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9" r:id="rId17"/>
    <p:sldId id="277" r:id="rId18"/>
    <p:sldId id="278" r:id="rId19"/>
    <p:sldId id="280" r:id="rId20"/>
    <p:sldId id="276"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54" autoAdjust="0"/>
  </p:normalViewPr>
  <p:slideViewPr>
    <p:cSldViewPr showGuides="1">
      <p:cViewPr varScale="1">
        <p:scale>
          <a:sx n="77" d="100"/>
          <a:sy n="77" d="100"/>
        </p:scale>
        <p:origin x="912" y="6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8/9/2023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8/9/2023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8/9/2023</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8/9/2023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8/9/2023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8/9/2023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8/9/2023</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8/9/2023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8/9/2023</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8/9/2023</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8/9/2023</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8/9/2023</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8/9/2023</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53852" y="1916832"/>
            <a:ext cx="10441160" cy="1080120"/>
          </a:xfrm>
        </p:spPr>
        <p:txBody>
          <a:bodyPr>
            <a:noAutofit/>
          </a:bodyPr>
          <a:lstStyle/>
          <a:p>
            <a:r>
              <a:rPr lang="en-US" sz="6000" dirty="0">
                <a:latin typeface="Times New Roman" panose="02020603050405020304" pitchFamily="18" charset="0"/>
                <a:cs typeface="Times New Roman" panose="02020603050405020304" pitchFamily="18" charset="0"/>
              </a:rPr>
              <a:t>Fake and Real News Detection</a:t>
            </a: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EBDA-889B-5B72-1AA3-173AF375E7AA}"/>
              </a:ext>
            </a:extLst>
          </p:cNvPr>
          <p:cNvSpPr>
            <a:spLocks noGrp="1"/>
          </p:cNvSpPr>
          <p:nvPr>
            <p:ph type="title"/>
          </p:nvPr>
        </p:nvSpPr>
        <p:spPr>
          <a:xfrm>
            <a:off x="1065212" y="188640"/>
            <a:ext cx="8686801" cy="504056"/>
          </a:xfrm>
        </p:spPr>
        <p:txBody>
          <a:bodyPr>
            <a:normAutofit/>
          </a:bodyPr>
          <a:lstStyle/>
          <a:p>
            <a:r>
              <a:rPr lang="en-US" sz="2800" dirty="0">
                <a:solidFill>
                  <a:schemeClr val="tx1"/>
                </a:solidFill>
              </a:rPr>
              <a:t>Real News Analysis</a:t>
            </a:r>
            <a:endParaRPr lang="en-IN" sz="2800" dirty="0">
              <a:solidFill>
                <a:schemeClr val="tx1"/>
              </a:solidFill>
            </a:endParaRPr>
          </a:p>
        </p:txBody>
      </p:sp>
      <p:sp>
        <p:nvSpPr>
          <p:cNvPr id="3" name="Content Placeholder 2">
            <a:extLst>
              <a:ext uri="{FF2B5EF4-FFF2-40B4-BE49-F238E27FC236}">
                <a16:creationId xmlns:a16="http://schemas.microsoft.com/office/drawing/2014/main" id="{D9916426-52FB-2FFA-68A6-30B8CA56EB70}"/>
              </a:ext>
            </a:extLst>
          </p:cNvPr>
          <p:cNvSpPr>
            <a:spLocks noGrp="1"/>
          </p:cNvSpPr>
          <p:nvPr>
            <p:ph idx="1"/>
          </p:nvPr>
        </p:nvSpPr>
        <p:spPr>
          <a:xfrm>
            <a:off x="1065212" y="692696"/>
            <a:ext cx="10645824" cy="5976664"/>
          </a:xfrm>
        </p:spPr>
        <p:txBody>
          <a:bodyPr>
            <a:normAutofit/>
          </a:bodyPr>
          <a:lstStyle/>
          <a:p>
            <a:pPr marL="45720" indent="0">
              <a:buNone/>
            </a:pPr>
            <a:r>
              <a:rPr lang="en-US" sz="2400" dirty="0">
                <a:latin typeface="Times New Roman" panose="02020603050405020304" pitchFamily="18" charset="0"/>
                <a:cs typeface="Times New Roman" panose="02020603050405020304" pitchFamily="18" charset="0"/>
              </a:rPr>
              <a:t>word cloud</a:t>
            </a:r>
          </a:p>
          <a:p>
            <a:pPr marL="4572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99ABAFC-B2E0-3CCA-0574-E56FC18F1263}"/>
              </a:ext>
            </a:extLst>
          </p:cNvPr>
          <p:cNvPicPr>
            <a:picLocks noChangeAspect="1"/>
          </p:cNvPicPr>
          <p:nvPr/>
        </p:nvPicPr>
        <p:blipFill>
          <a:blip r:embed="rId2"/>
          <a:stretch>
            <a:fillRect/>
          </a:stretch>
        </p:blipFill>
        <p:spPr>
          <a:xfrm>
            <a:off x="1065212" y="1052737"/>
            <a:ext cx="10141768" cy="5256584"/>
          </a:xfrm>
          <a:prstGeom prst="rect">
            <a:avLst/>
          </a:prstGeom>
        </p:spPr>
      </p:pic>
    </p:spTree>
    <p:extLst>
      <p:ext uri="{BB962C8B-B14F-4D97-AF65-F5344CB8AC3E}">
        <p14:creationId xmlns:p14="http://schemas.microsoft.com/office/powerpoint/2010/main" val="21042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493C-5D2D-7745-9DC4-A8B635D01CDF}"/>
              </a:ext>
            </a:extLst>
          </p:cNvPr>
          <p:cNvSpPr>
            <a:spLocks noGrp="1"/>
          </p:cNvSpPr>
          <p:nvPr>
            <p:ph type="title"/>
          </p:nvPr>
        </p:nvSpPr>
        <p:spPr>
          <a:xfrm>
            <a:off x="333772" y="116632"/>
            <a:ext cx="8686801" cy="288032"/>
          </a:xfrm>
        </p:spPr>
        <p:txBody>
          <a:bodyPr>
            <a:normAutofit fontScale="90000"/>
          </a:bodyPr>
          <a:lstStyle/>
          <a:p>
            <a:r>
              <a:rPr lang="en-US" sz="2400" dirty="0">
                <a:latin typeface="Times New Roman" panose="02020603050405020304" pitchFamily="18" charset="0"/>
                <a:cs typeface="Times New Roman" panose="02020603050405020304" pitchFamily="18" charset="0"/>
              </a:rPr>
              <a:t>N-grams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6E7CE3-019A-DB06-1DC8-5D32BD2FEEFD}"/>
              </a:ext>
            </a:extLst>
          </p:cNvPr>
          <p:cNvSpPr>
            <a:spLocks noGrp="1"/>
          </p:cNvSpPr>
          <p:nvPr>
            <p:ph idx="1"/>
          </p:nvPr>
        </p:nvSpPr>
        <p:spPr>
          <a:xfrm>
            <a:off x="765820" y="290021"/>
            <a:ext cx="10801200" cy="6451347"/>
          </a:xfrm>
        </p:spPr>
        <p:txBody>
          <a:bodyPr>
            <a:normAutofit/>
          </a:bodyPr>
          <a:lstStyle/>
          <a:p>
            <a:pPr marL="45720" indent="0">
              <a:buNone/>
            </a:pPr>
            <a:r>
              <a:rPr lang="en-US" sz="2400" dirty="0"/>
              <a:t>Unigrams</a:t>
            </a:r>
          </a:p>
          <a:p>
            <a:pPr marL="45720" indent="0">
              <a:buNone/>
            </a:pPr>
            <a:endParaRPr lang="en-US" sz="2400" dirty="0"/>
          </a:p>
          <a:p>
            <a:pPr marL="45720" indent="0">
              <a:buNone/>
            </a:pPr>
            <a:endParaRPr lang="en-US" sz="2400" dirty="0"/>
          </a:p>
          <a:p>
            <a:pPr marL="45720" indent="0">
              <a:buNone/>
            </a:pPr>
            <a:endParaRPr lang="en-US" sz="2400" dirty="0"/>
          </a:p>
          <a:p>
            <a:pPr marL="45720" indent="0">
              <a:buNone/>
            </a:pPr>
            <a:r>
              <a:rPr lang="en-US" sz="2400" dirty="0"/>
              <a:t>Bigrams</a:t>
            </a:r>
          </a:p>
          <a:p>
            <a:pPr marL="45720" indent="0">
              <a:buNone/>
            </a:pPr>
            <a:endParaRPr lang="en-US" sz="2400" dirty="0"/>
          </a:p>
          <a:p>
            <a:pPr marL="45720" indent="0">
              <a:buNone/>
            </a:pPr>
            <a:endParaRPr lang="en-US" sz="2400" dirty="0"/>
          </a:p>
          <a:p>
            <a:pPr marL="45720" indent="0">
              <a:buNone/>
            </a:pPr>
            <a:endParaRPr lang="en-US" sz="2400" dirty="0"/>
          </a:p>
          <a:p>
            <a:pPr marL="45720" indent="0">
              <a:buNone/>
            </a:pPr>
            <a:r>
              <a:rPr lang="en-US" sz="2400" dirty="0"/>
              <a:t>Trigrams</a:t>
            </a:r>
          </a:p>
          <a:p>
            <a:pPr marL="45720" indent="0">
              <a:buNone/>
            </a:pPr>
            <a:endParaRPr lang="en-US" sz="2400" dirty="0"/>
          </a:p>
          <a:p>
            <a:pPr marL="45720" indent="0">
              <a:buNone/>
            </a:pPr>
            <a:endParaRPr lang="en-IN" sz="2400" dirty="0"/>
          </a:p>
        </p:txBody>
      </p:sp>
      <p:pic>
        <p:nvPicPr>
          <p:cNvPr id="5" name="Picture 4">
            <a:extLst>
              <a:ext uri="{FF2B5EF4-FFF2-40B4-BE49-F238E27FC236}">
                <a16:creationId xmlns:a16="http://schemas.microsoft.com/office/drawing/2014/main" id="{8E93F77F-B7CC-99A5-CE75-C3EE498EE08C}"/>
              </a:ext>
            </a:extLst>
          </p:cNvPr>
          <p:cNvPicPr>
            <a:picLocks noChangeAspect="1"/>
          </p:cNvPicPr>
          <p:nvPr/>
        </p:nvPicPr>
        <p:blipFill>
          <a:blip r:embed="rId2"/>
          <a:stretch>
            <a:fillRect/>
          </a:stretch>
        </p:blipFill>
        <p:spPr>
          <a:xfrm>
            <a:off x="981844" y="720644"/>
            <a:ext cx="9433048" cy="1728193"/>
          </a:xfrm>
          <a:prstGeom prst="rect">
            <a:avLst/>
          </a:prstGeom>
        </p:spPr>
      </p:pic>
      <p:pic>
        <p:nvPicPr>
          <p:cNvPr id="7" name="Picture 6">
            <a:extLst>
              <a:ext uri="{FF2B5EF4-FFF2-40B4-BE49-F238E27FC236}">
                <a16:creationId xmlns:a16="http://schemas.microsoft.com/office/drawing/2014/main" id="{0979D4BB-2D9E-95AD-8458-73D2D7CECBB8}"/>
              </a:ext>
            </a:extLst>
          </p:cNvPr>
          <p:cNvPicPr>
            <a:picLocks noChangeAspect="1"/>
          </p:cNvPicPr>
          <p:nvPr/>
        </p:nvPicPr>
        <p:blipFill>
          <a:blip r:embed="rId3"/>
          <a:stretch>
            <a:fillRect/>
          </a:stretch>
        </p:blipFill>
        <p:spPr>
          <a:xfrm>
            <a:off x="1016962" y="2879460"/>
            <a:ext cx="9469938" cy="1728193"/>
          </a:xfrm>
          <a:prstGeom prst="rect">
            <a:avLst/>
          </a:prstGeom>
        </p:spPr>
      </p:pic>
      <p:pic>
        <p:nvPicPr>
          <p:cNvPr id="9" name="Picture 8">
            <a:extLst>
              <a:ext uri="{FF2B5EF4-FFF2-40B4-BE49-F238E27FC236}">
                <a16:creationId xmlns:a16="http://schemas.microsoft.com/office/drawing/2014/main" id="{44F2957E-6F11-E576-F49B-AB56166F1AB1}"/>
              </a:ext>
            </a:extLst>
          </p:cNvPr>
          <p:cNvPicPr>
            <a:picLocks noChangeAspect="1"/>
          </p:cNvPicPr>
          <p:nvPr/>
        </p:nvPicPr>
        <p:blipFill>
          <a:blip r:embed="rId4"/>
          <a:stretch>
            <a:fillRect/>
          </a:stretch>
        </p:blipFill>
        <p:spPr>
          <a:xfrm>
            <a:off x="837828" y="5301208"/>
            <a:ext cx="9649072" cy="1320618"/>
          </a:xfrm>
          <a:prstGeom prst="rect">
            <a:avLst/>
          </a:prstGeom>
        </p:spPr>
      </p:pic>
    </p:spTree>
    <p:extLst>
      <p:ext uri="{BB962C8B-B14F-4D97-AF65-F5344CB8AC3E}">
        <p14:creationId xmlns:p14="http://schemas.microsoft.com/office/powerpoint/2010/main" val="24562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A65D-F8B4-84E7-C643-40B52827BF9D}"/>
              </a:ext>
            </a:extLst>
          </p:cNvPr>
          <p:cNvSpPr>
            <a:spLocks noGrp="1"/>
          </p:cNvSpPr>
          <p:nvPr>
            <p:ph type="title"/>
          </p:nvPr>
        </p:nvSpPr>
        <p:spPr>
          <a:xfrm>
            <a:off x="189756" y="116632"/>
            <a:ext cx="9562257" cy="432048"/>
          </a:xfrm>
        </p:spPr>
        <p:txBody>
          <a:bodyPr>
            <a:normAutofit/>
          </a:bodyPr>
          <a:lstStyle/>
          <a:p>
            <a:r>
              <a:rPr lang="en-US" sz="2400" dirty="0">
                <a:latin typeface="Times New Roman" panose="02020603050405020304" pitchFamily="18" charset="0"/>
                <a:cs typeface="Times New Roman" panose="02020603050405020304" pitchFamily="18" charset="0"/>
              </a:rPr>
              <a:t>After merged analysis</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3145700-67C4-44E1-4E80-7684B68085E1}"/>
              </a:ext>
            </a:extLst>
          </p:cNvPr>
          <p:cNvPicPr>
            <a:picLocks noGrp="1" noChangeAspect="1"/>
          </p:cNvPicPr>
          <p:nvPr>
            <p:ph idx="1"/>
          </p:nvPr>
        </p:nvPicPr>
        <p:blipFill>
          <a:blip r:embed="rId2"/>
          <a:stretch>
            <a:fillRect/>
          </a:stretch>
        </p:blipFill>
        <p:spPr>
          <a:xfrm>
            <a:off x="549796" y="692696"/>
            <a:ext cx="11161240" cy="3096344"/>
          </a:xfrm>
        </p:spPr>
      </p:pic>
      <p:pic>
        <p:nvPicPr>
          <p:cNvPr id="7" name="Picture 6">
            <a:extLst>
              <a:ext uri="{FF2B5EF4-FFF2-40B4-BE49-F238E27FC236}">
                <a16:creationId xmlns:a16="http://schemas.microsoft.com/office/drawing/2014/main" id="{240FD91D-727D-ED05-DF28-24CDC136D491}"/>
              </a:ext>
            </a:extLst>
          </p:cNvPr>
          <p:cNvPicPr>
            <a:picLocks noChangeAspect="1"/>
          </p:cNvPicPr>
          <p:nvPr/>
        </p:nvPicPr>
        <p:blipFill>
          <a:blip r:embed="rId3"/>
          <a:stretch>
            <a:fillRect/>
          </a:stretch>
        </p:blipFill>
        <p:spPr>
          <a:xfrm>
            <a:off x="1197868" y="4149080"/>
            <a:ext cx="4465707" cy="2465817"/>
          </a:xfrm>
          <a:prstGeom prst="rect">
            <a:avLst/>
          </a:prstGeom>
        </p:spPr>
      </p:pic>
    </p:spTree>
    <p:extLst>
      <p:ext uri="{BB962C8B-B14F-4D97-AF65-F5344CB8AC3E}">
        <p14:creationId xmlns:p14="http://schemas.microsoft.com/office/powerpoint/2010/main" val="90100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84A5-305D-98B5-0B9E-514619061FD6}"/>
              </a:ext>
            </a:extLst>
          </p:cNvPr>
          <p:cNvSpPr>
            <a:spLocks noGrp="1"/>
          </p:cNvSpPr>
          <p:nvPr>
            <p:ph type="title"/>
          </p:nvPr>
        </p:nvSpPr>
        <p:spPr>
          <a:xfrm>
            <a:off x="1065212" y="188640"/>
            <a:ext cx="8686801" cy="432048"/>
          </a:xfrm>
        </p:spPr>
        <p:txBody>
          <a:bodyPr>
            <a:noAutofit/>
          </a:bodyPr>
          <a:lstStyle/>
          <a:p>
            <a:r>
              <a:rPr lang="en-US" sz="2800" dirty="0">
                <a:solidFill>
                  <a:schemeClr val="tx1"/>
                </a:solidFill>
                <a:latin typeface="Times New Roman" panose="02020603050405020304" pitchFamily="18" charset="0"/>
                <a:cs typeface="Times New Roman" panose="02020603050405020304" pitchFamily="18" charset="0"/>
              </a:rPr>
              <a:t>Word cloud after merged data</a:t>
            </a:r>
            <a:endParaRPr lang="en-IN" sz="28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CD21540-7E13-2306-96AD-0C8614E6E034}"/>
              </a:ext>
            </a:extLst>
          </p:cNvPr>
          <p:cNvPicPr>
            <a:picLocks noGrp="1" noChangeAspect="1"/>
          </p:cNvPicPr>
          <p:nvPr>
            <p:ph idx="1"/>
          </p:nvPr>
        </p:nvPicPr>
        <p:blipFill>
          <a:blip r:embed="rId2"/>
          <a:stretch>
            <a:fillRect/>
          </a:stretch>
        </p:blipFill>
        <p:spPr>
          <a:xfrm>
            <a:off x="1065212" y="1009440"/>
            <a:ext cx="9381033" cy="4839119"/>
          </a:xfrm>
        </p:spPr>
      </p:pic>
    </p:spTree>
    <p:extLst>
      <p:ext uri="{BB962C8B-B14F-4D97-AF65-F5344CB8AC3E}">
        <p14:creationId xmlns:p14="http://schemas.microsoft.com/office/powerpoint/2010/main" val="383111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998D-DBE1-20DF-BDE8-BAAE1975A042}"/>
              </a:ext>
            </a:extLst>
          </p:cNvPr>
          <p:cNvSpPr>
            <a:spLocks noGrp="1"/>
          </p:cNvSpPr>
          <p:nvPr>
            <p:ph type="title"/>
          </p:nvPr>
        </p:nvSpPr>
        <p:spPr>
          <a:xfrm>
            <a:off x="3718148" y="188640"/>
            <a:ext cx="6033865" cy="504056"/>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Feature Engineering</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28A8153-9733-68EA-AA19-F489F1FECDF7}"/>
              </a:ext>
            </a:extLst>
          </p:cNvPr>
          <p:cNvPicPr>
            <a:picLocks noGrp="1" noChangeAspect="1"/>
          </p:cNvPicPr>
          <p:nvPr>
            <p:ph idx="1"/>
          </p:nvPr>
        </p:nvPicPr>
        <p:blipFill>
          <a:blip r:embed="rId2"/>
          <a:stretch>
            <a:fillRect/>
          </a:stretch>
        </p:blipFill>
        <p:spPr>
          <a:xfrm>
            <a:off x="909836" y="1052736"/>
            <a:ext cx="10513168" cy="5184576"/>
          </a:xfrm>
        </p:spPr>
      </p:pic>
    </p:spTree>
    <p:extLst>
      <p:ext uri="{BB962C8B-B14F-4D97-AF65-F5344CB8AC3E}">
        <p14:creationId xmlns:p14="http://schemas.microsoft.com/office/powerpoint/2010/main" val="367113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7EB1-61FA-8981-DFF5-9F9D207007D9}"/>
              </a:ext>
            </a:extLst>
          </p:cNvPr>
          <p:cNvSpPr>
            <a:spLocks noGrp="1"/>
          </p:cNvSpPr>
          <p:nvPr>
            <p:ph type="title"/>
          </p:nvPr>
        </p:nvSpPr>
        <p:spPr>
          <a:xfrm>
            <a:off x="2782044" y="260648"/>
            <a:ext cx="7344816" cy="504056"/>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Model Building Algorithms and Selection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9E8E94-A047-946B-9F09-02B159C70971}"/>
              </a:ext>
            </a:extLst>
          </p:cNvPr>
          <p:cNvSpPr>
            <a:spLocks noGrp="1"/>
          </p:cNvSpPr>
          <p:nvPr>
            <p:ph idx="1"/>
          </p:nvPr>
        </p:nvSpPr>
        <p:spPr>
          <a:xfrm>
            <a:off x="1065212" y="1124744"/>
            <a:ext cx="10141768" cy="5328592"/>
          </a:xfrm>
        </p:spPr>
        <p:txBody>
          <a:bodyPr/>
          <a:lstStyle/>
          <a:p>
            <a:pPr marL="342900" indent="-342900">
              <a:buFont typeface="Wingdings" panose="05000000000000000000" pitchFamily="2" charset="2"/>
              <a:buChar char="Ø"/>
            </a:pPr>
            <a:r>
              <a:rPr lang="en-US" dirty="0"/>
              <a:t>Logistic Regression</a:t>
            </a:r>
          </a:p>
          <a:p>
            <a:pPr marL="342900" indent="-342900">
              <a:buFont typeface="Wingdings" panose="05000000000000000000" pitchFamily="2" charset="2"/>
              <a:buChar char="Ø"/>
            </a:pPr>
            <a:r>
              <a:rPr lang="en-US" dirty="0"/>
              <a:t>Random forest</a:t>
            </a:r>
          </a:p>
          <a:p>
            <a:pPr marL="342900" indent="-342900">
              <a:buFont typeface="Wingdings" panose="05000000000000000000" pitchFamily="2" charset="2"/>
              <a:buChar char="Ø"/>
            </a:pPr>
            <a:r>
              <a:rPr lang="en-US" dirty="0"/>
              <a:t>Naïve Bayes</a:t>
            </a:r>
          </a:p>
          <a:p>
            <a:pPr marL="342900" indent="-342900">
              <a:buFont typeface="Wingdings" panose="05000000000000000000" pitchFamily="2" charset="2"/>
              <a:buChar char="Ø"/>
            </a:pPr>
            <a:r>
              <a:rPr lang="en-US" dirty="0"/>
              <a:t>SVM</a:t>
            </a:r>
          </a:p>
          <a:p>
            <a:pPr marL="342900" indent="-342900">
              <a:buFont typeface="Wingdings" panose="05000000000000000000" pitchFamily="2" charset="2"/>
              <a:buChar char="q"/>
            </a:pPr>
            <a:r>
              <a:rPr lang="en-US" dirty="0"/>
              <a:t>All the above we are used to find out best model </a:t>
            </a:r>
          </a:p>
          <a:p>
            <a:pPr marL="45720" indent="0">
              <a:buNone/>
            </a:pPr>
            <a:endParaRPr lang="en-IN" dirty="0"/>
          </a:p>
        </p:txBody>
      </p:sp>
      <p:pic>
        <p:nvPicPr>
          <p:cNvPr id="8" name="Picture 7">
            <a:extLst>
              <a:ext uri="{FF2B5EF4-FFF2-40B4-BE49-F238E27FC236}">
                <a16:creationId xmlns:a16="http://schemas.microsoft.com/office/drawing/2014/main" id="{098173B7-6087-BEEC-9191-57FCE0C446F0}"/>
              </a:ext>
            </a:extLst>
          </p:cNvPr>
          <p:cNvPicPr>
            <a:picLocks noChangeAspect="1"/>
          </p:cNvPicPr>
          <p:nvPr/>
        </p:nvPicPr>
        <p:blipFill>
          <a:blip r:embed="rId2"/>
          <a:stretch>
            <a:fillRect/>
          </a:stretch>
        </p:blipFill>
        <p:spPr>
          <a:xfrm>
            <a:off x="1065212" y="3717032"/>
            <a:ext cx="5029200" cy="2607568"/>
          </a:xfrm>
          <a:prstGeom prst="rect">
            <a:avLst/>
          </a:prstGeom>
        </p:spPr>
      </p:pic>
      <p:pic>
        <p:nvPicPr>
          <p:cNvPr id="10" name="Picture 9">
            <a:extLst>
              <a:ext uri="{FF2B5EF4-FFF2-40B4-BE49-F238E27FC236}">
                <a16:creationId xmlns:a16="http://schemas.microsoft.com/office/drawing/2014/main" id="{958B392A-A052-6B94-EC62-D2C5586F9273}"/>
              </a:ext>
            </a:extLst>
          </p:cNvPr>
          <p:cNvPicPr>
            <a:picLocks noChangeAspect="1"/>
          </p:cNvPicPr>
          <p:nvPr/>
        </p:nvPicPr>
        <p:blipFill>
          <a:blip r:embed="rId3"/>
          <a:stretch>
            <a:fillRect/>
          </a:stretch>
        </p:blipFill>
        <p:spPr>
          <a:xfrm>
            <a:off x="6598469" y="3717032"/>
            <a:ext cx="4608512" cy="2736304"/>
          </a:xfrm>
          <a:prstGeom prst="rect">
            <a:avLst/>
          </a:prstGeom>
        </p:spPr>
      </p:pic>
    </p:spTree>
    <p:extLst>
      <p:ext uri="{BB962C8B-B14F-4D97-AF65-F5344CB8AC3E}">
        <p14:creationId xmlns:p14="http://schemas.microsoft.com/office/powerpoint/2010/main" val="319123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C50C-B3D2-2ABE-78A1-90D8ECAC58D4}"/>
              </a:ext>
            </a:extLst>
          </p:cNvPr>
          <p:cNvSpPr>
            <a:spLocks noGrp="1"/>
          </p:cNvSpPr>
          <p:nvPr>
            <p:ph type="title"/>
          </p:nvPr>
        </p:nvSpPr>
        <p:spPr/>
        <p:txBody>
          <a:bodyPr/>
          <a:lstStyle/>
          <a:p>
            <a:r>
              <a:rPr lang="en-IN" dirty="0"/>
              <a:t>Deployment</a:t>
            </a:r>
          </a:p>
        </p:txBody>
      </p:sp>
      <p:pic>
        <p:nvPicPr>
          <p:cNvPr id="5" name="Content Placeholder 4">
            <a:extLst>
              <a:ext uri="{FF2B5EF4-FFF2-40B4-BE49-F238E27FC236}">
                <a16:creationId xmlns:a16="http://schemas.microsoft.com/office/drawing/2014/main" id="{D88CDA90-26CF-C357-E029-70FC9D669A38}"/>
              </a:ext>
            </a:extLst>
          </p:cNvPr>
          <p:cNvPicPr>
            <a:picLocks noGrp="1" noChangeAspect="1"/>
          </p:cNvPicPr>
          <p:nvPr>
            <p:ph idx="1"/>
          </p:nvPr>
        </p:nvPicPr>
        <p:blipFill>
          <a:blip r:embed="rId2"/>
          <a:stretch>
            <a:fillRect/>
          </a:stretch>
        </p:blipFill>
        <p:spPr>
          <a:xfrm>
            <a:off x="1065212" y="2240868"/>
            <a:ext cx="4619573" cy="2376264"/>
          </a:xfrm>
        </p:spPr>
      </p:pic>
      <p:pic>
        <p:nvPicPr>
          <p:cNvPr id="7" name="Picture 6">
            <a:extLst>
              <a:ext uri="{FF2B5EF4-FFF2-40B4-BE49-F238E27FC236}">
                <a16:creationId xmlns:a16="http://schemas.microsoft.com/office/drawing/2014/main" id="{7DDC8851-19DB-99E1-5F15-07304251A265}"/>
              </a:ext>
            </a:extLst>
          </p:cNvPr>
          <p:cNvPicPr>
            <a:picLocks noChangeAspect="1"/>
          </p:cNvPicPr>
          <p:nvPr/>
        </p:nvPicPr>
        <p:blipFill>
          <a:blip r:embed="rId3"/>
          <a:stretch>
            <a:fillRect/>
          </a:stretch>
        </p:blipFill>
        <p:spPr>
          <a:xfrm>
            <a:off x="5878388" y="2240868"/>
            <a:ext cx="4654031" cy="2375495"/>
          </a:xfrm>
          <a:prstGeom prst="rect">
            <a:avLst/>
          </a:prstGeom>
        </p:spPr>
      </p:pic>
    </p:spTree>
    <p:extLst>
      <p:ext uri="{BB962C8B-B14F-4D97-AF65-F5344CB8AC3E}">
        <p14:creationId xmlns:p14="http://schemas.microsoft.com/office/powerpoint/2010/main" val="3967330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2873-253C-E6C0-3D9B-19B9F17E432C}"/>
              </a:ext>
            </a:extLst>
          </p:cNvPr>
          <p:cNvSpPr>
            <a:spLocks noGrp="1"/>
          </p:cNvSpPr>
          <p:nvPr>
            <p:ph type="title"/>
          </p:nvPr>
        </p:nvSpPr>
        <p:spPr/>
        <p:txBody>
          <a:bodyPr/>
          <a:lstStyle/>
          <a:p>
            <a:r>
              <a:rPr lang="en-IN" dirty="0"/>
              <a:t>Real</a:t>
            </a:r>
          </a:p>
        </p:txBody>
      </p:sp>
      <p:pic>
        <p:nvPicPr>
          <p:cNvPr id="7" name="Picture 6">
            <a:extLst>
              <a:ext uri="{FF2B5EF4-FFF2-40B4-BE49-F238E27FC236}">
                <a16:creationId xmlns:a16="http://schemas.microsoft.com/office/drawing/2014/main" id="{711BFFB0-663C-D3A8-9DB6-5725BE332593}"/>
              </a:ext>
            </a:extLst>
          </p:cNvPr>
          <p:cNvPicPr>
            <a:picLocks noChangeAspect="1"/>
          </p:cNvPicPr>
          <p:nvPr/>
        </p:nvPicPr>
        <p:blipFill>
          <a:blip r:embed="rId2"/>
          <a:stretch>
            <a:fillRect/>
          </a:stretch>
        </p:blipFill>
        <p:spPr>
          <a:xfrm>
            <a:off x="837828" y="1772816"/>
            <a:ext cx="7920880" cy="3744416"/>
          </a:xfrm>
          <a:prstGeom prst="rect">
            <a:avLst/>
          </a:prstGeom>
        </p:spPr>
      </p:pic>
    </p:spTree>
    <p:extLst>
      <p:ext uri="{BB962C8B-B14F-4D97-AF65-F5344CB8AC3E}">
        <p14:creationId xmlns:p14="http://schemas.microsoft.com/office/powerpoint/2010/main" val="297471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2873-253C-E6C0-3D9B-19B9F17E432C}"/>
              </a:ext>
            </a:extLst>
          </p:cNvPr>
          <p:cNvSpPr>
            <a:spLocks noGrp="1"/>
          </p:cNvSpPr>
          <p:nvPr>
            <p:ph type="title"/>
          </p:nvPr>
        </p:nvSpPr>
        <p:spPr/>
        <p:txBody>
          <a:bodyPr/>
          <a:lstStyle/>
          <a:p>
            <a:r>
              <a:rPr lang="en-IN" dirty="0"/>
              <a:t>Fake </a:t>
            </a:r>
          </a:p>
        </p:txBody>
      </p:sp>
      <p:sp>
        <p:nvSpPr>
          <p:cNvPr id="10" name="Content Placeholder 9">
            <a:extLst>
              <a:ext uri="{FF2B5EF4-FFF2-40B4-BE49-F238E27FC236}">
                <a16:creationId xmlns:a16="http://schemas.microsoft.com/office/drawing/2014/main" id="{88631A65-5AAD-7242-EBE6-8530E8404B93}"/>
              </a:ext>
            </a:extLst>
          </p:cNvPr>
          <p:cNvSpPr>
            <a:spLocks noGrp="1"/>
          </p:cNvSpPr>
          <p:nvPr>
            <p:ph idx="1"/>
          </p:nvPr>
        </p:nvSpPr>
        <p:spPr/>
        <p:txBody>
          <a:bodyPr/>
          <a:lstStyle/>
          <a:p>
            <a:endParaRPr lang="en-IN"/>
          </a:p>
        </p:txBody>
      </p:sp>
      <p:pic>
        <p:nvPicPr>
          <p:cNvPr id="12" name="Picture 11">
            <a:extLst>
              <a:ext uri="{FF2B5EF4-FFF2-40B4-BE49-F238E27FC236}">
                <a16:creationId xmlns:a16="http://schemas.microsoft.com/office/drawing/2014/main" id="{93E8165C-B963-6EFF-C4F5-F1FB79C3DBA1}"/>
              </a:ext>
            </a:extLst>
          </p:cNvPr>
          <p:cNvPicPr>
            <a:picLocks noChangeAspect="1"/>
          </p:cNvPicPr>
          <p:nvPr/>
        </p:nvPicPr>
        <p:blipFill>
          <a:blip r:embed="rId2"/>
          <a:stretch>
            <a:fillRect/>
          </a:stretch>
        </p:blipFill>
        <p:spPr>
          <a:xfrm>
            <a:off x="1088826" y="1828800"/>
            <a:ext cx="8280920" cy="4233431"/>
          </a:xfrm>
          <a:prstGeom prst="rect">
            <a:avLst/>
          </a:prstGeom>
        </p:spPr>
      </p:pic>
    </p:spTree>
    <p:extLst>
      <p:ext uri="{BB962C8B-B14F-4D97-AF65-F5344CB8AC3E}">
        <p14:creationId xmlns:p14="http://schemas.microsoft.com/office/powerpoint/2010/main" val="185303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2B21-A9B0-22CF-E10E-A13BCE2A6BC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8F6C2A8-1360-FB0F-3CE5-25849327E970}"/>
              </a:ext>
            </a:extLst>
          </p:cNvPr>
          <p:cNvSpPr>
            <a:spLocks noGrp="1"/>
          </p:cNvSpPr>
          <p:nvPr>
            <p:ph idx="1"/>
          </p:nvPr>
        </p:nvSpPr>
        <p:spPr/>
        <p:txBody>
          <a:bodyPr/>
          <a:lstStyle/>
          <a:p>
            <a:r>
              <a:rPr lang="en-IN" dirty="0"/>
              <a:t>The rise of fake news has become a global problem that even major companies are facing the challenges to solve it. </a:t>
            </a:r>
          </a:p>
          <a:p>
            <a:r>
              <a:rPr lang="en-IN" dirty="0"/>
              <a:t>It can be difficult to determine whether the is factual without additional content and human judgment.</a:t>
            </a:r>
          </a:p>
          <a:p>
            <a:r>
              <a:rPr lang="en-IN" dirty="0"/>
              <a:t>NLP models can detect the topics and the facts of the news articles, then classify the same as same trustworthy articles and compare the given articles topic with the trustworthy articles.</a:t>
            </a:r>
          </a:p>
        </p:txBody>
      </p:sp>
    </p:spTree>
    <p:extLst>
      <p:ext uri="{BB962C8B-B14F-4D97-AF65-F5344CB8AC3E}">
        <p14:creationId xmlns:p14="http://schemas.microsoft.com/office/powerpoint/2010/main" val="308346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163" y="0"/>
            <a:ext cx="3312369" cy="838200"/>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Project Name</a:t>
            </a:r>
          </a:p>
        </p:txBody>
      </p:sp>
      <p:sp>
        <p:nvSpPr>
          <p:cNvPr id="3" name="Content Placeholder 2"/>
          <p:cNvSpPr>
            <a:spLocks noGrp="1"/>
          </p:cNvSpPr>
          <p:nvPr>
            <p:ph idx="1"/>
          </p:nvPr>
        </p:nvSpPr>
        <p:spPr>
          <a:xfrm>
            <a:off x="1065212" y="857053"/>
            <a:ext cx="8686801" cy="5181600"/>
          </a:xfrm>
        </p:spPr>
        <p:txBody>
          <a:bodyPr/>
          <a:lstStyle/>
          <a:p>
            <a:pPr marL="45720" indent="0">
              <a:buNone/>
            </a:pPr>
            <a:r>
              <a:rPr lang="en-US" dirty="0"/>
              <a:t>                             </a:t>
            </a:r>
          </a:p>
          <a:p>
            <a:pPr marL="45720" indent="0">
              <a:buNone/>
            </a:pPr>
            <a:r>
              <a:rPr lang="en-US" sz="2800" dirty="0"/>
              <a:t>                       Fake and Real News Detection</a:t>
            </a:r>
          </a:p>
          <a:p>
            <a:pPr marL="45720" indent="0">
              <a:buNone/>
            </a:pPr>
            <a:endParaRPr lang="en-US" sz="2400" dirty="0"/>
          </a:p>
          <a:p>
            <a:pPr>
              <a:buFont typeface="Wingdings" panose="05000000000000000000" pitchFamily="2" charset="2"/>
              <a:buChar char="Ø"/>
            </a:pPr>
            <a:r>
              <a:rPr lang="en-US" sz="2400" dirty="0"/>
              <a:t>Team Name</a:t>
            </a:r>
            <a:endParaRPr lang="en-US" sz="1800" dirty="0"/>
          </a:p>
          <a:p>
            <a:pPr lvl="2">
              <a:buFont typeface="Wingdings" panose="05000000000000000000" pitchFamily="2" charset="2"/>
              <a:buChar char="ü"/>
            </a:pPr>
            <a:r>
              <a:rPr lang="en-US" sz="2000" dirty="0"/>
              <a:t>Anuja Berad</a:t>
            </a:r>
          </a:p>
          <a:p>
            <a:pPr lvl="2">
              <a:buFont typeface="Wingdings" panose="05000000000000000000" pitchFamily="2" charset="2"/>
              <a:buChar char="ü"/>
            </a:pPr>
            <a:r>
              <a:rPr lang="en-US" sz="2000" dirty="0"/>
              <a:t>Deepika Tiwari  </a:t>
            </a:r>
            <a:r>
              <a:rPr lang="en-US" sz="2400" dirty="0"/>
              <a:t>    </a:t>
            </a:r>
            <a:r>
              <a:rPr lang="en-US" sz="2000" dirty="0"/>
              <a:t>                          </a:t>
            </a:r>
          </a:p>
          <a:p>
            <a:pPr lvl="2">
              <a:buFont typeface="Wingdings" panose="05000000000000000000" pitchFamily="2" charset="2"/>
              <a:buChar char="ü"/>
            </a:pPr>
            <a:r>
              <a:rPr lang="en-US" sz="2000" dirty="0"/>
              <a:t>Finaz Nadaf</a:t>
            </a:r>
          </a:p>
          <a:p>
            <a:pPr lvl="2">
              <a:buFont typeface="Wingdings" panose="05000000000000000000" pitchFamily="2" charset="2"/>
              <a:buChar char="ü"/>
            </a:pPr>
            <a:r>
              <a:rPr lang="en-US" sz="2000" dirty="0"/>
              <a:t>Mayur Chavhan</a:t>
            </a:r>
          </a:p>
          <a:p>
            <a:pPr marL="594360" lvl="2" indent="0">
              <a:buNone/>
            </a:pPr>
            <a:r>
              <a:rPr lang="en-US" sz="2400" dirty="0"/>
              <a:t>    </a:t>
            </a:r>
            <a:r>
              <a:rPr lang="en-US" sz="2000" dirty="0"/>
              <a:t>                          </a:t>
            </a:r>
          </a:p>
          <a:p>
            <a:pPr marL="365760" lvl="1" indent="0">
              <a:buNone/>
            </a:pPr>
            <a:endParaRPr lang="en-US" sz="2200"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33DE-D0CB-3E23-6EC8-03D19F557E2F}"/>
              </a:ext>
            </a:extLst>
          </p:cNvPr>
          <p:cNvSpPr>
            <a:spLocks noGrp="1"/>
          </p:cNvSpPr>
          <p:nvPr>
            <p:ph type="title"/>
          </p:nvPr>
        </p:nvSpPr>
        <p:spPr>
          <a:xfrm>
            <a:off x="4510236" y="1628800"/>
            <a:ext cx="5241777" cy="1944216"/>
          </a:xfrm>
        </p:spPr>
        <p:txBody>
          <a:bodyPr>
            <a:normAutofit/>
          </a:bodyPr>
          <a:lstStyle/>
          <a:p>
            <a:r>
              <a:rPr lang="en-US" sz="6000" dirty="0">
                <a:solidFill>
                  <a:schemeClr val="tx1"/>
                </a:solidFill>
                <a:latin typeface="Times New Roman" panose="02020603050405020304" pitchFamily="18" charset="0"/>
                <a:cs typeface="Times New Roman" panose="02020603050405020304" pitchFamily="18" charset="0"/>
              </a:rPr>
              <a:t>Thank you</a:t>
            </a:r>
            <a:endParaRPr lang="en-IN" sz="6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4132" y="533400"/>
            <a:ext cx="6177881" cy="519336"/>
          </a:xfrm>
        </p:spPr>
        <p:txBody>
          <a:bodyPr>
            <a:normAutofit fontScale="90000"/>
          </a:bodyPr>
          <a:lstStyle/>
          <a:p>
            <a:r>
              <a:rPr lang="en-US" dirty="0">
                <a:latin typeface="Times New Roman" panose="02020603050405020304" pitchFamily="18" charset="0"/>
                <a:cs typeface="Times New Roman" panose="02020603050405020304" pitchFamily="18" charset="0"/>
              </a:rPr>
              <a:t>Business Problem Statement</a:t>
            </a:r>
          </a:p>
        </p:txBody>
      </p:sp>
      <p:sp>
        <p:nvSpPr>
          <p:cNvPr id="3" name="Content Placeholder 2"/>
          <p:cNvSpPr>
            <a:spLocks noGrp="1"/>
          </p:cNvSpPr>
          <p:nvPr>
            <p:ph idx="1"/>
          </p:nvPr>
        </p:nvSpPr>
        <p:spPr>
          <a:xfrm>
            <a:off x="1065212" y="1268760"/>
            <a:ext cx="8686801" cy="4751040"/>
          </a:xfrm>
        </p:spPr>
        <p:txBody>
          <a:bodyPr>
            <a:normAutofit lnSpcReduction="10000"/>
          </a:bodyPr>
          <a:lstStyle/>
          <a:p>
            <a:pPr marL="45720" indent="0">
              <a:buNone/>
            </a:pPr>
            <a:r>
              <a:rPr lang="en-US" sz="2100" b="1" dirty="0">
                <a:solidFill>
                  <a:srgbClr val="000000"/>
                </a:solidFill>
                <a:effectLst/>
                <a:latin typeface="Calibri-Bold"/>
              </a:rPr>
              <a:t>This dataset consists of about 40000 articles consisting of fake as well as real news. Our aim is train our model so that it can correctly predict   whether a given piece of news is real or fake. The fake and real news data is given in two separate datasets with each dataset consisting around 20000 articles each. </a:t>
            </a:r>
          </a:p>
          <a:p>
            <a:pPr>
              <a:buFont typeface="Wingdings" panose="05000000000000000000" pitchFamily="2" charset="2"/>
              <a:buChar char="Ø"/>
            </a:pPr>
            <a:r>
              <a:rPr lang="en-US" sz="2400" b="1" dirty="0">
                <a:solidFill>
                  <a:srgbClr val="000000"/>
                </a:solidFill>
                <a:latin typeface="Calibri-Bold"/>
              </a:rPr>
              <a:t>Objectives</a:t>
            </a:r>
          </a:p>
          <a:p>
            <a:pPr lvl="1"/>
            <a:r>
              <a:rPr lang="en-US" sz="1700" dirty="0">
                <a:solidFill>
                  <a:srgbClr val="000000"/>
                </a:solidFill>
                <a:latin typeface="Calibri-Bold"/>
              </a:rPr>
              <a:t>1</a:t>
            </a:r>
            <a:r>
              <a:rPr lang="en-US" sz="1700" b="1" dirty="0">
                <a:solidFill>
                  <a:srgbClr val="000000"/>
                </a:solidFill>
                <a:latin typeface="Calibri-Bold"/>
              </a:rPr>
              <a:t> </a:t>
            </a:r>
            <a:r>
              <a:rPr lang="en-US" sz="1700" dirty="0">
                <a:solidFill>
                  <a:srgbClr val="000000"/>
                </a:solidFill>
                <a:effectLst/>
                <a:latin typeface="Arial" panose="020B0604020202020204" pitchFamily="34" charset="0"/>
              </a:rPr>
              <a:t>Need to classify the fake and real news accurately. </a:t>
            </a:r>
            <a:endParaRPr lang="en-US" sz="1700" dirty="0"/>
          </a:p>
          <a:p>
            <a:pPr lvl="1"/>
            <a:r>
              <a:rPr lang="en-US" sz="1700" dirty="0">
                <a:solidFill>
                  <a:srgbClr val="000000"/>
                </a:solidFill>
                <a:effectLst/>
                <a:latin typeface="Arial" panose="020B0604020202020204" pitchFamily="34" charset="0"/>
              </a:rPr>
              <a:t>Architecture level analysis: </a:t>
            </a:r>
            <a:endParaRPr lang="en-US" sz="1700" dirty="0"/>
          </a:p>
          <a:p>
            <a:pPr lvl="1"/>
            <a:r>
              <a:rPr lang="en-US" sz="1700" dirty="0">
                <a:solidFill>
                  <a:srgbClr val="000000"/>
                </a:solidFill>
                <a:latin typeface="Arial" panose="020B0604020202020204" pitchFamily="34" charset="0"/>
              </a:rPr>
              <a:t>2</a:t>
            </a:r>
            <a:r>
              <a:rPr lang="en-US" sz="1700" dirty="0">
                <a:solidFill>
                  <a:srgbClr val="000000"/>
                </a:solidFill>
                <a:effectLst/>
                <a:latin typeface="Arial" panose="020B0604020202020204" pitchFamily="34" charset="0"/>
              </a:rPr>
              <a:t>. Data transformation/Text processing using R/Python </a:t>
            </a:r>
            <a:endParaRPr lang="en-US" sz="1700" dirty="0"/>
          </a:p>
          <a:p>
            <a:pPr lvl="1"/>
            <a:r>
              <a:rPr lang="en-US" sz="1700" dirty="0">
                <a:solidFill>
                  <a:srgbClr val="000000"/>
                </a:solidFill>
                <a:latin typeface="Arial" panose="020B0604020202020204" pitchFamily="34" charset="0"/>
              </a:rPr>
              <a:t>3</a:t>
            </a:r>
            <a:r>
              <a:rPr lang="en-US" sz="1700" dirty="0">
                <a:solidFill>
                  <a:srgbClr val="000000"/>
                </a:solidFill>
                <a:effectLst/>
                <a:latin typeface="Arial" panose="020B0604020202020204" pitchFamily="34" charset="0"/>
              </a:rPr>
              <a:t>. Need to get sentiments Analysis and n-gram analysis with some charts like histogram, </a:t>
            </a:r>
            <a:endParaRPr lang="en-US" sz="1700" dirty="0"/>
          </a:p>
          <a:p>
            <a:pPr lvl="1"/>
            <a:r>
              <a:rPr lang="en-US" sz="1700" dirty="0">
                <a:solidFill>
                  <a:srgbClr val="000000"/>
                </a:solidFill>
                <a:effectLst/>
                <a:latin typeface="Arial" panose="020B0604020202020204" pitchFamily="34" charset="0"/>
              </a:rPr>
              <a:t>Density plot, Bar plot, pie-plot etc. </a:t>
            </a:r>
            <a:endParaRPr lang="en-US" sz="1700" dirty="0"/>
          </a:p>
          <a:p>
            <a:pPr lvl="1"/>
            <a:r>
              <a:rPr lang="en-US" sz="1700" dirty="0">
                <a:solidFill>
                  <a:srgbClr val="000000"/>
                </a:solidFill>
                <a:latin typeface="Arial" panose="020B0604020202020204" pitchFamily="34" charset="0"/>
              </a:rPr>
              <a:t>4</a:t>
            </a:r>
            <a:r>
              <a:rPr lang="en-US" sz="1700" dirty="0">
                <a:solidFill>
                  <a:srgbClr val="000000"/>
                </a:solidFill>
                <a:effectLst/>
                <a:latin typeface="Arial" panose="020B0604020202020204" pitchFamily="34" charset="0"/>
              </a:rPr>
              <a:t>. Deployment through R Shiny or Flask/ Stream lit </a:t>
            </a:r>
            <a:endParaRPr lang="en-US" sz="1700" b="1" dirty="0">
              <a:solidFill>
                <a:srgbClr val="000000"/>
              </a:solidFill>
              <a:latin typeface="Calibri-Bold"/>
            </a:endParaRPr>
          </a:p>
          <a:p>
            <a:pPr marL="45720" indent="0">
              <a:buNone/>
            </a:pPr>
            <a:r>
              <a:rPr lang="en-US" sz="2400" dirty="0"/>
              <a:t> </a:t>
            </a:r>
          </a:p>
          <a:p>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0116" y="188640"/>
            <a:ext cx="6321897" cy="649560"/>
          </a:xfrm>
        </p:spPr>
        <p:txBody>
          <a:bodyPr>
            <a:normAutofit fontScale="90000"/>
          </a:bodyPr>
          <a:lstStyle/>
          <a:p>
            <a:r>
              <a:rPr lang="en-US" dirty="0">
                <a:latin typeface="Times New Roman" panose="02020603050405020304" pitchFamily="18" charset="0"/>
                <a:cs typeface="Times New Roman" panose="02020603050405020304" pitchFamily="18" charset="0"/>
              </a:rPr>
              <a:t>Agenda for our Goal Achievement</a:t>
            </a:r>
          </a:p>
        </p:txBody>
      </p:sp>
      <p:sp>
        <p:nvSpPr>
          <p:cNvPr id="3" name="Content Placeholder 2"/>
          <p:cNvSpPr>
            <a:spLocks noGrp="1"/>
          </p:cNvSpPr>
          <p:nvPr>
            <p:ph idx="1"/>
          </p:nvPr>
        </p:nvSpPr>
        <p:spPr>
          <a:xfrm>
            <a:off x="1065212" y="838200"/>
            <a:ext cx="8686801" cy="5181600"/>
          </a:xfrm>
        </p:spPr>
        <p:txBody>
          <a:bodyPr>
            <a:normAutofit fontScale="92500" lnSpcReduction="10000"/>
          </a:bodyPr>
          <a:lstStyle/>
          <a:p>
            <a:pPr>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Text Pre-Processing</a:t>
            </a:r>
          </a:p>
          <a:p>
            <a:pPr lvl="3"/>
            <a:r>
              <a:rPr lang="en-US" sz="2200" dirty="0">
                <a:latin typeface="Times New Roman" panose="02020603050405020304" pitchFamily="18" charset="0"/>
                <a:cs typeface="Times New Roman" panose="02020603050405020304" pitchFamily="18" charset="0"/>
              </a:rPr>
              <a:t>Tokenization</a:t>
            </a:r>
          </a:p>
          <a:p>
            <a:pPr lvl="3"/>
            <a:r>
              <a:rPr lang="en-US" sz="2200" dirty="0">
                <a:latin typeface="Times New Roman" panose="02020603050405020304" pitchFamily="18" charset="0"/>
                <a:cs typeface="Times New Roman" panose="02020603050405020304" pitchFamily="18" charset="0"/>
              </a:rPr>
              <a:t>Stopwords</a:t>
            </a:r>
          </a:p>
          <a:p>
            <a:pPr lvl="3"/>
            <a:r>
              <a:rPr lang="en-US" sz="2200" dirty="0">
                <a:latin typeface="Times New Roman" panose="02020603050405020304" pitchFamily="18" charset="0"/>
                <a:cs typeface="Times New Roman" panose="02020603050405020304" pitchFamily="18" charset="0"/>
              </a:rPr>
              <a:t>Stemming</a:t>
            </a:r>
          </a:p>
          <a:p>
            <a:pPr lvl="3"/>
            <a:r>
              <a:rPr lang="en-US" sz="2200" dirty="0">
                <a:latin typeface="Times New Roman" panose="02020603050405020304" pitchFamily="18" charset="0"/>
                <a:cs typeface="Times New Roman" panose="02020603050405020304" pitchFamily="18" charset="0"/>
              </a:rPr>
              <a:t>Lemmatization</a:t>
            </a:r>
          </a:p>
          <a:p>
            <a:pPr>
              <a:buClrTx/>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Text Representation</a:t>
            </a:r>
          </a:p>
          <a:p>
            <a:pPr>
              <a:buClrTx/>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Exploratory Data Analysis</a:t>
            </a:r>
          </a:p>
          <a:p>
            <a:pPr>
              <a:buClrTx/>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Features Engineering</a:t>
            </a:r>
          </a:p>
          <a:p>
            <a:pPr>
              <a:buClrTx/>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Model Building</a:t>
            </a:r>
          </a:p>
          <a:p>
            <a:pPr>
              <a:buClrTx/>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Model Evaluation</a:t>
            </a:r>
          </a:p>
          <a:p>
            <a:pPr>
              <a:buClrTx/>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Model deployment</a:t>
            </a:r>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2084" y="260648"/>
            <a:ext cx="6609929" cy="648072"/>
          </a:xfrm>
        </p:spPr>
        <p:txBody>
          <a:bodyPr/>
          <a:lstStyle/>
          <a:p>
            <a:r>
              <a:rPr lang="en-US" dirty="0">
                <a:latin typeface="Times New Roman" panose="02020603050405020304" pitchFamily="18" charset="0"/>
                <a:cs typeface="Times New Roman" panose="02020603050405020304" pitchFamily="18" charset="0"/>
              </a:rPr>
              <a:t>Tools and Technical Parameters</a:t>
            </a:r>
          </a:p>
        </p:txBody>
      </p:sp>
      <p:sp>
        <p:nvSpPr>
          <p:cNvPr id="4" name="Rectangle: Top Corners Rounded 3">
            <a:extLst>
              <a:ext uri="{FF2B5EF4-FFF2-40B4-BE49-F238E27FC236}">
                <a16:creationId xmlns:a16="http://schemas.microsoft.com/office/drawing/2014/main" id="{3E0BB5CC-FE6C-D684-E934-AAC0594E1BCB}"/>
              </a:ext>
            </a:extLst>
          </p:cNvPr>
          <p:cNvSpPr/>
          <p:nvPr/>
        </p:nvSpPr>
        <p:spPr>
          <a:xfrm>
            <a:off x="1269876" y="1700808"/>
            <a:ext cx="1584176" cy="792088"/>
          </a:xfrm>
          <a:prstGeom prst="round2Same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Software</a:t>
            </a:r>
          </a:p>
        </p:txBody>
      </p:sp>
      <p:sp>
        <p:nvSpPr>
          <p:cNvPr id="5" name="Rectangle: Top Corners Rounded 4">
            <a:extLst>
              <a:ext uri="{FF2B5EF4-FFF2-40B4-BE49-F238E27FC236}">
                <a16:creationId xmlns:a16="http://schemas.microsoft.com/office/drawing/2014/main" id="{062CB087-CF12-024A-E147-B8EA7E56A673}"/>
              </a:ext>
            </a:extLst>
          </p:cNvPr>
          <p:cNvSpPr/>
          <p:nvPr/>
        </p:nvSpPr>
        <p:spPr>
          <a:xfrm>
            <a:off x="3641967" y="1686056"/>
            <a:ext cx="1584176" cy="792088"/>
          </a:xfrm>
          <a:prstGeom prst="round2Same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Libraries</a:t>
            </a:r>
          </a:p>
        </p:txBody>
      </p:sp>
      <p:sp>
        <p:nvSpPr>
          <p:cNvPr id="6" name="Rectangle: Top Corners Rounded 5">
            <a:extLst>
              <a:ext uri="{FF2B5EF4-FFF2-40B4-BE49-F238E27FC236}">
                <a16:creationId xmlns:a16="http://schemas.microsoft.com/office/drawing/2014/main" id="{51FD57B9-B5BD-14D9-D1B0-CC587C622D31}"/>
              </a:ext>
            </a:extLst>
          </p:cNvPr>
          <p:cNvSpPr/>
          <p:nvPr/>
        </p:nvSpPr>
        <p:spPr>
          <a:xfrm>
            <a:off x="6065364" y="1686056"/>
            <a:ext cx="1584176" cy="792088"/>
          </a:xfrm>
          <a:prstGeom prst="round2Same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tx1"/>
                </a:solidFill>
              </a:rPr>
              <a:t>Models</a:t>
            </a:r>
          </a:p>
        </p:txBody>
      </p:sp>
      <p:sp>
        <p:nvSpPr>
          <p:cNvPr id="7" name="Rectangle: Top Corners Rounded 6">
            <a:extLst>
              <a:ext uri="{FF2B5EF4-FFF2-40B4-BE49-F238E27FC236}">
                <a16:creationId xmlns:a16="http://schemas.microsoft.com/office/drawing/2014/main" id="{DDAF15DE-B156-08F4-CC98-9221BDBB9F06}"/>
              </a:ext>
            </a:extLst>
          </p:cNvPr>
          <p:cNvSpPr/>
          <p:nvPr/>
        </p:nvSpPr>
        <p:spPr>
          <a:xfrm>
            <a:off x="8542684" y="1666292"/>
            <a:ext cx="1584176" cy="792088"/>
          </a:xfrm>
          <a:prstGeom prst="round2Same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Deployment</a:t>
            </a:r>
          </a:p>
        </p:txBody>
      </p:sp>
      <p:sp>
        <p:nvSpPr>
          <p:cNvPr id="9" name="Oval 8">
            <a:extLst>
              <a:ext uri="{FF2B5EF4-FFF2-40B4-BE49-F238E27FC236}">
                <a16:creationId xmlns:a16="http://schemas.microsoft.com/office/drawing/2014/main" id="{ED6A9096-E77E-6D7B-5AE6-F2FAEA3E34DE}"/>
              </a:ext>
            </a:extLst>
          </p:cNvPr>
          <p:cNvSpPr/>
          <p:nvPr/>
        </p:nvSpPr>
        <p:spPr>
          <a:xfrm>
            <a:off x="1089856" y="2492896"/>
            <a:ext cx="1944216" cy="3312368"/>
          </a:xfrm>
          <a:prstGeom prst="ellipse">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ctr">
              <a:buFont typeface="Arial" panose="020B0604020202020204" pitchFamily="34" charset="0"/>
              <a:buChar char="•"/>
            </a:pPr>
            <a:r>
              <a:rPr lang="en-IN" dirty="0"/>
              <a:t>Python</a:t>
            </a:r>
          </a:p>
          <a:p>
            <a:pPr marL="285750" indent="-285750" algn="ctr">
              <a:buFont typeface="Arial" panose="020B0604020202020204" pitchFamily="34" charset="0"/>
              <a:buChar char="•"/>
            </a:pPr>
            <a:r>
              <a:rPr lang="en-IN" dirty="0"/>
              <a:t>Jupiter</a:t>
            </a:r>
          </a:p>
          <a:p>
            <a:pPr algn="ctr"/>
            <a:r>
              <a:rPr lang="en-IN" dirty="0"/>
              <a:t>Notebook or </a:t>
            </a:r>
          </a:p>
          <a:p>
            <a:pPr marL="285750" indent="-285750" algn="ctr">
              <a:buFont typeface="Arial" panose="020B0604020202020204" pitchFamily="34" charset="0"/>
              <a:buChar char="•"/>
            </a:pPr>
            <a:r>
              <a:rPr lang="en-IN" dirty="0"/>
              <a:t>Google</a:t>
            </a:r>
          </a:p>
          <a:p>
            <a:pPr algn="ctr"/>
            <a:r>
              <a:rPr lang="en-IN" dirty="0"/>
              <a:t>Colab</a:t>
            </a:r>
          </a:p>
        </p:txBody>
      </p:sp>
      <p:sp>
        <p:nvSpPr>
          <p:cNvPr id="10" name="Oval 9">
            <a:extLst>
              <a:ext uri="{FF2B5EF4-FFF2-40B4-BE49-F238E27FC236}">
                <a16:creationId xmlns:a16="http://schemas.microsoft.com/office/drawing/2014/main" id="{79FA49A7-0DF1-0CA1-7005-8CB2538675CC}"/>
              </a:ext>
            </a:extLst>
          </p:cNvPr>
          <p:cNvSpPr/>
          <p:nvPr/>
        </p:nvSpPr>
        <p:spPr>
          <a:xfrm>
            <a:off x="3487600" y="2458380"/>
            <a:ext cx="1944216" cy="3312368"/>
          </a:xfrm>
          <a:prstGeom prst="ellipse">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ctr">
              <a:buFont typeface="Arial" panose="020B0604020202020204" pitchFamily="34" charset="0"/>
              <a:buChar char="•"/>
            </a:pPr>
            <a:r>
              <a:rPr lang="en-IN" dirty="0"/>
              <a:t>Pandas</a:t>
            </a:r>
          </a:p>
          <a:p>
            <a:pPr marL="285750" indent="-285750" algn="ctr">
              <a:buFont typeface="Arial" panose="020B0604020202020204" pitchFamily="34" charset="0"/>
              <a:buChar char="•"/>
            </a:pPr>
            <a:r>
              <a:rPr lang="en-IN" dirty="0"/>
              <a:t>NumPy</a:t>
            </a:r>
          </a:p>
          <a:p>
            <a:pPr marL="285750" indent="-285750" algn="ctr">
              <a:buFont typeface="Arial" panose="020B0604020202020204" pitchFamily="34" charset="0"/>
              <a:buChar char="•"/>
            </a:pPr>
            <a:r>
              <a:rPr lang="en-IN" dirty="0"/>
              <a:t>Seaborn</a:t>
            </a:r>
          </a:p>
          <a:p>
            <a:pPr marL="285750" indent="-285750" algn="ctr">
              <a:buFont typeface="Arial" panose="020B0604020202020204" pitchFamily="34" charset="0"/>
              <a:buChar char="•"/>
            </a:pPr>
            <a:r>
              <a:rPr lang="en-IN" dirty="0"/>
              <a:t>Scikit-learn</a:t>
            </a:r>
          </a:p>
          <a:p>
            <a:pPr marL="285750" indent="-285750" algn="ctr">
              <a:buFont typeface="Arial" panose="020B0604020202020204" pitchFamily="34" charset="0"/>
              <a:buChar char="•"/>
            </a:pPr>
            <a:r>
              <a:rPr lang="en-IN" dirty="0"/>
              <a:t>Spacy</a:t>
            </a:r>
          </a:p>
          <a:p>
            <a:pPr marL="285750" indent="-285750" algn="ctr">
              <a:buFont typeface="Arial" panose="020B0604020202020204" pitchFamily="34" charset="0"/>
              <a:buChar char="•"/>
            </a:pPr>
            <a:r>
              <a:rPr lang="en-IN" dirty="0"/>
              <a:t>Nltk</a:t>
            </a:r>
          </a:p>
          <a:p>
            <a:pPr marL="285750" indent="-285750" algn="ctr">
              <a:buFont typeface="Arial" panose="020B0604020202020204" pitchFamily="34" charset="0"/>
              <a:buChar char="•"/>
            </a:pPr>
            <a:r>
              <a:rPr lang="en-IN" dirty="0"/>
              <a:t>Word cloud</a:t>
            </a:r>
          </a:p>
          <a:p>
            <a:pPr marL="285750" indent="-285750" algn="ctr">
              <a:buFont typeface="Arial" panose="020B0604020202020204" pitchFamily="34" charset="0"/>
              <a:buChar char="•"/>
            </a:pPr>
            <a:r>
              <a:rPr lang="en-IN" dirty="0"/>
              <a:t>gensim</a:t>
            </a:r>
          </a:p>
          <a:p>
            <a:pPr marL="285750" indent="-285750" algn="ctr">
              <a:buFont typeface="Arial" panose="020B0604020202020204" pitchFamily="34" charset="0"/>
              <a:buChar char="•"/>
            </a:pPr>
            <a:endParaRPr lang="en-IN" dirty="0"/>
          </a:p>
        </p:txBody>
      </p:sp>
      <p:sp>
        <p:nvSpPr>
          <p:cNvPr id="11" name="Oval 10">
            <a:extLst>
              <a:ext uri="{FF2B5EF4-FFF2-40B4-BE49-F238E27FC236}">
                <a16:creationId xmlns:a16="http://schemas.microsoft.com/office/drawing/2014/main" id="{2D6BDA14-A7B4-8BDF-A078-BECC567341D7}"/>
              </a:ext>
            </a:extLst>
          </p:cNvPr>
          <p:cNvSpPr/>
          <p:nvPr/>
        </p:nvSpPr>
        <p:spPr>
          <a:xfrm>
            <a:off x="5885344" y="2510422"/>
            <a:ext cx="1944216" cy="3312368"/>
          </a:xfrm>
          <a:prstGeom prst="ellipse">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85750" indent="-285750" algn="ctr">
              <a:buFont typeface="Arial" panose="020B0604020202020204" pitchFamily="34" charset="0"/>
              <a:buChar char="•"/>
            </a:pPr>
            <a:r>
              <a:rPr lang="en-IN" dirty="0"/>
              <a:t>Logistic Regression</a:t>
            </a:r>
          </a:p>
          <a:p>
            <a:pPr marL="285750" indent="-285750" algn="ctr">
              <a:buFont typeface="Arial" panose="020B0604020202020204" pitchFamily="34" charset="0"/>
              <a:buChar char="•"/>
            </a:pPr>
            <a:r>
              <a:rPr lang="en-IN" dirty="0"/>
              <a:t>Random Forest</a:t>
            </a:r>
          </a:p>
          <a:p>
            <a:pPr marL="285750" indent="-285750" algn="ctr">
              <a:buFont typeface="Arial" panose="020B0604020202020204" pitchFamily="34" charset="0"/>
              <a:buChar char="•"/>
            </a:pPr>
            <a:r>
              <a:rPr lang="en-IN" dirty="0"/>
              <a:t>SVM</a:t>
            </a:r>
          </a:p>
          <a:p>
            <a:pPr marL="285750" indent="-285750" algn="ctr">
              <a:buFont typeface="Arial" panose="020B0604020202020204" pitchFamily="34" charset="0"/>
              <a:buChar char="•"/>
            </a:pPr>
            <a:r>
              <a:rPr lang="en-IN" dirty="0"/>
              <a:t>Naïve Bayes</a:t>
            </a:r>
          </a:p>
        </p:txBody>
      </p:sp>
      <p:sp>
        <p:nvSpPr>
          <p:cNvPr id="12" name="Oval 11">
            <a:extLst>
              <a:ext uri="{FF2B5EF4-FFF2-40B4-BE49-F238E27FC236}">
                <a16:creationId xmlns:a16="http://schemas.microsoft.com/office/drawing/2014/main" id="{6FED7459-4B1B-2F84-F446-966B88FC60ED}"/>
              </a:ext>
            </a:extLst>
          </p:cNvPr>
          <p:cNvSpPr/>
          <p:nvPr/>
        </p:nvSpPr>
        <p:spPr>
          <a:xfrm>
            <a:off x="8362664" y="2471707"/>
            <a:ext cx="1944216" cy="3312368"/>
          </a:xfrm>
          <a:prstGeom prst="ellipse">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err="1"/>
              <a:t>StreamLit</a:t>
            </a:r>
            <a:endParaRPr lang="en-IN"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8268" y="242081"/>
            <a:ext cx="2808312" cy="378607"/>
          </a:xfrm>
        </p:spPr>
        <p:txBody>
          <a:bodyPr>
            <a:normAutofit fontScale="90000"/>
          </a:bodyPr>
          <a:lstStyle/>
          <a:p>
            <a:r>
              <a:rPr lang="en-US" sz="2800" dirty="0">
                <a:latin typeface="Times New Roman" panose="02020603050405020304" pitchFamily="18" charset="0"/>
                <a:cs typeface="Times New Roman" panose="02020603050405020304" pitchFamily="18" charset="0"/>
              </a:rPr>
              <a:t>Data Set Details</a:t>
            </a:r>
          </a:p>
        </p:txBody>
      </p:sp>
      <p:sp>
        <p:nvSpPr>
          <p:cNvPr id="3" name="Content Placeholder 2"/>
          <p:cNvSpPr>
            <a:spLocks noGrp="1"/>
          </p:cNvSpPr>
          <p:nvPr>
            <p:ph idx="1"/>
          </p:nvPr>
        </p:nvSpPr>
        <p:spPr>
          <a:xfrm>
            <a:off x="405780" y="620688"/>
            <a:ext cx="11305256" cy="6048672"/>
          </a:xfrm>
        </p:spPr>
        <p:txBody>
          <a:bodyPr/>
          <a:lstStyle/>
          <a:p>
            <a:pPr marL="45720" indent="0">
              <a:buNone/>
            </a:pPr>
            <a:r>
              <a:rPr lang="en-US" sz="1800" dirty="0"/>
              <a:t>Real News</a:t>
            </a: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r>
              <a:rPr lang="en-US" dirty="0"/>
              <a:t>Fake News</a:t>
            </a: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p:txBody>
      </p:sp>
      <p:pic>
        <p:nvPicPr>
          <p:cNvPr id="10" name="Picture 9">
            <a:extLst>
              <a:ext uri="{FF2B5EF4-FFF2-40B4-BE49-F238E27FC236}">
                <a16:creationId xmlns:a16="http://schemas.microsoft.com/office/drawing/2014/main" id="{F9364FE5-9F2B-1404-9C4B-A14025300038}"/>
              </a:ext>
            </a:extLst>
          </p:cNvPr>
          <p:cNvPicPr>
            <a:picLocks noChangeAspect="1"/>
          </p:cNvPicPr>
          <p:nvPr/>
        </p:nvPicPr>
        <p:blipFill>
          <a:blip r:embed="rId2"/>
          <a:stretch>
            <a:fillRect/>
          </a:stretch>
        </p:blipFill>
        <p:spPr>
          <a:xfrm>
            <a:off x="549796" y="1196752"/>
            <a:ext cx="9403895" cy="2160240"/>
          </a:xfrm>
          <a:prstGeom prst="rect">
            <a:avLst/>
          </a:prstGeom>
        </p:spPr>
      </p:pic>
      <p:pic>
        <p:nvPicPr>
          <p:cNvPr id="12" name="Picture 11">
            <a:extLst>
              <a:ext uri="{FF2B5EF4-FFF2-40B4-BE49-F238E27FC236}">
                <a16:creationId xmlns:a16="http://schemas.microsoft.com/office/drawing/2014/main" id="{768CF27A-817F-E4DF-95CF-65470411F0F2}"/>
              </a:ext>
            </a:extLst>
          </p:cNvPr>
          <p:cNvPicPr>
            <a:picLocks noChangeAspect="1"/>
          </p:cNvPicPr>
          <p:nvPr/>
        </p:nvPicPr>
        <p:blipFill>
          <a:blip r:embed="rId3"/>
          <a:stretch>
            <a:fillRect/>
          </a:stretch>
        </p:blipFill>
        <p:spPr>
          <a:xfrm>
            <a:off x="549796" y="4077072"/>
            <a:ext cx="9464860" cy="2304256"/>
          </a:xfrm>
          <a:prstGeom prst="rect">
            <a:avLst/>
          </a:prstGeom>
        </p:spPr>
      </p:pic>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116632"/>
            <a:ext cx="10873208" cy="720080"/>
          </a:xfrm>
        </p:spPr>
        <p:txBody>
          <a:bodyPr>
            <a:normAutofit/>
          </a:bodyPr>
          <a:lstStyle/>
          <a:p>
            <a:r>
              <a:rPr lang="en-US" sz="2400" dirty="0">
                <a:latin typeface="Times New Roman" panose="02020603050405020304" pitchFamily="18" charset="0"/>
                <a:cs typeface="Times New Roman" panose="02020603050405020304" pitchFamily="18" charset="0"/>
              </a:rPr>
              <a:t>Merged Data</a:t>
            </a:r>
          </a:p>
        </p:txBody>
      </p:sp>
      <p:pic>
        <p:nvPicPr>
          <p:cNvPr id="10" name="Picture 9">
            <a:extLst>
              <a:ext uri="{FF2B5EF4-FFF2-40B4-BE49-F238E27FC236}">
                <a16:creationId xmlns:a16="http://schemas.microsoft.com/office/drawing/2014/main" id="{19AE2377-852E-AA28-2DC8-15114C1DA6F2}"/>
              </a:ext>
            </a:extLst>
          </p:cNvPr>
          <p:cNvPicPr>
            <a:picLocks noChangeAspect="1"/>
          </p:cNvPicPr>
          <p:nvPr/>
        </p:nvPicPr>
        <p:blipFill>
          <a:blip r:embed="rId2"/>
          <a:stretch>
            <a:fillRect/>
          </a:stretch>
        </p:blipFill>
        <p:spPr>
          <a:xfrm>
            <a:off x="477788" y="1412776"/>
            <a:ext cx="5256584" cy="4752528"/>
          </a:xfrm>
          <a:prstGeom prst="rect">
            <a:avLst/>
          </a:prstGeom>
        </p:spPr>
      </p:pic>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EFCF-B47E-DE24-5D0A-9D95E8141097}"/>
              </a:ext>
            </a:extLst>
          </p:cNvPr>
          <p:cNvSpPr>
            <a:spLocks noGrp="1"/>
          </p:cNvSpPr>
          <p:nvPr>
            <p:ph type="title"/>
          </p:nvPr>
        </p:nvSpPr>
        <p:spPr>
          <a:xfrm>
            <a:off x="3070076" y="260648"/>
            <a:ext cx="6681937" cy="577552"/>
          </a:xfrm>
        </p:spPr>
        <p:txBody>
          <a:bodyPr/>
          <a:lstStyle/>
          <a:p>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DC1394-CA14-9309-0B42-95531A7A7C8D}"/>
              </a:ext>
            </a:extLst>
          </p:cNvPr>
          <p:cNvSpPr>
            <a:spLocks noGrp="1"/>
          </p:cNvSpPr>
          <p:nvPr>
            <p:ph idx="1"/>
          </p:nvPr>
        </p:nvSpPr>
        <p:spPr>
          <a:xfrm>
            <a:off x="889501" y="1052736"/>
            <a:ext cx="10317479" cy="5616624"/>
          </a:xfrm>
        </p:spPr>
        <p:txBody>
          <a:bodyPr/>
          <a:lstStyle/>
          <a:p>
            <a:pPr marL="45720" indent="0">
              <a:buNone/>
            </a:pPr>
            <a:r>
              <a:rPr lang="en-US" dirty="0"/>
              <a:t>Fake News Analysis-</a:t>
            </a:r>
            <a:r>
              <a:rPr lang="en-US" dirty="0" err="1"/>
              <a:t>wordcloud</a:t>
            </a:r>
            <a:endParaRPr lang="en-US" dirty="0"/>
          </a:p>
          <a:p>
            <a:pPr marL="45720" indent="0">
              <a:buNone/>
            </a:pPr>
            <a:endParaRPr lang="en-IN" dirty="0"/>
          </a:p>
        </p:txBody>
      </p:sp>
      <p:pic>
        <p:nvPicPr>
          <p:cNvPr id="5" name="Picture 4">
            <a:extLst>
              <a:ext uri="{FF2B5EF4-FFF2-40B4-BE49-F238E27FC236}">
                <a16:creationId xmlns:a16="http://schemas.microsoft.com/office/drawing/2014/main" id="{9612BA44-D662-088D-4603-852A3D336FFE}"/>
              </a:ext>
            </a:extLst>
          </p:cNvPr>
          <p:cNvPicPr>
            <a:picLocks noChangeAspect="1"/>
          </p:cNvPicPr>
          <p:nvPr/>
        </p:nvPicPr>
        <p:blipFill>
          <a:blip r:embed="rId2"/>
          <a:stretch>
            <a:fillRect/>
          </a:stretch>
        </p:blipFill>
        <p:spPr>
          <a:xfrm>
            <a:off x="889501" y="1420567"/>
            <a:ext cx="9957439" cy="4960761"/>
          </a:xfrm>
          <a:prstGeom prst="rect">
            <a:avLst/>
          </a:prstGeom>
        </p:spPr>
      </p:pic>
    </p:spTree>
    <p:extLst>
      <p:ext uri="{BB962C8B-B14F-4D97-AF65-F5344CB8AC3E}">
        <p14:creationId xmlns:p14="http://schemas.microsoft.com/office/powerpoint/2010/main" val="97603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6753-953E-6AF8-A49B-4B22754E3729}"/>
              </a:ext>
            </a:extLst>
          </p:cNvPr>
          <p:cNvSpPr>
            <a:spLocks noGrp="1"/>
          </p:cNvSpPr>
          <p:nvPr>
            <p:ph type="title"/>
          </p:nvPr>
        </p:nvSpPr>
        <p:spPr>
          <a:xfrm>
            <a:off x="117748" y="116632"/>
            <a:ext cx="9634265" cy="360040"/>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N-Grams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500DDA-DDF8-6CA9-F747-597A5C93E937}"/>
              </a:ext>
            </a:extLst>
          </p:cNvPr>
          <p:cNvSpPr>
            <a:spLocks noGrp="1"/>
          </p:cNvSpPr>
          <p:nvPr>
            <p:ph idx="1"/>
          </p:nvPr>
        </p:nvSpPr>
        <p:spPr>
          <a:xfrm>
            <a:off x="1065212" y="476672"/>
            <a:ext cx="10357792" cy="6120680"/>
          </a:xfrm>
        </p:spPr>
        <p:txBody>
          <a:bodyPr/>
          <a:lstStyle/>
          <a:p>
            <a:pPr marL="45720" indent="0">
              <a:buNone/>
            </a:pPr>
            <a:r>
              <a:rPr lang="en-US" sz="1800" dirty="0"/>
              <a:t>Unigrams</a:t>
            </a:r>
          </a:p>
          <a:p>
            <a:pPr marL="45720" indent="0">
              <a:buNone/>
            </a:pPr>
            <a:endParaRPr lang="en-US" dirty="0"/>
          </a:p>
          <a:p>
            <a:pPr marL="45720" indent="0">
              <a:buNone/>
            </a:pPr>
            <a:endParaRPr lang="en-US" dirty="0"/>
          </a:p>
          <a:p>
            <a:pPr marL="45720" indent="0">
              <a:buNone/>
            </a:pPr>
            <a:endParaRPr lang="en-US" dirty="0"/>
          </a:p>
          <a:p>
            <a:pPr marL="45720" indent="0">
              <a:buNone/>
            </a:pPr>
            <a:r>
              <a:rPr lang="en-US" sz="1800" dirty="0"/>
              <a:t>Bigrams</a:t>
            </a:r>
          </a:p>
          <a:p>
            <a:pPr marL="45720" indent="0">
              <a:buNone/>
            </a:pPr>
            <a:endParaRPr lang="en-US" sz="1800" dirty="0"/>
          </a:p>
          <a:p>
            <a:pPr marL="45720" indent="0">
              <a:buNone/>
            </a:pPr>
            <a:endParaRPr lang="en-US" sz="1800" dirty="0"/>
          </a:p>
          <a:p>
            <a:pPr marL="45720" indent="0">
              <a:buNone/>
            </a:pPr>
            <a:endParaRPr lang="en-US" sz="1800" dirty="0"/>
          </a:p>
          <a:p>
            <a:pPr marL="45720" indent="0">
              <a:buNone/>
            </a:pPr>
            <a:r>
              <a:rPr lang="en-US" sz="1800" dirty="0"/>
              <a:t>Trigrams</a:t>
            </a:r>
          </a:p>
          <a:p>
            <a:pPr marL="45720" indent="0">
              <a:buNone/>
            </a:pPr>
            <a:endParaRPr lang="en-US" sz="1800" dirty="0"/>
          </a:p>
          <a:p>
            <a:pPr marL="45720" indent="0">
              <a:buNone/>
            </a:pPr>
            <a:endParaRPr lang="en-IN" dirty="0"/>
          </a:p>
        </p:txBody>
      </p:sp>
      <p:pic>
        <p:nvPicPr>
          <p:cNvPr id="5" name="Picture 4">
            <a:extLst>
              <a:ext uri="{FF2B5EF4-FFF2-40B4-BE49-F238E27FC236}">
                <a16:creationId xmlns:a16="http://schemas.microsoft.com/office/drawing/2014/main" id="{D9AF5290-81E9-B465-6D4B-8A85E9C019B2}"/>
              </a:ext>
            </a:extLst>
          </p:cNvPr>
          <p:cNvPicPr>
            <a:picLocks noChangeAspect="1"/>
          </p:cNvPicPr>
          <p:nvPr/>
        </p:nvPicPr>
        <p:blipFill>
          <a:blip r:embed="rId2"/>
          <a:stretch>
            <a:fillRect/>
          </a:stretch>
        </p:blipFill>
        <p:spPr>
          <a:xfrm>
            <a:off x="1242450" y="764704"/>
            <a:ext cx="8845624" cy="1737126"/>
          </a:xfrm>
          <a:prstGeom prst="rect">
            <a:avLst/>
          </a:prstGeom>
        </p:spPr>
      </p:pic>
      <p:pic>
        <p:nvPicPr>
          <p:cNvPr id="7" name="Picture 6">
            <a:extLst>
              <a:ext uri="{FF2B5EF4-FFF2-40B4-BE49-F238E27FC236}">
                <a16:creationId xmlns:a16="http://schemas.microsoft.com/office/drawing/2014/main" id="{1CF74A4C-0F86-CD6A-2F95-FB0729E1EC98}"/>
              </a:ext>
            </a:extLst>
          </p:cNvPr>
          <p:cNvPicPr>
            <a:picLocks noChangeAspect="1"/>
          </p:cNvPicPr>
          <p:nvPr/>
        </p:nvPicPr>
        <p:blipFill>
          <a:blip r:embed="rId3"/>
          <a:stretch>
            <a:fillRect/>
          </a:stretch>
        </p:blipFill>
        <p:spPr>
          <a:xfrm>
            <a:off x="1153831" y="2885653"/>
            <a:ext cx="9022862" cy="1551459"/>
          </a:xfrm>
          <a:prstGeom prst="rect">
            <a:avLst/>
          </a:prstGeom>
        </p:spPr>
      </p:pic>
      <p:pic>
        <p:nvPicPr>
          <p:cNvPr id="8" name="Picture 7">
            <a:extLst>
              <a:ext uri="{FF2B5EF4-FFF2-40B4-BE49-F238E27FC236}">
                <a16:creationId xmlns:a16="http://schemas.microsoft.com/office/drawing/2014/main" id="{FCE72392-C17A-FE9D-8585-04B079E0639E}"/>
              </a:ext>
            </a:extLst>
          </p:cNvPr>
          <p:cNvPicPr>
            <a:picLocks noChangeAspect="1"/>
          </p:cNvPicPr>
          <p:nvPr/>
        </p:nvPicPr>
        <p:blipFill>
          <a:blip r:embed="rId4"/>
          <a:stretch>
            <a:fillRect/>
          </a:stretch>
        </p:blipFill>
        <p:spPr>
          <a:xfrm>
            <a:off x="1065212" y="5013176"/>
            <a:ext cx="9111482" cy="1368152"/>
          </a:xfrm>
          <a:prstGeom prst="rect">
            <a:avLst/>
          </a:prstGeom>
        </p:spPr>
      </p:pic>
    </p:spTree>
    <p:extLst>
      <p:ext uri="{BB962C8B-B14F-4D97-AF65-F5344CB8AC3E}">
        <p14:creationId xmlns:p14="http://schemas.microsoft.com/office/powerpoint/2010/main" val="273618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327</TotalTime>
  <Words>347</Words>
  <Application>Microsoft Office PowerPoint</Application>
  <PresentationFormat>Custom</PresentationFormat>
  <Paragraphs>112</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Calibri-Bold</vt:lpstr>
      <vt:lpstr>Century Gothic</vt:lpstr>
      <vt:lpstr>Palatino Linotype</vt:lpstr>
      <vt:lpstr>Times New Roman</vt:lpstr>
      <vt:lpstr>Wingdings</vt:lpstr>
      <vt:lpstr>Business strategy presentation</vt:lpstr>
      <vt:lpstr>Fake and Real News Detection</vt:lpstr>
      <vt:lpstr>Project Name</vt:lpstr>
      <vt:lpstr>Business Problem Statement</vt:lpstr>
      <vt:lpstr>Agenda for our Goal Achievement</vt:lpstr>
      <vt:lpstr>Tools and Technical Parameters</vt:lpstr>
      <vt:lpstr>Data Set Details</vt:lpstr>
      <vt:lpstr>Merged Data</vt:lpstr>
      <vt:lpstr>Exploratory Data Analysis</vt:lpstr>
      <vt:lpstr>N-Grams</vt:lpstr>
      <vt:lpstr>Real News Analysis</vt:lpstr>
      <vt:lpstr>N-grams</vt:lpstr>
      <vt:lpstr>After merged analysis</vt:lpstr>
      <vt:lpstr>Word cloud after merged data</vt:lpstr>
      <vt:lpstr>Feature Engineering</vt:lpstr>
      <vt:lpstr>Model Building Algorithms and Selection</vt:lpstr>
      <vt:lpstr>Deployment</vt:lpstr>
      <vt:lpstr>Real</vt:lpstr>
      <vt:lpstr>Fake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and Real News Detection</dc:title>
  <dc:creator>DEEPIKA</dc:creator>
  <cp:lastModifiedBy>DEEPIKA</cp:lastModifiedBy>
  <cp:revision>12</cp:revision>
  <dcterms:created xsi:type="dcterms:W3CDTF">2023-08-07T06:53:51Z</dcterms:created>
  <dcterms:modified xsi:type="dcterms:W3CDTF">2023-08-09T11:55:37Z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defa4170-0d19-0005-0004-bc88714345d2_Enabled">
    <vt:lpwstr>true</vt:lpwstr>
  </property>
  <property fmtid="{D5CDD505-2E9C-101B-9397-08002B2CF9AE}" pid="13" name="MSIP_Label_defa4170-0d19-0005-0004-bc88714345d2_SetDate">
    <vt:lpwstr>2023-08-08T17:30:53Z</vt:lpwstr>
  </property>
  <property fmtid="{D5CDD505-2E9C-101B-9397-08002B2CF9AE}" pid="14" name="MSIP_Label_defa4170-0d19-0005-0004-bc88714345d2_Method">
    <vt:lpwstr>Standard</vt:lpwstr>
  </property>
  <property fmtid="{D5CDD505-2E9C-101B-9397-08002B2CF9AE}" pid="15" name="MSIP_Label_defa4170-0d19-0005-0004-bc88714345d2_Name">
    <vt:lpwstr>defa4170-0d19-0005-0004-bc88714345d2</vt:lpwstr>
  </property>
  <property fmtid="{D5CDD505-2E9C-101B-9397-08002B2CF9AE}" pid="16" name="MSIP_Label_defa4170-0d19-0005-0004-bc88714345d2_SiteId">
    <vt:lpwstr>5945795e-3fef-4d29-b24e-87e71876ef3d</vt:lpwstr>
  </property>
  <property fmtid="{D5CDD505-2E9C-101B-9397-08002B2CF9AE}" pid="17" name="MSIP_Label_defa4170-0d19-0005-0004-bc88714345d2_ActionId">
    <vt:lpwstr>ee272cd1-39a8-44ad-91d0-70c6b43fb8eb</vt:lpwstr>
  </property>
  <property fmtid="{D5CDD505-2E9C-101B-9397-08002B2CF9AE}" pid="18" name="MSIP_Label_defa4170-0d19-0005-0004-bc88714345d2_ContentBits">
    <vt:lpwstr>0</vt:lpwstr>
  </property>
</Properties>
</file>