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1"/>
  </p:notesMasterIdLst>
  <p:sldIdLst>
    <p:sldId id="256" r:id="rId3"/>
    <p:sldId id="257" r:id="rId4"/>
    <p:sldId id="276" r:id="rId5"/>
    <p:sldId id="305" r:id="rId6"/>
    <p:sldId id="335" r:id="rId7"/>
    <p:sldId id="357" r:id="rId8"/>
    <p:sldId id="358" r:id="rId9"/>
    <p:sldId id="337" r:id="rId10"/>
    <p:sldId id="339" r:id="rId11"/>
    <p:sldId id="359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49" r:id="rId34"/>
    <p:sldId id="350" r:id="rId35"/>
    <p:sldId id="351" r:id="rId36"/>
    <p:sldId id="353" r:id="rId37"/>
    <p:sldId id="354" r:id="rId38"/>
    <p:sldId id="356" r:id="rId39"/>
    <p:sldId id="304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C2075-479C-445E-8509-3B388D1A94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FA9BA5-6216-453D-95AF-EE69122A8AC3}">
      <dgm:prSet/>
      <dgm:spPr/>
      <dgm:t>
        <a:bodyPr/>
        <a:lstStyle/>
        <a:p>
          <a:r>
            <a:rPr lang="en-US" b="1"/>
            <a:t>Review and Reflections:</a:t>
          </a:r>
          <a:endParaRPr lang="en-US"/>
        </a:p>
      </dgm:t>
    </dgm:pt>
    <dgm:pt modelId="{7FCA10D2-D548-459E-A049-B44D51FDA95E}" type="parTrans" cxnId="{48CF650D-2813-41ED-BD4E-409511F73424}">
      <dgm:prSet/>
      <dgm:spPr/>
      <dgm:t>
        <a:bodyPr/>
        <a:lstStyle/>
        <a:p>
          <a:endParaRPr lang="en-US"/>
        </a:p>
      </dgm:t>
    </dgm:pt>
    <dgm:pt modelId="{1B4D77CF-AFED-49D7-9D8C-5CFB9D6DA460}" type="sibTrans" cxnId="{48CF650D-2813-41ED-BD4E-409511F73424}">
      <dgm:prSet/>
      <dgm:spPr/>
      <dgm:t>
        <a:bodyPr/>
        <a:lstStyle/>
        <a:p>
          <a:endParaRPr lang="en-US"/>
        </a:p>
      </dgm:t>
    </dgm:pt>
    <dgm:pt modelId="{62723055-6A15-47F3-8A2B-D0A9F6C59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project, I navigated challenges such as choosing suitable data cleaning methods and handling the sparsity in the TF-IDF matrix.</a:t>
          </a:r>
        </a:p>
      </dgm:t>
    </dgm:pt>
    <dgm:pt modelId="{F60FECCB-BEF8-46E6-9122-109E45020EC9}" type="parTrans" cxnId="{2E3AC507-3E6A-4BCE-A6FA-3465A9C9B1AC}">
      <dgm:prSet/>
      <dgm:spPr/>
      <dgm:t>
        <a:bodyPr/>
        <a:lstStyle/>
        <a:p>
          <a:endParaRPr lang="en-US"/>
        </a:p>
      </dgm:t>
    </dgm:pt>
    <dgm:pt modelId="{C3C4ED62-310B-4C14-98D9-801DEA6BD100}" type="sibTrans" cxnId="{2E3AC507-3E6A-4BCE-A6FA-3465A9C9B1AC}">
      <dgm:prSet/>
      <dgm:spPr/>
      <dgm:t>
        <a:bodyPr/>
        <a:lstStyle/>
        <a:p>
          <a:endParaRPr lang="en-US"/>
        </a:p>
      </dgm:t>
    </dgm:pt>
    <dgm:pt modelId="{9B16EDE4-35E1-4EDE-8B25-E9B66DFAE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experiences underscored the importance of understanding data at a deep level and maintaining data integrity through careful documentation. </a:t>
          </a:r>
        </a:p>
      </dgm:t>
    </dgm:pt>
    <dgm:pt modelId="{1E6B3971-1BAA-43EB-BAE5-3F38EEC782D2}" type="parTrans" cxnId="{9081D2FC-B9A9-4A7C-B328-BC71CF58DB09}">
      <dgm:prSet/>
      <dgm:spPr/>
      <dgm:t>
        <a:bodyPr/>
        <a:lstStyle/>
        <a:p>
          <a:endParaRPr lang="en-US"/>
        </a:p>
      </dgm:t>
    </dgm:pt>
    <dgm:pt modelId="{17C2C98E-64E1-495A-B2ED-42FD037BB8C0}" type="sibTrans" cxnId="{9081D2FC-B9A9-4A7C-B328-BC71CF58DB09}">
      <dgm:prSet/>
      <dgm:spPr/>
      <dgm:t>
        <a:bodyPr/>
        <a:lstStyle/>
        <a:p>
          <a:endParaRPr lang="en-US"/>
        </a:p>
      </dgm:t>
    </dgm:pt>
    <dgm:pt modelId="{2C4E04D6-A196-4A84-9DCA-D8BE2E96D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reinforced the value of adaptability and critical analysis in data science, lessons that I will apply in my future endeavors.</a:t>
          </a:r>
        </a:p>
      </dgm:t>
    </dgm:pt>
    <dgm:pt modelId="{AE635B3A-5ACE-41C3-AC0F-26B79D225F6A}" type="parTrans" cxnId="{8F45E149-6F6C-46DA-A48C-9FB00F0776D0}">
      <dgm:prSet/>
      <dgm:spPr/>
      <dgm:t>
        <a:bodyPr/>
        <a:lstStyle/>
        <a:p>
          <a:endParaRPr lang="en-US"/>
        </a:p>
      </dgm:t>
    </dgm:pt>
    <dgm:pt modelId="{405A3D79-DE34-4594-8C67-E41CDB9EB358}" type="sibTrans" cxnId="{8F45E149-6F6C-46DA-A48C-9FB00F0776D0}">
      <dgm:prSet/>
      <dgm:spPr/>
      <dgm:t>
        <a:bodyPr/>
        <a:lstStyle/>
        <a:p>
          <a:endParaRPr lang="en-US"/>
        </a:p>
      </dgm:t>
    </dgm:pt>
    <dgm:pt modelId="{413D7AE1-4284-4969-BB9D-F8C0E44DBFDF}">
      <dgm:prSet/>
      <dgm:spPr/>
      <dgm:t>
        <a:bodyPr/>
        <a:lstStyle/>
        <a:p>
          <a:r>
            <a:rPr lang="en-US" b="1"/>
            <a:t>Code Repository and Documentation:</a:t>
          </a:r>
          <a:endParaRPr lang="en-US"/>
        </a:p>
      </dgm:t>
    </dgm:pt>
    <dgm:pt modelId="{F3D1D363-76A0-4B2B-828C-30C583EDF28C}" type="parTrans" cxnId="{1F159019-2F91-491D-B269-A1B2DD26AA9B}">
      <dgm:prSet/>
      <dgm:spPr/>
      <dgm:t>
        <a:bodyPr/>
        <a:lstStyle/>
        <a:p>
          <a:endParaRPr lang="en-US"/>
        </a:p>
      </dgm:t>
    </dgm:pt>
    <dgm:pt modelId="{1C824636-BD71-413F-9DAF-F813050353EF}" type="sibTrans" cxnId="{1F159019-2F91-491D-B269-A1B2DD26AA9B}">
      <dgm:prSet/>
      <dgm:spPr/>
      <dgm:t>
        <a:bodyPr/>
        <a:lstStyle/>
        <a:p>
          <a:endParaRPr lang="en-US"/>
        </a:p>
      </dgm:t>
    </dgm:pt>
    <dgm:pt modelId="{9EF40F71-36BF-469F-98DF-AEB7B6E83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code and detailed documentation are maintained in the provided GitHub repository. Regular updates and comprehensive commenting in the code have been a priority to ensure clarity and reproducibility of the analysis.</a:t>
          </a:r>
        </a:p>
      </dgm:t>
    </dgm:pt>
    <dgm:pt modelId="{673BB91B-6AD1-4111-A071-809E78F00F4A}" type="parTrans" cxnId="{CFB16906-B9A3-4C58-B8C2-D91C5C95E670}">
      <dgm:prSet/>
      <dgm:spPr/>
      <dgm:t>
        <a:bodyPr/>
        <a:lstStyle/>
        <a:p>
          <a:endParaRPr lang="en-US"/>
        </a:p>
      </dgm:t>
    </dgm:pt>
    <dgm:pt modelId="{47D565E0-7D91-43DA-916D-1392B475253E}" type="sibTrans" cxnId="{CFB16906-B9A3-4C58-B8C2-D91C5C95E670}">
      <dgm:prSet/>
      <dgm:spPr/>
      <dgm:t>
        <a:bodyPr/>
        <a:lstStyle/>
        <a:p>
          <a:endParaRPr lang="en-US"/>
        </a:p>
      </dgm:t>
    </dgm:pt>
    <dgm:pt modelId="{62B923BC-7FA4-4C61-9A69-7838662AFDC4}" type="pres">
      <dgm:prSet presAssocID="{416C2075-479C-445E-8509-3B388D1A94BB}" presName="Name0" presStyleCnt="0">
        <dgm:presLayoutVars>
          <dgm:dir/>
          <dgm:animLvl val="lvl"/>
          <dgm:resizeHandles val="exact"/>
        </dgm:presLayoutVars>
      </dgm:prSet>
      <dgm:spPr/>
    </dgm:pt>
    <dgm:pt modelId="{98419128-3E93-4FA5-B990-EE8E36E6E1CF}" type="pres">
      <dgm:prSet presAssocID="{CDFA9BA5-6216-453D-95AF-EE69122A8AC3}" presName="composite" presStyleCnt="0"/>
      <dgm:spPr/>
    </dgm:pt>
    <dgm:pt modelId="{996E5D6F-9B02-4571-94DC-7B77F96B117E}" type="pres">
      <dgm:prSet presAssocID="{CDFA9BA5-6216-453D-95AF-EE69122A8AC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60825DD-0398-4662-B5FF-8F48A38B6A39}" type="pres">
      <dgm:prSet presAssocID="{CDFA9BA5-6216-453D-95AF-EE69122A8AC3}" presName="desTx" presStyleLbl="alignAccFollowNode1" presStyleIdx="0" presStyleCnt="2">
        <dgm:presLayoutVars>
          <dgm:bulletEnabled val="1"/>
        </dgm:presLayoutVars>
      </dgm:prSet>
      <dgm:spPr/>
    </dgm:pt>
    <dgm:pt modelId="{09DE60FD-487D-4005-A1A7-18B503B4251D}" type="pres">
      <dgm:prSet presAssocID="{1B4D77CF-AFED-49D7-9D8C-5CFB9D6DA460}" presName="space" presStyleCnt="0"/>
      <dgm:spPr/>
    </dgm:pt>
    <dgm:pt modelId="{243194BD-3D82-4074-A8CA-5122C4361908}" type="pres">
      <dgm:prSet presAssocID="{413D7AE1-4284-4969-BB9D-F8C0E44DBFDF}" presName="composite" presStyleCnt="0"/>
      <dgm:spPr/>
    </dgm:pt>
    <dgm:pt modelId="{5CDF3C66-5B3F-49C1-AA63-335F218F1C92}" type="pres">
      <dgm:prSet presAssocID="{413D7AE1-4284-4969-BB9D-F8C0E44DBF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8E8412-B13B-4446-981E-B14B6494F833}" type="pres">
      <dgm:prSet presAssocID="{413D7AE1-4284-4969-BB9D-F8C0E44DBF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FB16906-B9A3-4C58-B8C2-D91C5C95E670}" srcId="{413D7AE1-4284-4969-BB9D-F8C0E44DBFDF}" destId="{9EF40F71-36BF-469F-98DF-AEB7B6E83B95}" srcOrd="0" destOrd="0" parTransId="{673BB91B-6AD1-4111-A071-809E78F00F4A}" sibTransId="{47D565E0-7D91-43DA-916D-1392B475253E}"/>
    <dgm:cxn modelId="{2E3AC507-3E6A-4BCE-A6FA-3465A9C9B1AC}" srcId="{CDFA9BA5-6216-453D-95AF-EE69122A8AC3}" destId="{62723055-6A15-47F3-8A2B-D0A9F6C59DD8}" srcOrd="0" destOrd="0" parTransId="{F60FECCB-BEF8-46E6-9122-109E45020EC9}" sibTransId="{C3C4ED62-310B-4C14-98D9-801DEA6BD100}"/>
    <dgm:cxn modelId="{48CF650D-2813-41ED-BD4E-409511F73424}" srcId="{416C2075-479C-445E-8509-3B388D1A94BB}" destId="{CDFA9BA5-6216-453D-95AF-EE69122A8AC3}" srcOrd="0" destOrd="0" parTransId="{7FCA10D2-D548-459E-A049-B44D51FDA95E}" sibTransId="{1B4D77CF-AFED-49D7-9D8C-5CFB9D6DA460}"/>
    <dgm:cxn modelId="{1F159019-2F91-491D-B269-A1B2DD26AA9B}" srcId="{416C2075-479C-445E-8509-3B388D1A94BB}" destId="{413D7AE1-4284-4969-BB9D-F8C0E44DBFDF}" srcOrd="1" destOrd="0" parTransId="{F3D1D363-76A0-4B2B-828C-30C583EDF28C}" sibTransId="{1C824636-BD71-413F-9DAF-F813050353EF}"/>
    <dgm:cxn modelId="{EB1ABB40-240B-474B-9900-74AA76DD7386}" type="presOf" srcId="{2C4E04D6-A196-4A84-9DCA-D8BE2E96DCEB}" destId="{A60825DD-0398-4662-B5FF-8F48A38B6A39}" srcOrd="0" destOrd="2" presId="urn:microsoft.com/office/officeart/2005/8/layout/hList1"/>
    <dgm:cxn modelId="{B5C52544-475F-4DCB-895C-55BF9878459C}" type="presOf" srcId="{62723055-6A15-47F3-8A2B-D0A9F6C59DD8}" destId="{A60825DD-0398-4662-B5FF-8F48A38B6A39}" srcOrd="0" destOrd="0" presId="urn:microsoft.com/office/officeart/2005/8/layout/hList1"/>
    <dgm:cxn modelId="{8F45E149-6F6C-46DA-A48C-9FB00F0776D0}" srcId="{CDFA9BA5-6216-453D-95AF-EE69122A8AC3}" destId="{2C4E04D6-A196-4A84-9DCA-D8BE2E96DCEB}" srcOrd="2" destOrd="0" parTransId="{AE635B3A-5ACE-41C3-AC0F-26B79D225F6A}" sibTransId="{405A3D79-DE34-4594-8C67-E41CDB9EB358}"/>
    <dgm:cxn modelId="{41B7D455-417D-40B4-8BEB-677407B3FDB2}" type="presOf" srcId="{413D7AE1-4284-4969-BB9D-F8C0E44DBFDF}" destId="{5CDF3C66-5B3F-49C1-AA63-335F218F1C92}" srcOrd="0" destOrd="0" presId="urn:microsoft.com/office/officeart/2005/8/layout/hList1"/>
    <dgm:cxn modelId="{8D754281-D129-467C-ACEA-E4212F169492}" type="presOf" srcId="{9B16EDE4-35E1-4EDE-8B25-E9B66DFAEFA4}" destId="{A60825DD-0398-4662-B5FF-8F48A38B6A39}" srcOrd="0" destOrd="1" presId="urn:microsoft.com/office/officeart/2005/8/layout/hList1"/>
    <dgm:cxn modelId="{ABFF9888-4661-4137-870F-28BD75CC2BD6}" type="presOf" srcId="{9EF40F71-36BF-469F-98DF-AEB7B6E83B95}" destId="{228E8412-B13B-4446-981E-B14B6494F833}" srcOrd="0" destOrd="0" presId="urn:microsoft.com/office/officeart/2005/8/layout/hList1"/>
    <dgm:cxn modelId="{A2375095-EC35-42FB-9E1A-8836981823D6}" type="presOf" srcId="{416C2075-479C-445E-8509-3B388D1A94BB}" destId="{62B923BC-7FA4-4C61-9A69-7838662AFDC4}" srcOrd="0" destOrd="0" presId="urn:microsoft.com/office/officeart/2005/8/layout/hList1"/>
    <dgm:cxn modelId="{6869F7ED-526A-447D-8AFF-BAB9FD126A9D}" type="presOf" srcId="{CDFA9BA5-6216-453D-95AF-EE69122A8AC3}" destId="{996E5D6F-9B02-4571-94DC-7B77F96B117E}" srcOrd="0" destOrd="0" presId="urn:microsoft.com/office/officeart/2005/8/layout/hList1"/>
    <dgm:cxn modelId="{9081D2FC-B9A9-4A7C-B328-BC71CF58DB09}" srcId="{CDFA9BA5-6216-453D-95AF-EE69122A8AC3}" destId="{9B16EDE4-35E1-4EDE-8B25-E9B66DFAEFA4}" srcOrd="1" destOrd="0" parTransId="{1E6B3971-1BAA-43EB-BAE5-3F38EEC782D2}" sibTransId="{17C2C98E-64E1-495A-B2ED-42FD037BB8C0}"/>
    <dgm:cxn modelId="{2599E9BF-1881-46CF-BD11-E5A16FC38C84}" type="presParOf" srcId="{62B923BC-7FA4-4C61-9A69-7838662AFDC4}" destId="{98419128-3E93-4FA5-B990-EE8E36E6E1CF}" srcOrd="0" destOrd="0" presId="urn:microsoft.com/office/officeart/2005/8/layout/hList1"/>
    <dgm:cxn modelId="{FEB0807F-774C-4E8F-A3DB-BD69727A668D}" type="presParOf" srcId="{98419128-3E93-4FA5-B990-EE8E36E6E1CF}" destId="{996E5D6F-9B02-4571-94DC-7B77F96B117E}" srcOrd="0" destOrd="0" presId="urn:microsoft.com/office/officeart/2005/8/layout/hList1"/>
    <dgm:cxn modelId="{91AE4B94-925E-4A47-902D-C5239B1C935F}" type="presParOf" srcId="{98419128-3E93-4FA5-B990-EE8E36E6E1CF}" destId="{A60825DD-0398-4662-B5FF-8F48A38B6A39}" srcOrd="1" destOrd="0" presId="urn:microsoft.com/office/officeart/2005/8/layout/hList1"/>
    <dgm:cxn modelId="{D4B3029E-83D7-470A-814A-A0BAF538520E}" type="presParOf" srcId="{62B923BC-7FA4-4C61-9A69-7838662AFDC4}" destId="{09DE60FD-487D-4005-A1A7-18B503B4251D}" srcOrd="1" destOrd="0" presId="urn:microsoft.com/office/officeart/2005/8/layout/hList1"/>
    <dgm:cxn modelId="{2976E011-1AAC-4CC2-8754-8F4E5C38F63E}" type="presParOf" srcId="{62B923BC-7FA4-4C61-9A69-7838662AFDC4}" destId="{243194BD-3D82-4074-A8CA-5122C4361908}" srcOrd="2" destOrd="0" presId="urn:microsoft.com/office/officeart/2005/8/layout/hList1"/>
    <dgm:cxn modelId="{5353C867-8433-4C5D-A2A7-BD98B4F91F32}" type="presParOf" srcId="{243194BD-3D82-4074-A8CA-5122C4361908}" destId="{5CDF3C66-5B3F-49C1-AA63-335F218F1C92}" srcOrd="0" destOrd="0" presId="urn:microsoft.com/office/officeart/2005/8/layout/hList1"/>
    <dgm:cxn modelId="{02CA818D-CB77-42F7-8F40-7B22CDDDA283}" type="presParOf" srcId="{243194BD-3D82-4074-A8CA-5122C4361908}" destId="{228E8412-B13B-4446-981E-B14B6494F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67A83-9523-40AE-B6BD-09BBCFF0BD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CA7E5-DF82-47D9-B7FE-F588E58DFB4D}">
      <dgm:prSet/>
      <dgm:spPr/>
      <dgm:t>
        <a:bodyPr/>
        <a:lstStyle/>
        <a:p>
          <a:r>
            <a:rPr lang="en-CA" b="1"/>
            <a:t>b. Ensemble Model: Random Forest</a:t>
          </a:r>
          <a:endParaRPr lang="en-US"/>
        </a:p>
      </dgm:t>
    </dgm:pt>
    <dgm:pt modelId="{56C19CFF-3816-4596-866F-B9C46EE67949}" type="parTrans" cxnId="{872C58C1-15D9-45DC-A745-9E09AF2FAEB5}">
      <dgm:prSet/>
      <dgm:spPr/>
      <dgm:t>
        <a:bodyPr/>
        <a:lstStyle/>
        <a:p>
          <a:endParaRPr lang="en-US"/>
        </a:p>
      </dgm:t>
    </dgm:pt>
    <dgm:pt modelId="{1C0AD4BC-E965-4538-852A-BBDD3C8952D6}" type="sibTrans" cxnId="{872C58C1-15D9-45DC-A745-9E09AF2FAEB5}">
      <dgm:prSet/>
      <dgm:spPr/>
      <dgm:t>
        <a:bodyPr/>
        <a:lstStyle/>
        <a:p>
          <a:endParaRPr lang="en-US"/>
        </a:p>
      </dgm:t>
    </dgm:pt>
    <dgm:pt modelId="{E4CF617D-208B-413C-8456-D9F7172911EE}">
      <dgm:prSet/>
      <dgm:spPr/>
      <dgm:t>
        <a:bodyPr/>
        <a:lstStyle/>
        <a:p>
          <a:r>
            <a:rPr lang="en-CA" b="1" dirty="0"/>
            <a:t>Model Introduction:</a:t>
          </a:r>
          <a:endParaRPr lang="en-US" dirty="0"/>
        </a:p>
      </dgm:t>
    </dgm:pt>
    <dgm:pt modelId="{8CE65DB0-6F5C-4099-8692-8D2452DD04E8}" type="parTrans" cxnId="{32901E7C-5319-4337-8B22-827DEAEA272E}">
      <dgm:prSet/>
      <dgm:spPr/>
      <dgm:t>
        <a:bodyPr/>
        <a:lstStyle/>
        <a:p>
          <a:endParaRPr lang="en-US"/>
        </a:p>
      </dgm:t>
    </dgm:pt>
    <dgm:pt modelId="{424B1227-2CA7-4D6B-8657-BC7378ADB8DB}" type="sibTrans" cxnId="{32901E7C-5319-4337-8B22-827DEAEA272E}">
      <dgm:prSet/>
      <dgm:spPr/>
      <dgm:t>
        <a:bodyPr/>
        <a:lstStyle/>
        <a:p>
          <a:endParaRPr lang="en-US"/>
        </a:p>
      </dgm:t>
    </dgm:pt>
    <dgm:pt modelId="{B3ABA9B9-0635-4DDD-85E6-384A373A13D7}">
      <dgm:prSet/>
      <dgm:spPr/>
      <dgm:t>
        <a:bodyPr/>
        <a:lstStyle/>
        <a:p>
          <a:r>
            <a:rPr lang="en-CA" dirty="0"/>
            <a:t>Random Forest, an ensemble learning method, used for its robustness.</a:t>
          </a:r>
          <a:endParaRPr lang="en-US" dirty="0"/>
        </a:p>
      </dgm:t>
    </dgm:pt>
    <dgm:pt modelId="{7338591B-1DF5-4EF1-8435-B09ADB6F7791}" type="parTrans" cxnId="{3CBBB2EF-D8F2-435A-AB21-40CB7BEEB594}">
      <dgm:prSet/>
      <dgm:spPr/>
      <dgm:t>
        <a:bodyPr/>
        <a:lstStyle/>
        <a:p>
          <a:endParaRPr lang="en-US"/>
        </a:p>
      </dgm:t>
    </dgm:pt>
    <dgm:pt modelId="{E3BE2A90-8CA0-4D96-8804-94043776B0B6}" type="sibTrans" cxnId="{3CBBB2EF-D8F2-435A-AB21-40CB7BEEB594}">
      <dgm:prSet/>
      <dgm:spPr/>
      <dgm:t>
        <a:bodyPr/>
        <a:lstStyle/>
        <a:p>
          <a:endParaRPr lang="en-US"/>
        </a:p>
      </dgm:t>
    </dgm:pt>
    <dgm:pt modelId="{647D5152-3ABA-44B9-923E-67D1318BDBF9}">
      <dgm:prSet/>
      <dgm:spPr/>
      <dgm:t>
        <a:bodyPr/>
        <a:lstStyle/>
        <a:p>
          <a:r>
            <a:rPr lang="en-CA" dirty="0"/>
            <a:t>Handles large data sets with higher dimensionality well.</a:t>
          </a:r>
          <a:endParaRPr lang="en-US" dirty="0"/>
        </a:p>
      </dgm:t>
    </dgm:pt>
    <dgm:pt modelId="{AC872F52-B794-45D4-B644-BE62C7732655}" type="parTrans" cxnId="{16F3D5DE-ECD9-4EFE-8208-FA66D3CEE086}">
      <dgm:prSet/>
      <dgm:spPr/>
      <dgm:t>
        <a:bodyPr/>
        <a:lstStyle/>
        <a:p>
          <a:endParaRPr lang="en-US"/>
        </a:p>
      </dgm:t>
    </dgm:pt>
    <dgm:pt modelId="{892D2598-8F2A-4FD9-A95F-6B7E199F39BD}" type="sibTrans" cxnId="{16F3D5DE-ECD9-4EFE-8208-FA66D3CEE086}">
      <dgm:prSet/>
      <dgm:spPr/>
      <dgm:t>
        <a:bodyPr/>
        <a:lstStyle/>
        <a:p>
          <a:endParaRPr lang="en-US"/>
        </a:p>
      </dgm:t>
    </dgm:pt>
    <dgm:pt modelId="{A2DDFD88-71A1-4F5B-8A7F-2A1B7CCA118D}">
      <dgm:prSet/>
      <dgm:spPr/>
      <dgm:t>
        <a:bodyPr/>
        <a:lstStyle/>
        <a:p>
          <a:r>
            <a:rPr lang="en-CA" b="1" dirty="0"/>
            <a:t>Advantages:</a:t>
          </a:r>
          <a:endParaRPr lang="en-US" dirty="0"/>
        </a:p>
      </dgm:t>
    </dgm:pt>
    <dgm:pt modelId="{E03D7081-2A81-487F-BB14-CCA892B0BD54}" type="parTrans" cxnId="{772090D4-52A7-49C2-88B7-EE4C43E2EEFE}">
      <dgm:prSet/>
      <dgm:spPr/>
      <dgm:t>
        <a:bodyPr/>
        <a:lstStyle/>
        <a:p>
          <a:endParaRPr lang="en-US"/>
        </a:p>
      </dgm:t>
    </dgm:pt>
    <dgm:pt modelId="{C15ADE81-5827-4928-8A21-A3EB43DF454A}" type="sibTrans" cxnId="{772090D4-52A7-49C2-88B7-EE4C43E2EEFE}">
      <dgm:prSet/>
      <dgm:spPr/>
      <dgm:t>
        <a:bodyPr/>
        <a:lstStyle/>
        <a:p>
          <a:endParaRPr lang="en-US"/>
        </a:p>
      </dgm:t>
    </dgm:pt>
    <dgm:pt modelId="{7EEC3222-5832-42F7-8642-A01B897A0432}">
      <dgm:prSet/>
      <dgm:spPr/>
      <dgm:t>
        <a:bodyPr/>
        <a:lstStyle/>
        <a:p>
          <a:r>
            <a:rPr lang="en-CA" dirty="0"/>
            <a:t>Effective for complex datasets.</a:t>
          </a:r>
          <a:endParaRPr lang="en-US" dirty="0"/>
        </a:p>
      </dgm:t>
    </dgm:pt>
    <dgm:pt modelId="{FF897C6D-3755-4B21-A8AB-8162F21C1858}" type="parTrans" cxnId="{72EE1D25-3D70-4550-842A-01722502F579}">
      <dgm:prSet/>
      <dgm:spPr/>
      <dgm:t>
        <a:bodyPr/>
        <a:lstStyle/>
        <a:p>
          <a:endParaRPr lang="en-US"/>
        </a:p>
      </dgm:t>
    </dgm:pt>
    <dgm:pt modelId="{7A18130F-1F6E-408B-9890-D8E828EBFC3B}" type="sibTrans" cxnId="{72EE1D25-3D70-4550-842A-01722502F579}">
      <dgm:prSet/>
      <dgm:spPr/>
      <dgm:t>
        <a:bodyPr/>
        <a:lstStyle/>
        <a:p>
          <a:endParaRPr lang="en-US"/>
        </a:p>
      </dgm:t>
    </dgm:pt>
    <dgm:pt modelId="{21326636-835F-4A7B-9D84-8D3AABE44C1C}">
      <dgm:prSet/>
      <dgm:spPr/>
      <dgm:t>
        <a:bodyPr/>
        <a:lstStyle/>
        <a:p>
          <a:r>
            <a:rPr lang="en-CA" dirty="0"/>
            <a:t>Reduces overfitting risk due to ensemble approach.</a:t>
          </a:r>
          <a:endParaRPr lang="en-US" dirty="0"/>
        </a:p>
      </dgm:t>
    </dgm:pt>
    <dgm:pt modelId="{EDD13BF5-7100-4B9F-B438-2DEE5971C352}" type="parTrans" cxnId="{0A20A57E-52F0-43BC-BE40-FDDF17FC233D}">
      <dgm:prSet/>
      <dgm:spPr/>
      <dgm:t>
        <a:bodyPr/>
        <a:lstStyle/>
        <a:p>
          <a:endParaRPr lang="en-US"/>
        </a:p>
      </dgm:t>
    </dgm:pt>
    <dgm:pt modelId="{62DD700C-7582-4B1E-B4CE-D66293894885}" type="sibTrans" cxnId="{0A20A57E-52F0-43BC-BE40-FDDF17FC233D}">
      <dgm:prSet/>
      <dgm:spPr/>
      <dgm:t>
        <a:bodyPr/>
        <a:lstStyle/>
        <a:p>
          <a:endParaRPr lang="en-US"/>
        </a:p>
      </dgm:t>
    </dgm:pt>
    <dgm:pt modelId="{2A8978FA-3BCB-449C-A736-092C193452F5}">
      <dgm:prSet/>
      <dgm:spPr/>
      <dgm:t>
        <a:bodyPr/>
        <a:lstStyle/>
        <a:p>
          <a:r>
            <a:rPr lang="en-CA" b="1" dirty="0"/>
            <a:t>Disadvantages:</a:t>
          </a:r>
          <a:endParaRPr lang="en-US" dirty="0"/>
        </a:p>
      </dgm:t>
    </dgm:pt>
    <dgm:pt modelId="{39CD9A44-D9B1-4D5A-A348-1F2A0EEDFB95}" type="parTrans" cxnId="{470FDD93-4857-42E8-B6A0-50E1CC03EAE7}">
      <dgm:prSet/>
      <dgm:spPr/>
      <dgm:t>
        <a:bodyPr/>
        <a:lstStyle/>
        <a:p>
          <a:endParaRPr lang="en-US"/>
        </a:p>
      </dgm:t>
    </dgm:pt>
    <dgm:pt modelId="{DEDC1433-21D5-42F4-897D-934B0223DEE5}" type="sibTrans" cxnId="{470FDD93-4857-42E8-B6A0-50E1CC03EAE7}">
      <dgm:prSet/>
      <dgm:spPr/>
      <dgm:t>
        <a:bodyPr/>
        <a:lstStyle/>
        <a:p>
          <a:endParaRPr lang="en-US"/>
        </a:p>
      </dgm:t>
    </dgm:pt>
    <dgm:pt modelId="{211A936D-640D-4E51-A88E-41BC61A0C96A}">
      <dgm:prSet/>
      <dgm:spPr/>
      <dgm:t>
        <a:bodyPr/>
        <a:lstStyle/>
        <a:p>
          <a:r>
            <a:rPr lang="en-CA"/>
            <a:t>More computationally intensive.</a:t>
          </a:r>
          <a:endParaRPr lang="en-US"/>
        </a:p>
      </dgm:t>
    </dgm:pt>
    <dgm:pt modelId="{8731C2B4-ABEB-43EF-8FDC-6CF4BCB4B022}" type="parTrans" cxnId="{93156956-C195-4C19-B638-12F87FEE2254}">
      <dgm:prSet/>
      <dgm:spPr/>
      <dgm:t>
        <a:bodyPr/>
        <a:lstStyle/>
        <a:p>
          <a:endParaRPr lang="en-US"/>
        </a:p>
      </dgm:t>
    </dgm:pt>
    <dgm:pt modelId="{AFC4851D-7D43-487A-83C4-D02BDABED09A}" type="sibTrans" cxnId="{93156956-C195-4C19-B638-12F87FEE2254}">
      <dgm:prSet/>
      <dgm:spPr/>
      <dgm:t>
        <a:bodyPr/>
        <a:lstStyle/>
        <a:p>
          <a:endParaRPr lang="en-US"/>
        </a:p>
      </dgm:t>
    </dgm:pt>
    <dgm:pt modelId="{1EDF62F4-A435-4DA0-A3FF-B9162F81BAD3}">
      <dgm:prSet/>
      <dgm:spPr/>
      <dgm:t>
        <a:bodyPr/>
        <a:lstStyle/>
        <a:p>
          <a:r>
            <a:rPr lang="en-CA" dirty="0"/>
            <a:t>Less interpretable than simpler models.</a:t>
          </a:r>
          <a:endParaRPr lang="en-US" dirty="0"/>
        </a:p>
      </dgm:t>
    </dgm:pt>
    <dgm:pt modelId="{A26B39E8-9216-4418-B78A-9BD4284EF385}" type="parTrans" cxnId="{4385F512-1199-40AD-87AA-99B6BCBB8C79}">
      <dgm:prSet/>
      <dgm:spPr/>
      <dgm:t>
        <a:bodyPr/>
        <a:lstStyle/>
        <a:p>
          <a:endParaRPr lang="en-US"/>
        </a:p>
      </dgm:t>
    </dgm:pt>
    <dgm:pt modelId="{6D8FC5E4-B209-4FE7-AA08-0D3CE2990889}" type="sibTrans" cxnId="{4385F512-1199-40AD-87AA-99B6BCBB8C79}">
      <dgm:prSet/>
      <dgm:spPr/>
      <dgm:t>
        <a:bodyPr/>
        <a:lstStyle/>
        <a:p>
          <a:endParaRPr lang="en-US"/>
        </a:p>
      </dgm:t>
    </dgm:pt>
    <dgm:pt modelId="{EB11FF84-359F-4631-8096-73CC1F304727}">
      <dgm:prSet/>
      <dgm:spPr/>
      <dgm:t>
        <a:bodyPr/>
        <a:lstStyle/>
        <a:p>
          <a:r>
            <a:rPr lang="en-CA" b="1" dirty="0"/>
            <a:t>Accuracy and Precision:</a:t>
          </a:r>
          <a:endParaRPr lang="en-US" dirty="0"/>
        </a:p>
      </dgm:t>
    </dgm:pt>
    <dgm:pt modelId="{9C93D3F6-4815-456C-87D3-7998CCE98B54}" type="parTrans" cxnId="{6A15B8AB-2F65-4050-8BDB-B6A22E36A459}">
      <dgm:prSet/>
      <dgm:spPr/>
      <dgm:t>
        <a:bodyPr/>
        <a:lstStyle/>
        <a:p>
          <a:endParaRPr lang="en-US"/>
        </a:p>
      </dgm:t>
    </dgm:pt>
    <dgm:pt modelId="{452FCE3A-634C-4977-AE4F-59933033013C}" type="sibTrans" cxnId="{6A15B8AB-2F65-4050-8BDB-B6A22E36A459}">
      <dgm:prSet/>
      <dgm:spPr/>
      <dgm:t>
        <a:bodyPr/>
        <a:lstStyle/>
        <a:p>
          <a:endParaRPr lang="en-US"/>
        </a:p>
      </dgm:t>
    </dgm:pt>
    <dgm:pt modelId="{FB6ABB1E-DEF5-4E81-A1AA-B5DB6339904D}">
      <dgm:prSet/>
      <dgm:spPr/>
      <dgm:t>
        <a:bodyPr/>
        <a:lstStyle/>
        <a:p>
          <a:r>
            <a:rPr lang="en-CA" dirty="0"/>
            <a:t>Achieved a high accuracy of 92%.</a:t>
          </a:r>
          <a:endParaRPr lang="en-US" dirty="0"/>
        </a:p>
      </dgm:t>
    </dgm:pt>
    <dgm:pt modelId="{204D0AA5-865A-4BC0-9901-C09BE9C01D0F}" type="parTrans" cxnId="{1DFC4E66-FCB8-460F-9D96-F35923B0EB15}">
      <dgm:prSet/>
      <dgm:spPr/>
      <dgm:t>
        <a:bodyPr/>
        <a:lstStyle/>
        <a:p>
          <a:endParaRPr lang="en-US"/>
        </a:p>
      </dgm:t>
    </dgm:pt>
    <dgm:pt modelId="{3A1F3DD7-50B6-4914-9BB6-43AAE4BC0BC8}" type="sibTrans" cxnId="{1DFC4E66-FCB8-460F-9D96-F35923B0EB15}">
      <dgm:prSet/>
      <dgm:spPr/>
      <dgm:t>
        <a:bodyPr/>
        <a:lstStyle/>
        <a:p>
          <a:endParaRPr lang="en-US"/>
        </a:p>
      </dgm:t>
    </dgm:pt>
    <dgm:pt modelId="{842510F9-5752-4E52-ABAB-D2197A06DDF2}">
      <dgm:prSet/>
      <dgm:spPr/>
      <dgm:t>
        <a:bodyPr/>
        <a:lstStyle/>
        <a:p>
          <a:r>
            <a:rPr lang="en-CA" dirty="0"/>
            <a:t>Precision: 92% for Non-Persistent, 94% for Persistent cases.</a:t>
          </a:r>
          <a:endParaRPr lang="en-US" dirty="0"/>
        </a:p>
      </dgm:t>
    </dgm:pt>
    <dgm:pt modelId="{A37E9D98-E474-4D36-BB60-F7954FE6B356}" type="parTrans" cxnId="{83105A07-401B-49B1-9C30-DC0087160DCB}">
      <dgm:prSet/>
      <dgm:spPr/>
      <dgm:t>
        <a:bodyPr/>
        <a:lstStyle/>
        <a:p>
          <a:endParaRPr lang="en-US"/>
        </a:p>
      </dgm:t>
    </dgm:pt>
    <dgm:pt modelId="{506E65F7-1E9E-4730-B3CB-67656DD48F82}" type="sibTrans" cxnId="{83105A07-401B-49B1-9C30-DC0087160DCB}">
      <dgm:prSet/>
      <dgm:spPr/>
      <dgm:t>
        <a:bodyPr/>
        <a:lstStyle/>
        <a:p>
          <a:endParaRPr lang="en-US"/>
        </a:p>
      </dgm:t>
    </dgm:pt>
    <dgm:pt modelId="{F2E456CC-C5F0-4BBF-8EB7-5AB7BD03E00C}">
      <dgm:prSet/>
      <dgm:spPr/>
      <dgm:t>
        <a:bodyPr/>
        <a:lstStyle/>
        <a:p>
          <a:r>
            <a:rPr lang="en-CA" b="1"/>
            <a:t>Recall and F1-Score:</a:t>
          </a:r>
          <a:endParaRPr lang="en-US"/>
        </a:p>
      </dgm:t>
    </dgm:pt>
    <dgm:pt modelId="{A6FD5FE4-7ACD-41E5-B875-5E21DD7F29DE}" type="parTrans" cxnId="{7F564BBE-03D9-49AC-A337-A4BFEAE7565D}">
      <dgm:prSet/>
      <dgm:spPr/>
      <dgm:t>
        <a:bodyPr/>
        <a:lstStyle/>
        <a:p>
          <a:endParaRPr lang="en-US"/>
        </a:p>
      </dgm:t>
    </dgm:pt>
    <dgm:pt modelId="{F3856265-C8AC-4E78-8662-E465B8B58A4A}" type="sibTrans" cxnId="{7F564BBE-03D9-49AC-A337-A4BFEAE7565D}">
      <dgm:prSet/>
      <dgm:spPr/>
      <dgm:t>
        <a:bodyPr/>
        <a:lstStyle/>
        <a:p>
          <a:endParaRPr lang="en-US"/>
        </a:p>
      </dgm:t>
    </dgm:pt>
    <dgm:pt modelId="{F4337EBA-B481-457D-BA75-39D8AF384B0F}">
      <dgm:prSet/>
      <dgm:spPr/>
      <dgm:t>
        <a:bodyPr/>
        <a:lstStyle/>
        <a:p>
          <a:r>
            <a:rPr lang="en-CA" dirty="0"/>
            <a:t>Recall: 97% for Non-Persistent, 85% for Persistent.</a:t>
          </a:r>
          <a:endParaRPr lang="en-US" dirty="0"/>
        </a:p>
      </dgm:t>
    </dgm:pt>
    <dgm:pt modelId="{5EF7A686-AEC9-4ACC-95CC-644C4F900B8B}" type="parTrans" cxnId="{DE483DE2-0D7F-4C76-AB56-FA47D881EE50}">
      <dgm:prSet/>
      <dgm:spPr/>
      <dgm:t>
        <a:bodyPr/>
        <a:lstStyle/>
        <a:p>
          <a:endParaRPr lang="en-US"/>
        </a:p>
      </dgm:t>
    </dgm:pt>
    <dgm:pt modelId="{4A10F2A2-0D71-4357-B592-064736F153CE}" type="sibTrans" cxnId="{DE483DE2-0D7F-4C76-AB56-FA47D881EE50}">
      <dgm:prSet/>
      <dgm:spPr/>
      <dgm:t>
        <a:bodyPr/>
        <a:lstStyle/>
        <a:p>
          <a:endParaRPr lang="en-US"/>
        </a:p>
      </dgm:t>
    </dgm:pt>
    <dgm:pt modelId="{406E47BD-546E-4CC4-99E4-956247BD8536}">
      <dgm:prSet/>
      <dgm:spPr/>
      <dgm:t>
        <a:bodyPr/>
        <a:lstStyle/>
        <a:p>
          <a:r>
            <a:rPr lang="en-CA" dirty="0"/>
            <a:t>F1-scores: 94% for Non-Persistent, 89% for Persistent.</a:t>
          </a:r>
          <a:endParaRPr lang="en-US" dirty="0"/>
        </a:p>
      </dgm:t>
    </dgm:pt>
    <dgm:pt modelId="{A9BEEF02-5E1B-4C89-BAE6-D4948979512B}" type="parTrans" cxnId="{ED6644C3-EC9F-4116-A907-3426CD0D0081}">
      <dgm:prSet/>
      <dgm:spPr/>
      <dgm:t>
        <a:bodyPr/>
        <a:lstStyle/>
        <a:p>
          <a:endParaRPr lang="en-US"/>
        </a:p>
      </dgm:t>
    </dgm:pt>
    <dgm:pt modelId="{D8C5F7EB-D8CA-45E3-B6AE-B275CD32FED4}" type="sibTrans" cxnId="{ED6644C3-EC9F-4116-A907-3426CD0D0081}">
      <dgm:prSet/>
      <dgm:spPr/>
      <dgm:t>
        <a:bodyPr/>
        <a:lstStyle/>
        <a:p>
          <a:endParaRPr lang="en-US"/>
        </a:p>
      </dgm:t>
    </dgm:pt>
    <dgm:pt modelId="{DB4BB735-369E-4649-AD12-61C0164A423E}" type="pres">
      <dgm:prSet presAssocID="{57A67A83-9523-40AE-B6BD-09BBCFF0BDA6}" presName="Name0" presStyleCnt="0">
        <dgm:presLayoutVars>
          <dgm:dir/>
          <dgm:animLvl val="lvl"/>
          <dgm:resizeHandles val="exact"/>
        </dgm:presLayoutVars>
      </dgm:prSet>
      <dgm:spPr/>
    </dgm:pt>
    <dgm:pt modelId="{A8907EB4-6E60-4397-9476-7DE5F5DCE39C}" type="pres">
      <dgm:prSet presAssocID="{E4BCA7E5-DF82-47D9-B7FE-F588E58DFB4D}" presName="linNode" presStyleCnt="0"/>
      <dgm:spPr/>
    </dgm:pt>
    <dgm:pt modelId="{72873749-CC97-4A00-81EA-28A290016DF8}" type="pres">
      <dgm:prSet presAssocID="{E4BCA7E5-DF82-47D9-B7FE-F588E58DFB4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CAEA9D5-6882-4D3E-9807-1BEFDC21E889}" type="pres">
      <dgm:prSet presAssocID="{E4BCA7E5-DF82-47D9-B7FE-F588E58DFB4D}" presName="descendantText" presStyleLbl="alignAccFollowNode1" presStyleIdx="0" presStyleCnt="1" custScaleY="123507">
        <dgm:presLayoutVars>
          <dgm:bulletEnabled val="1"/>
        </dgm:presLayoutVars>
      </dgm:prSet>
      <dgm:spPr/>
    </dgm:pt>
  </dgm:ptLst>
  <dgm:cxnLst>
    <dgm:cxn modelId="{1860BB00-DB6E-4D69-BC6E-F12B3DC68A59}" type="presOf" srcId="{2A8978FA-3BCB-449C-A736-092C193452F5}" destId="{2CAEA9D5-6882-4D3E-9807-1BEFDC21E889}" srcOrd="0" destOrd="6" presId="urn:microsoft.com/office/officeart/2005/8/layout/vList5"/>
    <dgm:cxn modelId="{83105A07-401B-49B1-9C30-DC0087160DCB}" srcId="{EB11FF84-359F-4631-8096-73CC1F304727}" destId="{842510F9-5752-4E52-ABAB-D2197A06DDF2}" srcOrd="1" destOrd="0" parTransId="{A37E9D98-E474-4D36-BB60-F7954FE6B356}" sibTransId="{506E65F7-1E9E-4730-B3CB-67656DD48F82}"/>
    <dgm:cxn modelId="{4385F512-1199-40AD-87AA-99B6BCBB8C79}" srcId="{2A8978FA-3BCB-449C-A736-092C193452F5}" destId="{1EDF62F4-A435-4DA0-A3FF-B9162F81BAD3}" srcOrd="1" destOrd="0" parTransId="{A26B39E8-9216-4418-B78A-9BD4284EF385}" sibTransId="{6D8FC5E4-B209-4FE7-AA08-0D3CE2990889}"/>
    <dgm:cxn modelId="{C1E53616-6C1C-441B-970B-361DB2D8C0A3}" type="presOf" srcId="{406E47BD-546E-4CC4-99E4-956247BD8536}" destId="{2CAEA9D5-6882-4D3E-9807-1BEFDC21E889}" srcOrd="0" destOrd="14" presId="urn:microsoft.com/office/officeart/2005/8/layout/vList5"/>
    <dgm:cxn modelId="{72EE1D25-3D70-4550-842A-01722502F579}" srcId="{A2DDFD88-71A1-4F5B-8A7F-2A1B7CCA118D}" destId="{7EEC3222-5832-42F7-8642-A01B897A0432}" srcOrd="0" destOrd="0" parTransId="{FF897C6D-3755-4B21-A8AB-8162F21C1858}" sibTransId="{7A18130F-1F6E-408B-9890-D8E828EBFC3B}"/>
    <dgm:cxn modelId="{2F018B2C-6F29-45E9-A844-DF6D9FB2625A}" type="presOf" srcId="{EB11FF84-359F-4631-8096-73CC1F304727}" destId="{2CAEA9D5-6882-4D3E-9807-1BEFDC21E889}" srcOrd="0" destOrd="9" presId="urn:microsoft.com/office/officeart/2005/8/layout/vList5"/>
    <dgm:cxn modelId="{284A1A3A-0552-4363-BE0A-EC45FB6D136A}" type="presOf" srcId="{F2E456CC-C5F0-4BBF-8EB7-5AB7BD03E00C}" destId="{2CAEA9D5-6882-4D3E-9807-1BEFDC21E889}" srcOrd="0" destOrd="12" presId="urn:microsoft.com/office/officeart/2005/8/layout/vList5"/>
    <dgm:cxn modelId="{EE35A15D-9FAD-4031-A1FE-EBA3E2DEC457}" type="presOf" srcId="{FB6ABB1E-DEF5-4E81-A1AA-B5DB6339904D}" destId="{2CAEA9D5-6882-4D3E-9807-1BEFDC21E889}" srcOrd="0" destOrd="10" presId="urn:microsoft.com/office/officeart/2005/8/layout/vList5"/>
    <dgm:cxn modelId="{845C3165-6EFF-40AB-9E44-3140435BD3D0}" type="presOf" srcId="{57A67A83-9523-40AE-B6BD-09BBCFF0BDA6}" destId="{DB4BB735-369E-4649-AD12-61C0164A423E}" srcOrd="0" destOrd="0" presId="urn:microsoft.com/office/officeart/2005/8/layout/vList5"/>
    <dgm:cxn modelId="{1D3B5265-3A55-4204-9196-00900B72028C}" type="presOf" srcId="{647D5152-3ABA-44B9-923E-67D1318BDBF9}" destId="{2CAEA9D5-6882-4D3E-9807-1BEFDC21E889}" srcOrd="0" destOrd="2" presId="urn:microsoft.com/office/officeart/2005/8/layout/vList5"/>
    <dgm:cxn modelId="{1DFC4E66-FCB8-460F-9D96-F35923B0EB15}" srcId="{EB11FF84-359F-4631-8096-73CC1F304727}" destId="{FB6ABB1E-DEF5-4E81-A1AA-B5DB6339904D}" srcOrd="0" destOrd="0" parTransId="{204D0AA5-865A-4BC0-9901-C09BE9C01D0F}" sibTransId="{3A1F3DD7-50B6-4914-9BB6-43AAE4BC0BC8}"/>
    <dgm:cxn modelId="{68F7B268-91D0-4845-ABE0-D5FDEF90AE6E}" type="presOf" srcId="{E4BCA7E5-DF82-47D9-B7FE-F588E58DFB4D}" destId="{72873749-CC97-4A00-81EA-28A290016DF8}" srcOrd="0" destOrd="0" presId="urn:microsoft.com/office/officeart/2005/8/layout/vList5"/>
    <dgm:cxn modelId="{93156956-C195-4C19-B638-12F87FEE2254}" srcId="{2A8978FA-3BCB-449C-A736-092C193452F5}" destId="{211A936D-640D-4E51-A88E-41BC61A0C96A}" srcOrd="0" destOrd="0" parTransId="{8731C2B4-ABEB-43EF-8FDC-6CF4BCB4B022}" sibTransId="{AFC4851D-7D43-487A-83C4-D02BDABED09A}"/>
    <dgm:cxn modelId="{32901E7C-5319-4337-8B22-827DEAEA272E}" srcId="{E4BCA7E5-DF82-47D9-B7FE-F588E58DFB4D}" destId="{E4CF617D-208B-413C-8456-D9F7172911EE}" srcOrd="0" destOrd="0" parTransId="{8CE65DB0-6F5C-4099-8692-8D2452DD04E8}" sibTransId="{424B1227-2CA7-4D6B-8657-BC7378ADB8DB}"/>
    <dgm:cxn modelId="{0A20A57E-52F0-43BC-BE40-FDDF17FC233D}" srcId="{A2DDFD88-71A1-4F5B-8A7F-2A1B7CCA118D}" destId="{21326636-835F-4A7B-9D84-8D3AABE44C1C}" srcOrd="1" destOrd="0" parTransId="{EDD13BF5-7100-4B9F-B438-2DEE5971C352}" sibTransId="{62DD700C-7582-4B1E-B4CE-D66293894885}"/>
    <dgm:cxn modelId="{BA206389-E90C-45DA-8FFC-EA164F34B397}" type="presOf" srcId="{21326636-835F-4A7B-9D84-8D3AABE44C1C}" destId="{2CAEA9D5-6882-4D3E-9807-1BEFDC21E889}" srcOrd="0" destOrd="5" presId="urn:microsoft.com/office/officeart/2005/8/layout/vList5"/>
    <dgm:cxn modelId="{470FDD93-4857-42E8-B6A0-50E1CC03EAE7}" srcId="{E4BCA7E5-DF82-47D9-B7FE-F588E58DFB4D}" destId="{2A8978FA-3BCB-449C-A736-092C193452F5}" srcOrd="2" destOrd="0" parTransId="{39CD9A44-D9B1-4D5A-A348-1F2A0EEDFB95}" sibTransId="{DEDC1433-21D5-42F4-897D-934B0223DEE5}"/>
    <dgm:cxn modelId="{76EC43A2-6B38-4786-9780-F4E4F2FCBFDF}" type="presOf" srcId="{E4CF617D-208B-413C-8456-D9F7172911EE}" destId="{2CAEA9D5-6882-4D3E-9807-1BEFDC21E889}" srcOrd="0" destOrd="0" presId="urn:microsoft.com/office/officeart/2005/8/layout/vList5"/>
    <dgm:cxn modelId="{63B500AA-E666-43AE-8390-8A24DFD27176}" type="presOf" srcId="{1EDF62F4-A435-4DA0-A3FF-B9162F81BAD3}" destId="{2CAEA9D5-6882-4D3E-9807-1BEFDC21E889}" srcOrd="0" destOrd="8" presId="urn:microsoft.com/office/officeart/2005/8/layout/vList5"/>
    <dgm:cxn modelId="{6A15B8AB-2F65-4050-8BDB-B6A22E36A459}" srcId="{E4BCA7E5-DF82-47D9-B7FE-F588E58DFB4D}" destId="{EB11FF84-359F-4631-8096-73CC1F304727}" srcOrd="3" destOrd="0" parTransId="{9C93D3F6-4815-456C-87D3-7998CCE98B54}" sibTransId="{452FCE3A-634C-4977-AE4F-59933033013C}"/>
    <dgm:cxn modelId="{5A8163AE-1105-4B21-9A2F-1192102B02F3}" type="presOf" srcId="{842510F9-5752-4E52-ABAB-D2197A06DDF2}" destId="{2CAEA9D5-6882-4D3E-9807-1BEFDC21E889}" srcOrd="0" destOrd="11" presId="urn:microsoft.com/office/officeart/2005/8/layout/vList5"/>
    <dgm:cxn modelId="{521E0CB3-DCDD-4B6C-8AE6-3603E3D5D7DA}" type="presOf" srcId="{F4337EBA-B481-457D-BA75-39D8AF384B0F}" destId="{2CAEA9D5-6882-4D3E-9807-1BEFDC21E889}" srcOrd="0" destOrd="13" presId="urn:microsoft.com/office/officeart/2005/8/layout/vList5"/>
    <dgm:cxn modelId="{6A46D8B8-56DA-42E9-9818-92D0867A089B}" type="presOf" srcId="{211A936D-640D-4E51-A88E-41BC61A0C96A}" destId="{2CAEA9D5-6882-4D3E-9807-1BEFDC21E889}" srcOrd="0" destOrd="7" presId="urn:microsoft.com/office/officeart/2005/8/layout/vList5"/>
    <dgm:cxn modelId="{50EE62BE-CC4C-4BD6-B78D-3D67B5DAD671}" type="presOf" srcId="{B3ABA9B9-0635-4DDD-85E6-384A373A13D7}" destId="{2CAEA9D5-6882-4D3E-9807-1BEFDC21E889}" srcOrd="0" destOrd="1" presId="urn:microsoft.com/office/officeart/2005/8/layout/vList5"/>
    <dgm:cxn modelId="{7F564BBE-03D9-49AC-A337-A4BFEAE7565D}" srcId="{E4BCA7E5-DF82-47D9-B7FE-F588E58DFB4D}" destId="{F2E456CC-C5F0-4BBF-8EB7-5AB7BD03E00C}" srcOrd="4" destOrd="0" parTransId="{A6FD5FE4-7ACD-41E5-B875-5E21DD7F29DE}" sibTransId="{F3856265-C8AC-4E78-8662-E465B8B58A4A}"/>
    <dgm:cxn modelId="{872C58C1-15D9-45DC-A745-9E09AF2FAEB5}" srcId="{57A67A83-9523-40AE-B6BD-09BBCFF0BDA6}" destId="{E4BCA7E5-DF82-47D9-B7FE-F588E58DFB4D}" srcOrd="0" destOrd="0" parTransId="{56C19CFF-3816-4596-866F-B9C46EE67949}" sibTransId="{1C0AD4BC-E965-4538-852A-BBDD3C8952D6}"/>
    <dgm:cxn modelId="{ED6644C3-EC9F-4116-A907-3426CD0D0081}" srcId="{F2E456CC-C5F0-4BBF-8EB7-5AB7BD03E00C}" destId="{406E47BD-546E-4CC4-99E4-956247BD8536}" srcOrd="1" destOrd="0" parTransId="{A9BEEF02-5E1B-4C89-BAE6-D4948979512B}" sibTransId="{D8C5F7EB-D8CA-45E3-B6AE-B275CD32FED4}"/>
    <dgm:cxn modelId="{181684D4-CA8B-474F-A39F-817E4A4930B5}" type="presOf" srcId="{A2DDFD88-71A1-4F5B-8A7F-2A1B7CCA118D}" destId="{2CAEA9D5-6882-4D3E-9807-1BEFDC21E889}" srcOrd="0" destOrd="3" presId="urn:microsoft.com/office/officeart/2005/8/layout/vList5"/>
    <dgm:cxn modelId="{772090D4-52A7-49C2-88B7-EE4C43E2EEFE}" srcId="{E4BCA7E5-DF82-47D9-B7FE-F588E58DFB4D}" destId="{A2DDFD88-71A1-4F5B-8A7F-2A1B7CCA118D}" srcOrd="1" destOrd="0" parTransId="{E03D7081-2A81-487F-BB14-CCA892B0BD54}" sibTransId="{C15ADE81-5827-4928-8A21-A3EB43DF454A}"/>
    <dgm:cxn modelId="{16F3D5DE-ECD9-4EFE-8208-FA66D3CEE086}" srcId="{E4CF617D-208B-413C-8456-D9F7172911EE}" destId="{647D5152-3ABA-44B9-923E-67D1318BDBF9}" srcOrd="1" destOrd="0" parTransId="{AC872F52-B794-45D4-B644-BE62C7732655}" sibTransId="{892D2598-8F2A-4FD9-A95F-6B7E199F39BD}"/>
    <dgm:cxn modelId="{DE483DE2-0D7F-4C76-AB56-FA47D881EE50}" srcId="{F2E456CC-C5F0-4BBF-8EB7-5AB7BD03E00C}" destId="{F4337EBA-B481-457D-BA75-39D8AF384B0F}" srcOrd="0" destOrd="0" parTransId="{5EF7A686-AEC9-4ACC-95CC-644C4F900B8B}" sibTransId="{4A10F2A2-0D71-4357-B592-064736F153CE}"/>
    <dgm:cxn modelId="{B35070EE-A2C0-4AEE-8148-CAACA37E937E}" type="presOf" srcId="{7EEC3222-5832-42F7-8642-A01B897A0432}" destId="{2CAEA9D5-6882-4D3E-9807-1BEFDC21E889}" srcOrd="0" destOrd="4" presId="urn:microsoft.com/office/officeart/2005/8/layout/vList5"/>
    <dgm:cxn modelId="{3CBBB2EF-D8F2-435A-AB21-40CB7BEEB594}" srcId="{E4CF617D-208B-413C-8456-D9F7172911EE}" destId="{B3ABA9B9-0635-4DDD-85E6-384A373A13D7}" srcOrd="0" destOrd="0" parTransId="{7338591B-1DF5-4EF1-8435-B09ADB6F7791}" sibTransId="{E3BE2A90-8CA0-4D96-8804-94043776B0B6}"/>
    <dgm:cxn modelId="{A82916E0-2F3D-41BA-8D6A-CDC2BFD6B327}" type="presParOf" srcId="{DB4BB735-369E-4649-AD12-61C0164A423E}" destId="{A8907EB4-6E60-4397-9476-7DE5F5DCE39C}" srcOrd="0" destOrd="0" presId="urn:microsoft.com/office/officeart/2005/8/layout/vList5"/>
    <dgm:cxn modelId="{68327069-F649-4717-BD9C-0E80D18855B9}" type="presParOf" srcId="{A8907EB4-6E60-4397-9476-7DE5F5DCE39C}" destId="{72873749-CC97-4A00-81EA-28A290016DF8}" srcOrd="0" destOrd="0" presId="urn:microsoft.com/office/officeart/2005/8/layout/vList5"/>
    <dgm:cxn modelId="{4984E6D5-BC25-49B1-91D2-844DD70BAA74}" type="presParOf" srcId="{A8907EB4-6E60-4397-9476-7DE5F5DCE39C}" destId="{2CAEA9D5-6882-4D3E-9807-1BEFDC21E8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3C755-0271-4019-BF2B-53C4D8BE3B2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D646C-8480-4E1B-957D-60AA34485251}">
      <dgm:prSet custT="1"/>
      <dgm:spPr/>
      <dgm:t>
        <a:bodyPr/>
        <a:lstStyle/>
        <a:p>
          <a:r>
            <a:rPr lang="en-US" sz="1600" b="1" dirty="0"/>
            <a:t>c. Support Vector Machine (SVM):</a:t>
          </a:r>
          <a:endParaRPr lang="en-US" sz="1600" dirty="0"/>
        </a:p>
      </dgm:t>
    </dgm:pt>
    <dgm:pt modelId="{9F6B97E2-D879-4367-8F7A-4C38B6C21D91}" type="parTrans" cxnId="{8617BDD9-BA8E-4A97-8D22-2C6347CF687A}">
      <dgm:prSet/>
      <dgm:spPr/>
      <dgm:t>
        <a:bodyPr/>
        <a:lstStyle/>
        <a:p>
          <a:endParaRPr lang="en-US"/>
        </a:p>
      </dgm:t>
    </dgm:pt>
    <dgm:pt modelId="{D3143DC8-9C7D-41FB-B373-A172DD5CD93E}" type="sibTrans" cxnId="{8617BDD9-BA8E-4A97-8D22-2C6347CF687A}">
      <dgm:prSet/>
      <dgm:spPr/>
      <dgm:t>
        <a:bodyPr/>
        <a:lstStyle/>
        <a:p>
          <a:endParaRPr lang="en-US"/>
        </a:p>
      </dgm:t>
    </dgm:pt>
    <dgm:pt modelId="{572A215F-1F6C-40B0-BE77-929C8630C604}">
      <dgm:prSet custT="1"/>
      <dgm:spPr/>
      <dgm:t>
        <a:bodyPr/>
        <a:lstStyle/>
        <a:p>
          <a:r>
            <a:rPr lang="en-US" sz="1400" b="1" dirty="0"/>
            <a:t>Model Introduction:</a:t>
          </a:r>
          <a:endParaRPr lang="en-US" sz="1400" dirty="0"/>
        </a:p>
      </dgm:t>
    </dgm:pt>
    <dgm:pt modelId="{45F546EA-254B-4DB5-A562-3DD3A73BA2CD}" type="parTrans" cxnId="{EC74CEC4-12EB-461D-B6CA-A4788058CB16}">
      <dgm:prSet/>
      <dgm:spPr/>
      <dgm:t>
        <a:bodyPr/>
        <a:lstStyle/>
        <a:p>
          <a:endParaRPr lang="en-US"/>
        </a:p>
      </dgm:t>
    </dgm:pt>
    <dgm:pt modelId="{C37381F0-8398-4F8F-AF53-4649BBA2F2AE}" type="sibTrans" cxnId="{EC74CEC4-12EB-461D-B6CA-A4788058CB16}">
      <dgm:prSet/>
      <dgm:spPr/>
      <dgm:t>
        <a:bodyPr/>
        <a:lstStyle/>
        <a:p>
          <a:endParaRPr lang="en-US"/>
        </a:p>
      </dgm:t>
    </dgm:pt>
    <dgm:pt modelId="{9D44F059-4B04-4A63-AF32-E0A2D4F5CC9B}">
      <dgm:prSet custT="1"/>
      <dgm:spPr/>
      <dgm:t>
        <a:bodyPr/>
        <a:lstStyle/>
        <a:p>
          <a:r>
            <a:rPr lang="en-US" sz="1400" dirty="0"/>
            <a:t>SVM is used for its effectiveness in high-dimensional spaces.</a:t>
          </a:r>
        </a:p>
      </dgm:t>
    </dgm:pt>
    <dgm:pt modelId="{1E76F2F0-36A8-4541-BBDD-CD330727F0E0}" type="parTrans" cxnId="{A6B6F415-293A-4C13-BE20-5719BA4BCEAE}">
      <dgm:prSet/>
      <dgm:spPr/>
      <dgm:t>
        <a:bodyPr/>
        <a:lstStyle/>
        <a:p>
          <a:endParaRPr lang="en-US"/>
        </a:p>
      </dgm:t>
    </dgm:pt>
    <dgm:pt modelId="{DF0C93A8-309C-4997-9DDD-F569C1C6EBE8}" type="sibTrans" cxnId="{A6B6F415-293A-4C13-BE20-5719BA4BCEAE}">
      <dgm:prSet/>
      <dgm:spPr/>
      <dgm:t>
        <a:bodyPr/>
        <a:lstStyle/>
        <a:p>
          <a:endParaRPr lang="en-US"/>
        </a:p>
      </dgm:t>
    </dgm:pt>
    <dgm:pt modelId="{020EEB5E-CAD8-4284-9502-6F26766AABAE}">
      <dgm:prSet custT="1"/>
      <dgm:spPr/>
      <dgm:t>
        <a:bodyPr/>
        <a:lstStyle/>
        <a:p>
          <a:r>
            <a:rPr lang="en-US" sz="1400" dirty="0"/>
            <a:t>Particularly suitable for binary classification problems like '</a:t>
          </a:r>
          <a:r>
            <a:rPr lang="en-US" sz="1400" dirty="0" err="1"/>
            <a:t>Persistency_Flag</a:t>
          </a:r>
          <a:r>
            <a:rPr lang="en-US" sz="1400" dirty="0"/>
            <a:t>'.</a:t>
          </a:r>
        </a:p>
      </dgm:t>
    </dgm:pt>
    <dgm:pt modelId="{27972EAE-4285-4FA2-8768-B8003FF035D5}" type="parTrans" cxnId="{C0EC9329-6797-49F6-8C92-29C40C70A5EB}">
      <dgm:prSet/>
      <dgm:spPr/>
      <dgm:t>
        <a:bodyPr/>
        <a:lstStyle/>
        <a:p>
          <a:endParaRPr lang="en-US"/>
        </a:p>
      </dgm:t>
    </dgm:pt>
    <dgm:pt modelId="{B7B27D8A-D9FF-47E1-86CE-51C7DF133DCA}" type="sibTrans" cxnId="{C0EC9329-6797-49F6-8C92-29C40C70A5EB}">
      <dgm:prSet/>
      <dgm:spPr/>
      <dgm:t>
        <a:bodyPr/>
        <a:lstStyle/>
        <a:p>
          <a:endParaRPr lang="en-US"/>
        </a:p>
      </dgm:t>
    </dgm:pt>
    <dgm:pt modelId="{EEE7F098-20BE-4AAB-8D8D-415BB80B9352}">
      <dgm:prSet custT="1"/>
      <dgm:spPr/>
      <dgm:t>
        <a:bodyPr/>
        <a:lstStyle/>
        <a:p>
          <a:r>
            <a:rPr lang="en-US" sz="1400" b="1" dirty="0"/>
            <a:t>Advantages:</a:t>
          </a:r>
          <a:endParaRPr lang="en-US" sz="1400" dirty="0"/>
        </a:p>
      </dgm:t>
    </dgm:pt>
    <dgm:pt modelId="{BA958AF1-FF47-4B1A-B7D8-7EAE5F49BEE1}" type="parTrans" cxnId="{12126A7E-CD39-4C0D-BAD0-A5456D7D093F}">
      <dgm:prSet/>
      <dgm:spPr/>
      <dgm:t>
        <a:bodyPr/>
        <a:lstStyle/>
        <a:p>
          <a:endParaRPr lang="en-US"/>
        </a:p>
      </dgm:t>
    </dgm:pt>
    <dgm:pt modelId="{7AD3DF54-A25D-4C8B-8941-202EBFE3CEB8}" type="sibTrans" cxnId="{12126A7E-CD39-4C0D-BAD0-A5456D7D093F}">
      <dgm:prSet/>
      <dgm:spPr/>
      <dgm:t>
        <a:bodyPr/>
        <a:lstStyle/>
        <a:p>
          <a:endParaRPr lang="en-US"/>
        </a:p>
      </dgm:t>
    </dgm:pt>
    <dgm:pt modelId="{CC210A6B-653D-4B30-A93B-F9AA163BD1E8}">
      <dgm:prSet custT="1"/>
      <dgm:spPr/>
      <dgm:t>
        <a:bodyPr/>
        <a:lstStyle/>
        <a:p>
          <a:r>
            <a:rPr lang="en-US" sz="1400" dirty="0"/>
            <a:t>High accuracy in classification tasks.</a:t>
          </a:r>
        </a:p>
      </dgm:t>
    </dgm:pt>
    <dgm:pt modelId="{B3B7F467-B167-487E-9AC1-05A903AAE3A8}" type="parTrans" cxnId="{76C96C1F-0228-48AC-B9F1-35FDBC228ED4}">
      <dgm:prSet/>
      <dgm:spPr/>
      <dgm:t>
        <a:bodyPr/>
        <a:lstStyle/>
        <a:p>
          <a:endParaRPr lang="en-US"/>
        </a:p>
      </dgm:t>
    </dgm:pt>
    <dgm:pt modelId="{E17EA2B2-413A-4768-B9A6-F23C0243B494}" type="sibTrans" cxnId="{76C96C1F-0228-48AC-B9F1-35FDBC228ED4}">
      <dgm:prSet/>
      <dgm:spPr/>
      <dgm:t>
        <a:bodyPr/>
        <a:lstStyle/>
        <a:p>
          <a:endParaRPr lang="en-US"/>
        </a:p>
      </dgm:t>
    </dgm:pt>
    <dgm:pt modelId="{3C56E25A-9A12-4D7B-BECD-991397D2008E}">
      <dgm:prSet custT="1"/>
      <dgm:spPr/>
      <dgm:t>
        <a:bodyPr/>
        <a:lstStyle/>
        <a:p>
          <a:r>
            <a:rPr lang="en-US" sz="1400" dirty="0"/>
            <a:t>Effective in cases where the number of dimensions exceeds the number of samples.</a:t>
          </a:r>
        </a:p>
      </dgm:t>
    </dgm:pt>
    <dgm:pt modelId="{6D4252CA-9B4B-429E-8E0C-EAF4BC818E0A}" type="parTrans" cxnId="{50530ED0-EF2C-4864-BAC7-76BE3942E0D4}">
      <dgm:prSet/>
      <dgm:spPr/>
      <dgm:t>
        <a:bodyPr/>
        <a:lstStyle/>
        <a:p>
          <a:endParaRPr lang="en-US"/>
        </a:p>
      </dgm:t>
    </dgm:pt>
    <dgm:pt modelId="{E6CC96A1-6427-49E0-961C-8021EF8BC6F6}" type="sibTrans" cxnId="{50530ED0-EF2C-4864-BAC7-76BE3942E0D4}">
      <dgm:prSet/>
      <dgm:spPr/>
      <dgm:t>
        <a:bodyPr/>
        <a:lstStyle/>
        <a:p>
          <a:endParaRPr lang="en-US"/>
        </a:p>
      </dgm:t>
    </dgm:pt>
    <dgm:pt modelId="{F3A5AC8E-C019-4A81-B14A-444827F9493B}">
      <dgm:prSet custT="1"/>
      <dgm:spPr/>
      <dgm:t>
        <a:bodyPr/>
        <a:lstStyle/>
        <a:p>
          <a:r>
            <a:rPr lang="en-US" sz="1400" b="1" dirty="0"/>
            <a:t>Disadvantages:</a:t>
          </a:r>
          <a:endParaRPr lang="en-US" sz="1400" dirty="0"/>
        </a:p>
      </dgm:t>
    </dgm:pt>
    <dgm:pt modelId="{9398D31C-9569-4E91-8520-EB4F2561A6FC}" type="parTrans" cxnId="{B2FD0FF8-8E74-484F-90BE-36B8FBE2DEBF}">
      <dgm:prSet/>
      <dgm:spPr/>
      <dgm:t>
        <a:bodyPr/>
        <a:lstStyle/>
        <a:p>
          <a:endParaRPr lang="en-US"/>
        </a:p>
      </dgm:t>
    </dgm:pt>
    <dgm:pt modelId="{DC078F7C-D470-4273-910D-4DC7EF05116A}" type="sibTrans" cxnId="{B2FD0FF8-8E74-484F-90BE-36B8FBE2DEBF}">
      <dgm:prSet/>
      <dgm:spPr/>
      <dgm:t>
        <a:bodyPr/>
        <a:lstStyle/>
        <a:p>
          <a:endParaRPr lang="en-US"/>
        </a:p>
      </dgm:t>
    </dgm:pt>
    <dgm:pt modelId="{B99CDED3-293E-4444-A612-296FD35AFEEC}">
      <dgm:prSet custT="1"/>
      <dgm:spPr/>
      <dgm:t>
        <a:bodyPr/>
        <a:lstStyle/>
        <a:p>
          <a:r>
            <a:rPr lang="en-US" sz="1400" dirty="0"/>
            <a:t>Can be less effective on very large datasets.</a:t>
          </a:r>
        </a:p>
      </dgm:t>
    </dgm:pt>
    <dgm:pt modelId="{23D1C611-9C75-4F15-B638-27270C2FFC25}" type="parTrans" cxnId="{89CDE8FF-4D5A-4C2B-A2D6-92640ED1E5CB}">
      <dgm:prSet/>
      <dgm:spPr/>
      <dgm:t>
        <a:bodyPr/>
        <a:lstStyle/>
        <a:p>
          <a:endParaRPr lang="en-US"/>
        </a:p>
      </dgm:t>
    </dgm:pt>
    <dgm:pt modelId="{63D8AA60-CC09-45EE-AF91-3DD3B55BB86F}" type="sibTrans" cxnId="{89CDE8FF-4D5A-4C2B-A2D6-92640ED1E5CB}">
      <dgm:prSet/>
      <dgm:spPr/>
      <dgm:t>
        <a:bodyPr/>
        <a:lstStyle/>
        <a:p>
          <a:endParaRPr lang="en-US"/>
        </a:p>
      </dgm:t>
    </dgm:pt>
    <dgm:pt modelId="{1FD12BD1-F616-44F9-B16C-2267AE25C0A9}">
      <dgm:prSet custT="1"/>
      <dgm:spPr/>
      <dgm:t>
        <a:bodyPr/>
        <a:lstStyle/>
        <a:p>
          <a:r>
            <a:rPr lang="en-US" sz="1400" dirty="0"/>
            <a:t>Requires careful selection of kernel and regularization parameters.</a:t>
          </a:r>
        </a:p>
      </dgm:t>
    </dgm:pt>
    <dgm:pt modelId="{2854E85B-3A95-4607-8A84-7E3BB35C82FC}" type="parTrans" cxnId="{EA126669-F126-463E-874B-477EF079883A}">
      <dgm:prSet/>
      <dgm:spPr/>
      <dgm:t>
        <a:bodyPr/>
        <a:lstStyle/>
        <a:p>
          <a:endParaRPr lang="en-US"/>
        </a:p>
      </dgm:t>
    </dgm:pt>
    <dgm:pt modelId="{BF09652E-3FFC-4AD7-A520-978A98486F55}" type="sibTrans" cxnId="{EA126669-F126-463E-874B-477EF079883A}">
      <dgm:prSet/>
      <dgm:spPr/>
      <dgm:t>
        <a:bodyPr/>
        <a:lstStyle/>
        <a:p>
          <a:endParaRPr lang="en-US"/>
        </a:p>
      </dgm:t>
    </dgm:pt>
    <dgm:pt modelId="{1E62967A-A960-46CA-94A7-8FD86113373E}">
      <dgm:prSet custT="1"/>
      <dgm:spPr/>
      <dgm:t>
        <a:bodyPr/>
        <a:lstStyle/>
        <a:p>
          <a:r>
            <a:rPr lang="en-US" sz="1400" b="1" dirty="0"/>
            <a:t>Accuracy and Precision:</a:t>
          </a:r>
          <a:endParaRPr lang="en-US" sz="1400" dirty="0"/>
        </a:p>
      </dgm:t>
    </dgm:pt>
    <dgm:pt modelId="{C64F4566-3204-4F06-A70C-495FA5C40C7F}" type="parTrans" cxnId="{B614E06E-1C2F-41E4-ABF2-7716652F3572}">
      <dgm:prSet/>
      <dgm:spPr/>
      <dgm:t>
        <a:bodyPr/>
        <a:lstStyle/>
        <a:p>
          <a:endParaRPr lang="en-US"/>
        </a:p>
      </dgm:t>
    </dgm:pt>
    <dgm:pt modelId="{B23B6702-AC01-4F17-8789-9E3177B37EA4}" type="sibTrans" cxnId="{B614E06E-1C2F-41E4-ABF2-7716652F3572}">
      <dgm:prSet/>
      <dgm:spPr/>
      <dgm:t>
        <a:bodyPr/>
        <a:lstStyle/>
        <a:p>
          <a:endParaRPr lang="en-US"/>
        </a:p>
      </dgm:t>
    </dgm:pt>
    <dgm:pt modelId="{C843FBFB-EB8D-4DB1-A745-B12BE3056BF6}">
      <dgm:prSet custT="1"/>
      <dgm:spPr/>
      <dgm:t>
        <a:bodyPr/>
        <a:lstStyle/>
        <a:p>
          <a:r>
            <a:rPr lang="en-US" sz="1400" dirty="0"/>
            <a:t>Exceptional accuracy of 99%, indicating excellent model performance.</a:t>
          </a:r>
        </a:p>
      </dgm:t>
    </dgm:pt>
    <dgm:pt modelId="{4E51279D-8A56-4510-BFC9-89452CDDCE06}" type="parTrans" cxnId="{C8B241E1-0741-412A-977A-550ACC7E6D61}">
      <dgm:prSet/>
      <dgm:spPr/>
      <dgm:t>
        <a:bodyPr/>
        <a:lstStyle/>
        <a:p>
          <a:endParaRPr lang="en-US"/>
        </a:p>
      </dgm:t>
    </dgm:pt>
    <dgm:pt modelId="{DC90E493-C4A3-4D4D-922F-017D6D22F976}" type="sibTrans" cxnId="{C8B241E1-0741-412A-977A-550ACC7E6D61}">
      <dgm:prSet/>
      <dgm:spPr/>
      <dgm:t>
        <a:bodyPr/>
        <a:lstStyle/>
        <a:p>
          <a:endParaRPr lang="en-US"/>
        </a:p>
      </dgm:t>
    </dgm:pt>
    <dgm:pt modelId="{A7E5F8CB-D57E-478C-8799-E2A2E67B16DA}">
      <dgm:prSet custT="1"/>
      <dgm:spPr/>
      <dgm:t>
        <a:bodyPr/>
        <a:lstStyle/>
        <a:p>
          <a:r>
            <a:rPr lang="en-US" sz="1400" dirty="0"/>
            <a:t>Precision: 100% for Non-Persistent, 98% for Persistent cases.</a:t>
          </a:r>
        </a:p>
      </dgm:t>
    </dgm:pt>
    <dgm:pt modelId="{DD2154EA-E865-4E93-BA53-B14377A321BD}" type="parTrans" cxnId="{2A763F72-BED4-476F-B79B-960A7F949909}">
      <dgm:prSet/>
      <dgm:spPr/>
      <dgm:t>
        <a:bodyPr/>
        <a:lstStyle/>
        <a:p>
          <a:endParaRPr lang="en-US"/>
        </a:p>
      </dgm:t>
    </dgm:pt>
    <dgm:pt modelId="{E6C4E8B3-DC31-410E-926F-404C11E98560}" type="sibTrans" cxnId="{2A763F72-BED4-476F-B79B-960A7F949909}">
      <dgm:prSet/>
      <dgm:spPr/>
      <dgm:t>
        <a:bodyPr/>
        <a:lstStyle/>
        <a:p>
          <a:endParaRPr lang="en-US"/>
        </a:p>
      </dgm:t>
    </dgm:pt>
    <dgm:pt modelId="{7B764705-E5FF-4CE7-9DBC-D51A53404732}">
      <dgm:prSet custT="1"/>
      <dgm:spPr/>
      <dgm:t>
        <a:bodyPr/>
        <a:lstStyle/>
        <a:p>
          <a:r>
            <a:rPr lang="en-US" sz="1400" b="1" dirty="0"/>
            <a:t>Recall and F1-Score:</a:t>
          </a:r>
          <a:endParaRPr lang="en-US" sz="1400" dirty="0"/>
        </a:p>
      </dgm:t>
    </dgm:pt>
    <dgm:pt modelId="{2747F7BF-73C9-48AE-B560-ADC71E356213}" type="parTrans" cxnId="{4AB164F7-2E22-4F0C-9EA9-80A25F809464}">
      <dgm:prSet/>
      <dgm:spPr/>
      <dgm:t>
        <a:bodyPr/>
        <a:lstStyle/>
        <a:p>
          <a:endParaRPr lang="en-US"/>
        </a:p>
      </dgm:t>
    </dgm:pt>
    <dgm:pt modelId="{FCC7EB27-C50E-4EE3-A916-59600DAAC3BB}" type="sibTrans" cxnId="{4AB164F7-2E22-4F0C-9EA9-80A25F809464}">
      <dgm:prSet/>
      <dgm:spPr/>
      <dgm:t>
        <a:bodyPr/>
        <a:lstStyle/>
        <a:p>
          <a:endParaRPr lang="en-US"/>
        </a:p>
      </dgm:t>
    </dgm:pt>
    <dgm:pt modelId="{D5021D36-DD4C-4074-9A93-978B969535EF}">
      <dgm:prSet custT="1"/>
      <dgm:spPr/>
      <dgm:t>
        <a:bodyPr/>
        <a:lstStyle/>
        <a:p>
          <a:r>
            <a:rPr lang="en-US" sz="1400" dirty="0"/>
            <a:t>Recall: 99% for Non-Persistent, 100% for Persistent.</a:t>
          </a:r>
        </a:p>
      </dgm:t>
    </dgm:pt>
    <dgm:pt modelId="{1C834355-2E2E-4824-B3D6-EB0429DFEA16}" type="parTrans" cxnId="{2CF6D83E-96CF-43F7-8FDF-2A7D13C6ACC7}">
      <dgm:prSet/>
      <dgm:spPr/>
      <dgm:t>
        <a:bodyPr/>
        <a:lstStyle/>
        <a:p>
          <a:endParaRPr lang="en-US"/>
        </a:p>
      </dgm:t>
    </dgm:pt>
    <dgm:pt modelId="{94D2F7A2-CFE8-4EF3-BF7E-1563C3383986}" type="sibTrans" cxnId="{2CF6D83E-96CF-43F7-8FDF-2A7D13C6ACC7}">
      <dgm:prSet/>
      <dgm:spPr/>
      <dgm:t>
        <a:bodyPr/>
        <a:lstStyle/>
        <a:p>
          <a:endParaRPr lang="en-US"/>
        </a:p>
      </dgm:t>
    </dgm:pt>
    <dgm:pt modelId="{782E3376-B727-4F1C-B206-5C95F31296E4}">
      <dgm:prSet custT="1"/>
      <dgm:spPr/>
      <dgm:t>
        <a:bodyPr/>
        <a:lstStyle/>
        <a:p>
          <a:r>
            <a:rPr lang="en-US" sz="1400" dirty="0"/>
            <a:t>F1-scores: 99% for both Non-Persistent and Persistent cases.</a:t>
          </a:r>
        </a:p>
      </dgm:t>
    </dgm:pt>
    <dgm:pt modelId="{995E3CE9-2593-42F1-8DB5-F145256A5626}" type="parTrans" cxnId="{154A67B0-1D34-44B9-89C2-04EEFFAB5C58}">
      <dgm:prSet/>
      <dgm:spPr/>
      <dgm:t>
        <a:bodyPr/>
        <a:lstStyle/>
        <a:p>
          <a:endParaRPr lang="en-US"/>
        </a:p>
      </dgm:t>
    </dgm:pt>
    <dgm:pt modelId="{1CE34D27-5EFF-4507-BD34-D43494B578E3}" type="sibTrans" cxnId="{154A67B0-1D34-44B9-89C2-04EEFFAB5C58}">
      <dgm:prSet/>
      <dgm:spPr/>
      <dgm:t>
        <a:bodyPr/>
        <a:lstStyle/>
        <a:p>
          <a:endParaRPr lang="en-US"/>
        </a:p>
      </dgm:t>
    </dgm:pt>
    <dgm:pt modelId="{45EAE0E8-83AE-4128-9390-6332FA80390B}" type="pres">
      <dgm:prSet presAssocID="{2F83C755-0271-4019-BF2B-53C4D8BE3B2C}" presName="diagram" presStyleCnt="0">
        <dgm:presLayoutVars>
          <dgm:dir/>
          <dgm:resizeHandles val="exact"/>
        </dgm:presLayoutVars>
      </dgm:prSet>
      <dgm:spPr/>
    </dgm:pt>
    <dgm:pt modelId="{74D90E4E-82C2-4888-BC8E-E875BD19D21B}" type="pres">
      <dgm:prSet presAssocID="{756D646C-8480-4E1B-957D-60AA34485251}" presName="node" presStyleLbl="node1" presStyleIdx="0" presStyleCnt="1" custScaleX="128805" custScaleY="124593">
        <dgm:presLayoutVars>
          <dgm:bulletEnabled val="1"/>
        </dgm:presLayoutVars>
      </dgm:prSet>
      <dgm:spPr/>
    </dgm:pt>
  </dgm:ptLst>
  <dgm:cxnLst>
    <dgm:cxn modelId="{39B43E0F-D125-4E8D-B92C-0AA85B4EB4CC}" type="presOf" srcId="{D5021D36-DD4C-4074-9A93-978B969535EF}" destId="{74D90E4E-82C2-4888-BC8E-E875BD19D21B}" srcOrd="0" destOrd="14" presId="urn:microsoft.com/office/officeart/2005/8/layout/process5"/>
    <dgm:cxn modelId="{A6B6F415-293A-4C13-BE20-5719BA4BCEAE}" srcId="{572A215F-1F6C-40B0-BE77-929C8630C604}" destId="{9D44F059-4B04-4A63-AF32-E0A2D4F5CC9B}" srcOrd="0" destOrd="0" parTransId="{1E76F2F0-36A8-4541-BBDD-CD330727F0E0}" sibTransId="{DF0C93A8-309C-4997-9DDD-F569C1C6EBE8}"/>
    <dgm:cxn modelId="{C4FC5517-F39B-4739-9CFD-150BA5B60F0E}" type="presOf" srcId="{572A215F-1F6C-40B0-BE77-929C8630C604}" destId="{74D90E4E-82C2-4888-BC8E-E875BD19D21B}" srcOrd="0" destOrd="1" presId="urn:microsoft.com/office/officeart/2005/8/layout/process5"/>
    <dgm:cxn modelId="{76C96C1F-0228-48AC-B9F1-35FDBC228ED4}" srcId="{EEE7F098-20BE-4AAB-8D8D-415BB80B9352}" destId="{CC210A6B-653D-4B30-A93B-F9AA163BD1E8}" srcOrd="0" destOrd="0" parTransId="{B3B7F467-B167-487E-9AC1-05A903AAE3A8}" sibTransId="{E17EA2B2-413A-4768-B9A6-F23C0243B494}"/>
    <dgm:cxn modelId="{C0EC9329-6797-49F6-8C92-29C40C70A5EB}" srcId="{572A215F-1F6C-40B0-BE77-929C8630C604}" destId="{020EEB5E-CAD8-4284-9502-6F26766AABAE}" srcOrd="1" destOrd="0" parTransId="{27972EAE-4285-4FA2-8768-B8003FF035D5}" sibTransId="{B7B27D8A-D9FF-47E1-86CE-51C7DF133DCA}"/>
    <dgm:cxn modelId="{C01B7932-00E8-4D6A-92FD-CD9A30C2B457}" type="presOf" srcId="{7B764705-E5FF-4CE7-9DBC-D51A53404732}" destId="{74D90E4E-82C2-4888-BC8E-E875BD19D21B}" srcOrd="0" destOrd="13" presId="urn:microsoft.com/office/officeart/2005/8/layout/process5"/>
    <dgm:cxn modelId="{73358736-B262-490B-9775-2846AB7CA8D0}" type="presOf" srcId="{3C56E25A-9A12-4D7B-BECD-991397D2008E}" destId="{74D90E4E-82C2-4888-BC8E-E875BD19D21B}" srcOrd="0" destOrd="6" presId="urn:microsoft.com/office/officeart/2005/8/layout/process5"/>
    <dgm:cxn modelId="{2CF6D83E-96CF-43F7-8FDF-2A7D13C6ACC7}" srcId="{7B764705-E5FF-4CE7-9DBC-D51A53404732}" destId="{D5021D36-DD4C-4074-9A93-978B969535EF}" srcOrd="0" destOrd="0" parTransId="{1C834355-2E2E-4824-B3D6-EB0429DFEA16}" sibTransId="{94D2F7A2-CFE8-4EF3-BF7E-1563C3383986}"/>
    <dgm:cxn modelId="{A36EB642-2EA6-43F8-B79B-B6C716F6855D}" type="presOf" srcId="{756D646C-8480-4E1B-957D-60AA34485251}" destId="{74D90E4E-82C2-4888-BC8E-E875BD19D21B}" srcOrd="0" destOrd="0" presId="urn:microsoft.com/office/officeart/2005/8/layout/process5"/>
    <dgm:cxn modelId="{6F198E68-59DC-4F5F-965C-FABEAB6FB214}" type="presOf" srcId="{782E3376-B727-4F1C-B206-5C95F31296E4}" destId="{74D90E4E-82C2-4888-BC8E-E875BD19D21B}" srcOrd="0" destOrd="15" presId="urn:microsoft.com/office/officeart/2005/8/layout/process5"/>
    <dgm:cxn modelId="{EA126669-F126-463E-874B-477EF079883A}" srcId="{F3A5AC8E-C019-4A81-B14A-444827F9493B}" destId="{1FD12BD1-F616-44F9-B16C-2267AE25C0A9}" srcOrd="1" destOrd="0" parTransId="{2854E85B-3A95-4607-8A84-7E3BB35C82FC}" sibTransId="{BF09652E-3FFC-4AD7-A520-978A98486F55}"/>
    <dgm:cxn modelId="{B614E06E-1C2F-41E4-ABF2-7716652F3572}" srcId="{756D646C-8480-4E1B-957D-60AA34485251}" destId="{1E62967A-A960-46CA-94A7-8FD86113373E}" srcOrd="3" destOrd="0" parTransId="{C64F4566-3204-4F06-A70C-495FA5C40C7F}" sibTransId="{B23B6702-AC01-4F17-8789-9E3177B37EA4}"/>
    <dgm:cxn modelId="{2A763F72-BED4-476F-B79B-960A7F949909}" srcId="{1E62967A-A960-46CA-94A7-8FD86113373E}" destId="{A7E5F8CB-D57E-478C-8799-E2A2E67B16DA}" srcOrd="1" destOrd="0" parTransId="{DD2154EA-E865-4E93-BA53-B14377A321BD}" sibTransId="{E6C4E8B3-DC31-410E-926F-404C11E98560}"/>
    <dgm:cxn modelId="{C1426455-8B40-434C-89EF-9F68C2F081B7}" type="presOf" srcId="{2F83C755-0271-4019-BF2B-53C4D8BE3B2C}" destId="{45EAE0E8-83AE-4128-9390-6332FA80390B}" srcOrd="0" destOrd="0" presId="urn:microsoft.com/office/officeart/2005/8/layout/process5"/>
    <dgm:cxn modelId="{12126A7E-CD39-4C0D-BAD0-A5456D7D093F}" srcId="{756D646C-8480-4E1B-957D-60AA34485251}" destId="{EEE7F098-20BE-4AAB-8D8D-415BB80B9352}" srcOrd="1" destOrd="0" parTransId="{BA958AF1-FF47-4B1A-B7D8-7EAE5F49BEE1}" sibTransId="{7AD3DF54-A25D-4C8B-8941-202EBFE3CEB8}"/>
    <dgm:cxn modelId="{50E08795-A9F6-4F78-9141-B02ADBBC7ACD}" type="presOf" srcId="{020EEB5E-CAD8-4284-9502-6F26766AABAE}" destId="{74D90E4E-82C2-4888-BC8E-E875BD19D21B}" srcOrd="0" destOrd="3" presId="urn:microsoft.com/office/officeart/2005/8/layout/process5"/>
    <dgm:cxn modelId="{D960D4A3-0A4E-4735-B0EC-6D1B266F538D}" type="presOf" srcId="{CC210A6B-653D-4B30-A93B-F9AA163BD1E8}" destId="{74D90E4E-82C2-4888-BC8E-E875BD19D21B}" srcOrd="0" destOrd="5" presId="urn:microsoft.com/office/officeart/2005/8/layout/process5"/>
    <dgm:cxn modelId="{3B7C42A5-92F0-4360-B129-7C8B89DCE186}" type="presOf" srcId="{EEE7F098-20BE-4AAB-8D8D-415BB80B9352}" destId="{74D90E4E-82C2-4888-BC8E-E875BD19D21B}" srcOrd="0" destOrd="4" presId="urn:microsoft.com/office/officeart/2005/8/layout/process5"/>
    <dgm:cxn modelId="{742A73A7-5405-4BA8-9BEF-ED2671BCFCC5}" type="presOf" srcId="{A7E5F8CB-D57E-478C-8799-E2A2E67B16DA}" destId="{74D90E4E-82C2-4888-BC8E-E875BD19D21B}" srcOrd="0" destOrd="12" presId="urn:microsoft.com/office/officeart/2005/8/layout/process5"/>
    <dgm:cxn modelId="{F0FBECA9-F2B6-4A9C-B9B4-05C58DA29188}" type="presOf" srcId="{C843FBFB-EB8D-4DB1-A745-B12BE3056BF6}" destId="{74D90E4E-82C2-4888-BC8E-E875BD19D21B}" srcOrd="0" destOrd="11" presId="urn:microsoft.com/office/officeart/2005/8/layout/process5"/>
    <dgm:cxn modelId="{154A67B0-1D34-44B9-89C2-04EEFFAB5C58}" srcId="{7B764705-E5FF-4CE7-9DBC-D51A53404732}" destId="{782E3376-B727-4F1C-B206-5C95F31296E4}" srcOrd="1" destOrd="0" parTransId="{995E3CE9-2593-42F1-8DB5-F145256A5626}" sibTransId="{1CE34D27-5EFF-4507-BD34-D43494B578E3}"/>
    <dgm:cxn modelId="{2F48C5BD-53AE-4194-B663-7A977320B276}" type="presOf" srcId="{9D44F059-4B04-4A63-AF32-E0A2D4F5CC9B}" destId="{74D90E4E-82C2-4888-BC8E-E875BD19D21B}" srcOrd="0" destOrd="2" presId="urn:microsoft.com/office/officeart/2005/8/layout/process5"/>
    <dgm:cxn modelId="{EC74CEC4-12EB-461D-B6CA-A4788058CB16}" srcId="{756D646C-8480-4E1B-957D-60AA34485251}" destId="{572A215F-1F6C-40B0-BE77-929C8630C604}" srcOrd="0" destOrd="0" parTransId="{45F546EA-254B-4DB5-A562-3DD3A73BA2CD}" sibTransId="{C37381F0-8398-4F8F-AF53-4649BBA2F2AE}"/>
    <dgm:cxn modelId="{50530ED0-EF2C-4864-BAC7-76BE3942E0D4}" srcId="{EEE7F098-20BE-4AAB-8D8D-415BB80B9352}" destId="{3C56E25A-9A12-4D7B-BECD-991397D2008E}" srcOrd="1" destOrd="0" parTransId="{6D4252CA-9B4B-429E-8E0C-EAF4BC818E0A}" sibTransId="{E6CC96A1-6427-49E0-961C-8021EF8BC6F6}"/>
    <dgm:cxn modelId="{1A082ED6-ADEB-443C-A79C-E18CF79AE732}" type="presOf" srcId="{1E62967A-A960-46CA-94A7-8FD86113373E}" destId="{74D90E4E-82C2-4888-BC8E-E875BD19D21B}" srcOrd="0" destOrd="10" presId="urn:microsoft.com/office/officeart/2005/8/layout/process5"/>
    <dgm:cxn modelId="{8617BDD9-BA8E-4A97-8D22-2C6347CF687A}" srcId="{2F83C755-0271-4019-BF2B-53C4D8BE3B2C}" destId="{756D646C-8480-4E1B-957D-60AA34485251}" srcOrd="0" destOrd="0" parTransId="{9F6B97E2-D879-4367-8F7A-4C38B6C21D91}" sibTransId="{D3143DC8-9C7D-41FB-B373-A172DD5CD93E}"/>
    <dgm:cxn modelId="{B5C6F7D9-DAFC-47A3-A143-630DC87404ED}" type="presOf" srcId="{F3A5AC8E-C019-4A81-B14A-444827F9493B}" destId="{74D90E4E-82C2-4888-BC8E-E875BD19D21B}" srcOrd="0" destOrd="7" presId="urn:microsoft.com/office/officeart/2005/8/layout/process5"/>
    <dgm:cxn modelId="{94D50DDE-10C9-44A1-A29F-72A4D008C837}" type="presOf" srcId="{1FD12BD1-F616-44F9-B16C-2267AE25C0A9}" destId="{74D90E4E-82C2-4888-BC8E-E875BD19D21B}" srcOrd="0" destOrd="9" presId="urn:microsoft.com/office/officeart/2005/8/layout/process5"/>
    <dgm:cxn modelId="{C8B241E1-0741-412A-977A-550ACC7E6D61}" srcId="{1E62967A-A960-46CA-94A7-8FD86113373E}" destId="{C843FBFB-EB8D-4DB1-A745-B12BE3056BF6}" srcOrd="0" destOrd="0" parTransId="{4E51279D-8A56-4510-BFC9-89452CDDCE06}" sibTransId="{DC90E493-C4A3-4D4D-922F-017D6D22F976}"/>
    <dgm:cxn modelId="{E7A436F1-51C8-47FA-82A0-EAB7AB4477A6}" type="presOf" srcId="{B99CDED3-293E-4444-A612-296FD35AFEEC}" destId="{74D90E4E-82C2-4888-BC8E-E875BD19D21B}" srcOrd="0" destOrd="8" presId="urn:microsoft.com/office/officeart/2005/8/layout/process5"/>
    <dgm:cxn modelId="{4AB164F7-2E22-4F0C-9EA9-80A25F809464}" srcId="{756D646C-8480-4E1B-957D-60AA34485251}" destId="{7B764705-E5FF-4CE7-9DBC-D51A53404732}" srcOrd="4" destOrd="0" parTransId="{2747F7BF-73C9-48AE-B560-ADC71E356213}" sibTransId="{FCC7EB27-C50E-4EE3-A916-59600DAAC3BB}"/>
    <dgm:cxn modelId="{B2FD0FF8-8E74-484F-90BE-36B8FBE2DEBF}" srcId="{756D646C-8480-4E1B-957D-60AA34485251}" destId="{F3A5AC8E-C019-4A81-B14A-444827F9493B}" srcOrd="2" destOrd="0" parTransId="{9398D31C-9569-4E91-8520-EB4F2561A6FC}" sibTransId="{DC078F7C-D470-4273-910D-4DC7EF05116A}"/>
    <dgm:cxn modelId="{89CDE8FF-4D5A-4C2B-A2D6-92640ED1E5CB}" srcId="{F3A5AC8E-C019-4A81-B14A-444827F9493B}" destId="{B99CDED3-293E-4444-A612-296FD35AFEEC}" srcOrd="0" destOrd="0" parTransId="{23D1C611-9C75-4F15-B638-27270C2FFC25}" sibTransId="{63D8AA60-CC09-45EE-AF91-3DD3B55BB86F}"/>
    <dgm:cxn modelId="{8C76A82B-8258-4B8A-9F42-C8A29CC84A44}" type="presParOf" srcId="{45EAE0E8-83AE-4128-9390-6332FA80390B}" destId="{74D90E4E-82C2-4888-BC8E-E875BD19D21B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DBF5F-169B-4DBA-A2F5-5028D8BD38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C7306-911B-4232-9A67-E4EB2F1FCC65}">
      <dgm:prSet custT="1"/>
      <dgm:spPr/>
      <dgm:t>
        <a:bodyPr/>
        <a:lstStyle/>
        <a:p>
          <a:endParaRPr lang="en-US" sz="1600" b="1" dirty="0"/>
        </a:p>
        <a:p>
          <a:r>
            <a:rPr lang="en-US" sz="1600" b="1" dirty="0"/>
            <a:t>e. Decision Tree</a:t>
          </a:r>
          <a:endParaRPr lang="en-US" sz="1600" dirty="0"/>
        </a:p>
      </dgm:t>
    </dgm:pt>
    <dgm:pt modelId="{7BCAA4AA-89F0-4D52-852B-8E080D96F17B}" type="parTrans" cxnId="{515099B3-41A3-448F-8E4E-B92FAE7990F7}">
      <dgm:prSet/>
      <dgm:spPr/>
      <dgm:t>
        <a:bodyPr/>
        <a:lstStyle/>
        <a:p>
          <a:endParaRPr lang="en-US"/>
        </a:p>
      </dgm:t>
    </dgm:pt>
    <dgm:pt modelId="{FD24D6E9-0892-42CD-A2D2-1C2F1EB70FE2}" type="sibTrans" cxnId="{515099B3-41A3-448F-8E4E-B92FAE7990F7}">
      <dgm:prSet/>
      <dgm:spPr/>
      <dgm:t>
        <a:bodyPr/>
        <a:lstStyle/>
        <a:p>
          <a:endParaRPr lang="en-US"/>
        </a:p>
      </dgm:t>
    </dgm:pt>
    <dgm:pt modelId="{E497676E-1AD5-4729-8C6C-A50E1CDEDC34}">
      <dgm:prSet custT="1"/>
      <dgm:spPr/>
      <dgm:t>
        <a:bodyPr/>
        <a:lstStyle/>
        <a:p>
          <a:r>
            <a:rPr lang="en-US" sz="1600" b="1" dirty="0"/>
            <a:t>Model Introduction:</a:t>
          </a:r>
          <a:endParaRPr lang="en-US" sz="1600" dirty="0"/>
        </a:p>
      </dgm:t>
    </dgm:pt>
    <dgm:pt modelId="{906B0338-7441-49FD-A859-DECE39565108}" type="parTrans" cxnId="{8F29286B-C42C-4574-9CF8-FA47A4C3B008}">
      <dgm:prSet/>
      <dgm:spPr/>
      <dgm:t>
        <a:bodyPr/>
        <a:lstStyle/>
        <a:p>
          <a:endParaRPr lang="en-US"/>
        </a:p>
      </dgm:t>
    </dgm:pt>
    <dgm:pt modelId="{59E6DBB1-156B-4412-B5B0-1C70F7D0837B}" type="sibTrans" cxnId="{8F29286B-C42C-4574-9CF8-FA47A4C3B008}">
      <dgm:prSet/>
      <dgm:spPr/>
      <dgm:t>
        <a:bodyPr/>
        <a:lstStyle/>
        <a:p>
          <a:endParaRPr lang="en-US"/>
        </a:p>
      </dgm:t>
    </dgm:pt>
    <dgm:pt modelId="{326F5788-8CC8-4A88-A208-7E71E0809E71}">
      <dgm:prSet custT="1"/>
      <dgm:spPr/>
      <dgm:t>
        <a:bodyPr/>
        <a:lstStyle/>
        <a:p>
          <a:r>
            <a:rPr lang="en-US" sz="1600" dirty="0"/>
            <a:t>Decision Tree Classifier, a simple yet powerful model for classification tasks.</a:t>
          </a:r>
        </a:p>
      </dgm:t>
    </dgm:pt>
    <dgm:pt modelId="{E062FD76-CDF8-4E88-98E0-B2AEFAB18EF0}" type="parTrans" cxnId="{F3C9E8D8-E813-41D8-8CF2-E9BB8DEAC8C6}">
      <dgm:prSet/>
      <dgm:spPr/>
      <dgm:t>
        <a:bodyPr/>
        <a:lstStyle/>
        <a:p>
          <a:endParaRPr lang="en-US"/>
        </a:p>
      </dgm:t>
    </dgm:pt>
    <dgm:pt modelId="{B9BD0ACD-0399-41AB-9F44-E8A709CAAF95}" type="sibTrans" cxnId="{F3C9E8D8-E813-41D8-8CF2-E9BB8DEAC8C6}">
      <dgm:prSet/>
      <dgm:spPr/>
      <dgm:t>
        <a:bodyPr/>
        <a:lstStyle/>
        <a:p>
          <a:endParaRPr lang="en-US"/>
        </a:p>
      </dgm:t>
    </dgm:pt>
    <dgm:pt modelId="{3F0B6F1C-B7BB-44DD-8F12-E0C2A7AE03D2}">
      <dgm:prSet custT="1"/>
      <dgm:spPr/>
      <dgm:t>
        <a:bodyPr/>
        <a:lstStyle/>
        <a:p>
          <a:r>
            <a:rPr lang="en-US" sz="1600" dirty="0"/>
            <a:t>Offers a clear visualization of the decision-making process.</a:t>
          </a:r>
        </a:p>
      </dgm:t>
    </dgm:pt>
    <dgm:pt modelId="{4428CC03-A98D-4CE8-B173-1B5655554CC2}" type="parTrans" cxnId="{8B2B4CE8-4F46-464F-B93F-D1EF23A90763}">
      <dgm:prSet/>
      <dgm:spPr/>
      <dgm:t>
        <a:bodyPr/>
        <a:lstStyle/>
        <a:p>
          <a:endParaRPr lang="en-US"/>
        </a:p>
      </dgm:t>
    </dgm:pt>
    <dgm:pt modelId="{90699329-D031-4A7D-BD56-219B6B9380CF}" type="sibTrans" cxnId="{8B2B4CE8-4F46-464F-B93F-D1EF23A90763}">
      <dgm:prSet/>
      <dgm:spPr/>
      <dgm:t>
        <a:bodyPr/>
        <a:lstStyle/>
        <a:p>
          <a:endParaRPr lang="en-US"/>
        </a:p>
      </dgm:t>
    </dgm:pt>
    <dgm:pt modelId="{AC4BACC2-22CE-43FA-B09D-B899EDDE8EBA}">
      <dgm:prSet custT="1"/>
      <dgm:spPr/>
      <dgm:t>
        <a:bodyPr/>
        <a:lstStyle/>
        <a:p>
          <a:r>
            <a:rPr lang="en-US" sz="1600" b="1"/>
            <a:t>Advantages:</a:t>
          </a:r>
          <a:endParaRPr lang="en-US" sz="1600"/>
        </a:p>
      </dgm:t>
    </dgm:pt>
    <dgm:pt modelId="{4A2BF81A-4537-4873-945E-744B9C481D14}" type="parTrans" cxnId="{BEB1F8D2-8F73-4560-B31E-77B0F6C76ECF}">
      <dgm:prSet/>
      <dgm:spPr/>
      <dgm:t>
        <a:bodyPr/>
        <a:lstStyle/>
        <a:p>
          <a:endParaRPr lang="en-US"/>
        </a:p>
      </dgm:t>
    </dgm:pt>
    <dgm:pt modelId="{DCB9C998-392D-4E1D-B109-428E8B8C824F}" type="sibTrans" cxnId="{BEB1F8D2-8F73-4560-B31E-77B0F6C76ECF}">
      <dgm:prSet/>
      <dgm:spPr/>
      <dgm:t>
        <a:bodyPr/>
        <a:lstStyle/>
        <a:p>
          <a:endParaRPr lang="en-US"/>
        </a:p>
      </dgm:t>
    </dgm:pt>
    <dgm:pt modelId="{81014E56-D9E9-4F71-8977-148AD1AD1AB3}">
      <dgm:prSet custT="1"/>
      <dgm:spPr/>
      <dgm:t>
        <a:bodyPr/>
        <a:lstStyle/>
        <a:p>
          <a:r>
            <a:rPr lang="en-US" sz="1600" dirty="0"/>
            <a:t>Easy to understand and interpret.</a:t>
          </a:r>
        </a:p>
      </dgm:t>
    </dgm:pt>
    <dgm:pt modelId="{D6D06EFB-9453-4F60-A56A-78D9C1B33DF2}" type="parTrans" cxnId="{85C1C560-E66C-4E7E-B542-1B942964FEAC}">
      <dgm:prSet/>
      <dgm:spPr/>
      <dgm:t>
        <a:bodyPr/>
        <a:lstStyle/>
        <a:p>
          <a:endParaRPr lang="en-US"/>
        </a:p>
      </dgm:t>
    </dgm:pt>
    <dgm:pt modelId="{0F872736-0E0C-4B0C-9484-70A91572B55B}" type="sibTrans" cxnId="{85C1C560-E66C-4E7E-B542-1B942964FEAC}">
      <dgm:prSet/>
      <dgm:spPr/>
      <dgm:t>
        <a:bodyPr/>
        <a:lstStyle/>
        <a:p>
          <a:endParaRPr lang="en-US"/>
        </a:p>
      </dgm:t>
    </dgm:pt>
    <dgm:pt modelId="{854C71D7-86B5-4AC0-888A-0F94DFEC723D}">
      <dgm:prSet custT="1"/>
      <dgm:spPr/>
      <dgm:t>
        <a:bodyPr/>
        <a:lstStyle/>
        <a:p>
          <a:r>
            <a:rPr lang="en-US" sz="1600" dirty="0"/>
            <a:t>Can handle both numerical and categorical data.</a:t>
          </a:r>
        </a:p>
      </dgm:t>
    </dgm:pt>
    <dgm:pt modelId="{A3652B0D-5C70-489A-8F8D-36FBDBEE81ED}" type="parTrans" cxnId="{4CE77DB8-D02D-4F0A-A798-AC48418CE925}">
      <dgm:prSet/>
      <dgm:spPr/>
      <dgm:t>
        <a:bodyPr/>
        <a:lstStyle/>
        <a:p>
          <a:endParaRPr lang="en-US"/>
        </a:p>
      </dgm:t>
    </dgm:pt>
    <dgm:pt modelId="{FEC2BA91-9E69-4C0D-9B3B-3A893308C2E2}" type="sibTrans" cxnId="{4CE77DB8-D02D-4F0A-A798-AC48418CE925}">
      <dgm:prSet/>
      <dgm:spPr/>
      <dgm:t>
        <a:bodyPr/>
        <a:lstStyle/>
        <a:p>
          <a:endParaRPr lang="en-US"/>
        </a:p>
      </dgm:t>
    </dgm:pt>
    <dgm:pt modelId="{43234982-FBDD-4373-BA1B-CAC7C56E8C25}">
      <dgm:prSet custT="1"/>
      <dgm:spPr/>
      <dgm:t>
        <a:bodyPr/>
        <a:lstStyle/>
        <a:p>
          <a:r>
            <a:rPr lang="en-US" sz="1600" b="1" dirty="0"/>
            <a:t>Disadvantages:</a:t>
          </a:r>
          <a:endParaRPr lang="en-US" sz="1600" dirty="0"/>
        </a:p>
      </dgm:t>
    </dgm:pt>
    <dgm:pt modelId="{F060D565-DD7C-4B3E-84D3-8D5EAFCC417F}" type="parTrans" cxnId="{9163F40E-D8AB-48BF-BF95-B98F256DB4FF}">
      <dgm:prSet/>
      <dgm:spPr/>
      <dgm:t>
        <a:bodyPr/>
        <a:lstStyle/>
        <a:p>
          <a:endParaRPr lang="en-US"/>
        </a:p>
      </dgm:t>
    </dgm:pt>
    <dgm:pt modelId="{41C04900-C3E7-41F9-B88E-80EFA1C79D98}" type="sibTrans" cxnId="{9163F40E-D8AB-48BF-BF95-B98F256DB4FF}">
      <dgm:prSet/>
      <dgm:spPr/>
      <dgm:t>
        <a:bodyPr/>
        <a:lstStyle/>
        <a:p>
          <a:endParaRPr lang="en-US"/>
        </a:p>
      </dgm:t>
    </dgm:pt>
    <dgm:pt modelId="{B4EB6395-7C16-402F-B763-76845CEC04E7}">
      <dgm:prSet custT="1"/>
      <dgm:spPr/>
      <dgm:t>
        <a:bodyPr/>
        <a:lstStyle/>
        <a:p>
          <a:r>
            <a:rPr lang="en-US" sz="1600" dirty="0"/>
            <a:t>Prone to overfitting, especially with complex trees.</a:t>
          </a:r>
        </a:p>
      </dgm:t>
    </dgm:pt>
    <dgm:pt modelId="{42438CB6-AA08-468C-AAC7-D8A0D17FE755}" type="parTrans" cxnId="{32028EF3-DF94-422C-A691-77C6FB13DE87}">
      <dgm:prSet/>
      <dgm:spPr/>
      <dgm:t>
        <a:bodyPr/>
        <a:lstStyle/>
        <a:p>
          <a:endParaRPr lang="en-US"/>
        </a:p>
      </dgm:t>
    </dgm:pt>
    <dgm:pt modelId="{2B988EA1-58B4-4F4A-A288-083257A61E2F}" type="sibTrans" cxnId="{32028EF3-DF94-422C-A691-77C6FB13DE87}">
      <dgm:prSet/>
      <dgm:spPr/>
      <dgm:t>
        <a:bodyPr/>
        <a:lstStyle/>
        <a:p>
          <a:endParaRPr lang="en-US"/>
        </a:p>
      </dgm:t>
    </dgm:pt>
    <dgm:pt modelId="{A466462C-6914-4404-92CA-DBC19E339993}">
      <dgm:prSet custT="1"/>
      <dgm:spPr/>
      <dgm:t>
        <a:bodyPr/>
        <a:lstStyle/>
        <a:p>
          <a:r>
            <a:rPr lang="en-US" sz="1600" dirty="0"/>
            <a:t>Can be unstable, as small variations in data might lead to a completely different tree.</a:t>
          </a:r>
        </a:p>
      </dgm:t>
    </dgm:pt>
    <dgm:pt modelId="{11A751A4-2B24-429C-80DF-887EBC9B5FB1}" type="parTrans" cxnId="{A43569AE-1FEA-4722-AAB5-8876620FB220}">
      <dgm:prSet/>
      <dgm:spPr/>
      <dgm:t>
        <a:bodyPr/>
        <a:lstStyle/>
        <a:p>
          <a:endParaRPr lang="en-US"/>
        </a:p>
      </dgm:t>
    </dgm:pt>
    <dgm:pt modelId="{08AF4625-6A96-49C7-AFE5-9B6F4B99A806}" type="sibTrans" cxnId="{A43569AE-1FEA-4722-AAB5-8876620FB220}">
      <dgm:prSet/>
      <dgm:spPr/>
      <dgm:t>
        <a:bodyPr/>
        <a:lstStyle/>
        <a:p>
          <a:endParaRPr lang="en-US"/>
        </a:p>
      </dgm:t>
    </dgm:pt>
    <dgm:pt modelId="{B375C88D-245B-4652-8EA9-36B4E78E1B5B}">
      <dgm:prSet custT="1"/>
      <dgm:spPr/>
      <dgm:t>
        <a:bodyPr/>
        <a:lstStyle/>
        <a:p>
          <a:r>
            <a:rPr lang="en-US" sz="1600" b="1" dirty="0"/>
            <a:t>Accuracy and Precision:</a:t>
          </a:r>
          <a:endParaRPr lang="en-US" sz="1600" dirty="0"/>
        </a:p>
      </dgm:t>
    </dgm:pt>
    <dgm:pt modelId="{1D438006-6E61-4C4F-8702-A7BC19239C8F}" type="parTrans" cxnId="{3718D559-B6FE-41A2-AFDE-57AE7B1D22DA}">
      <dgm:prSet/>
      <dgm:spPr/>
      <dgm:t>
        <a:bodyPr/>
        <a:lstStyle/>
        <a:p>
          <a:endParaRPr lang="en-US"/>
        </a:p>
      </dgm:t>
    </dgm:pt>
    <dgm:pt modelId="{E6173CD2-5752-4D15-AAD7-C888AC85191D}" type="sibTrans" cxnId="{3718D559-B6FE-41A2-AFDE-57AE7B1D22DA}">
      <dgm:prSet/>
      <dgm:spPr/>
      <dgm:t>
        <a:bodyPr/>
        <a:lstStyle/>
        <a:p>
          <a:endParaRPr lang="en-US"/>
        </a:p>
      </dgm:t>
    </dgm:pt>
    <dgm:pt modelId="{6FE2C44F-70C9-4119-BF96-E621F04EBAF3}">
      <dgm:prSet custT="1"/>
      <dgm:spPr/>
      <dgm:t>
        <a:bodyPr/>
        <a:lstStyle/>
        <a:p>
          <a:r>
            <a:rPr lang="en-US" sz="1600" dirty="0"/>
            <a:t>Perfect accuracy of 100%, indicating exceptional performance.</a:t>
          </a:r>
        </a:p>
      </dgm:t>
    </dgm:pt>
    <dgm:pt modelId="{2ED9ABB5-23F0-4302-BE5C-EB2AD32DCD75}" type="parTrans" cxnId="{4A3550B9-380F-4F33-880B-7174F45CCEF3}">
      <dgm:prSet/>
      <dgm:spPr/>
      <dgm:t>
        <a:bodyPr/>
        <a:lstStyle/>
        <a:p>
          <a:endParaRPr lang="en-US"/>
        </a:p>
      </dgm:t>
    </dgm:pt>
    <dgm:pt modelId="{F115081E-A22A-493C-B550-765AA7B24555}" type="sibTrans" cxnId="{4A3550B9-380F-4F33-880B-7174F45CCEF3}">
      <dgm:prSet/>
      <dgm:spPr/>
      <dgm:t>
        <a:bodyPr/>
        <a:lstStyle/>
        <a:p>
          <a:endParaRPr lang="en-US"/>
        </a:p>
      </dgm:t>
    </dgm:pt>
    <dgm:pt modelId="{6FE340AD-34B9-4597-97B6-97FB81ED4CDB}">
      <dgm:prSet custT="1"/>
      <dgm:spPr/>
      <dgm:t>
        <a:bodyPr/>
        <a:lstStyle/>
        <a:p>
          <a:r>
            <a:rPr lang="en-US" sz="1600"/>
            <a:t>Precision: 100% for both Non-Persistent and Persistent cases.</a:t>
          </a:r>
        </a:p>
      </dgm:t>
    </dgm:pt>
    <dgm:pt modelId="{F600FDFB-0935-4F90-B4AF-82A2142BA4AD}" type="parTrans" cxnId="{656CC06D-71DD-45DF-81A8-B807EDC6C4BC}">
      <dgm:prSet/>
      <dgm:spPr/>
      <dgm:t>
        <a:bodyPr/>
        <a:lstStyle/>
        <a:p>
          <a:endParaRPr lang="en-US"/>
        </a:p>
      </dgm:t>
    </dgm:pt>
    <dgm:pt modelId="{7F1239C1-08E9-4EA1-B3C1-C2B0805C19C8}" type="sibTrans" cxnId="{656CC06D-71DD-45DF-81A8-B807EDC6C4BC}">
      <dgm:prSet/>
      <dgm:spPr/>
      <dgm:t>
        <a:bodyPr/>
        <a:lstStyle/>
        <a:p>
          <a:endParaRPr lang="en-US"/>
        </a:p>
      </dgm:t>
    </dgm:pt>
    <dgm:pt modelId="{699522A1-9783-41F3-99F7-A765F586E9B3}">
      <dgm:prSet custT="1"/>
      <dgm:spPr/>
      <dgm:t>
        <a:bodyPr/>
        <a:lstStyle/>
        <a:p>
          <a:r>
            <a:rPr lang="en-US" sz="1600" b="1"/>
            <a:t>Recall and F1-Score:</a:t>
          </a:r>
          <a:endParaRPr lang="en-US" sz="1600"/>
        </a:p>
      </dgm:t>
    </dgm:pt>
    <dgm:pt modelId="{D8D4CEC9-012D-448A-8A0D-EA36C6D0B4E9}" type="parTrans" cxnId="{22068E5E-30AD-40A6-A0F3-3ADAEB8D56AD}">
      <dgm:prSet/>
      <dgm:spPr/>
      <dgm:t>
        <a:bodyPr/>
        <a:lstStyle/>
        <a:p>
          <a:endParaRPr lang="en-US"/>
        </a:p>
      </dgm:t>
    </dgm:pt>
    <dgm:pt modelId="{07254549-DE1E-4139-AD27-D8FE7D30A489}" type="sibTrans" cxnId="{22068E5E-30AD-40A6-A0F3-3ADAEB8D56AD}">
      <dgm:prSet/>
      <dgm:spPr/>
      <dgm:t>
        <a:bodyPr/>
        <a:lstStyle/>
        <a:p>
          <a:endParaRPr lang="en-US"/>
        </a:p>
      </dgm:t>
    </dgm:pt>
    <dgm:pt modelId="{F6DBE55F-9385-4E29-A5E8-684D9DD7AB5F}">
      <dgm:prSet custT="1"/>
      <dgm:spPr/>
      <dgm:t>
        <a:bodyPr/>
        <a:lstStyle/>
        <a:p>
          <a:r>
            <a:rPr lang="en-US" sz="1600" dirty="0"/>
            <a:t>Recall: 100% for both Non-Persistent and Persistent cases.</a:t>
          </a:r>
        </a:p>
      </dgm:t>
    </dgm:pt>
    <dgm:pt modelId="{800502D3-0B9B-4E33-95AA-63CC04E61201}" type="parTrans" cxnId="{76FE33AA-98D1-4F07-89E4-99149383C6DB}">
      <dgm:prSet/>
      <dgm:spPr/>
      <dgm:t>
        <a:bodyPr/>
        <a:lstStyle/>
        <a:p>
          <a:endParaRPr lang="en-US"/>
        </a:p>
      </dgm:t>
    </dgm:pt>
    <dgm:pt modelId="{6127A231-7C9C-49E1-9853-43F078C4BBA8}" type="sibTrans" cxnId="{76FE33AA-98D1-4F07-89E4-99149383C6DB}">
      <dgm:prSet/>
      <dgm:spPr/>
      <dgm:t>
        <a:bodyPr/>
        <a:lstStyle/>
        <a:p>
          <a:endParaRPr lang="en-US"/>
        </a:p>
      </dgm:t>
    </dgm:pt>
    <dgm:pt modelId="{E0820692-0549-4B36-8A2E-93E6F2D74EA5}">
      <dgm:prSet custT="1"/>
      <dgm:spPr/>
      <dgm:t>
        <a:bodyPr/>
        <a:lstStyle/>
        <a:p>
          <a:r>
            <a:rPr lang="en-US" sz="1600" dirty="0"/>
            <a:t>F1-scores: 100% for both categories, showing ideal balance between precision and recall.</a:t>
          </a:r>
        </a:p>
      </dgm:t>
    </dgm:pt>
    <dgm:pt modelId="{52A99E3E-B377-40D3-8E92-979C2A6F0AD1}" type="parTrans" cxnId="{3C57390D-F972-495E-BE63-5DD0DA02CE28}">
      <dgm:prSet/>
      <dgm:spPr/>
      <dgm:t>
        <a:bodyPr/>
        <a:lstStyle/>
        <a:p>
          <a:endParaRPr lang="en-US"/>
        </a:p>
      </dgm:t>
    </dgm:pt>
    <dgm:pt modelId="{F8C5D4F1-26D9-44EE-A2F9-1ED089AAA92D}" type="sibTrans" cxnId="{3C57390D-F972-495E-BE63-5DD0DA02CE28}">
      <dgm:prSet/>
      <dgm:spPr/>
      <dgm:t>
        <a:bodyPr/>
        <a:lstStyle/>
        <a:p>
          <a:endParaRPr lang="en-US"/>
        </a:p>
      </dgm:t>
    </dgm:pt>
    <dgm:pt modelId="{66B7BA6B-147C-4F49-9D61-33987EF6594D}" type="pres">
      <dgm:prSet presAssocID="{0E8DBF5F-169B-4DBA-A2F5-5028D8BD386F}" presName="diagram" presStyleCnt="0">
        <dgm:presLayoutVars>
          <dgm:dir/>
          <dgm:resizeHandles val="exact"/>
        </dgm:presLayoutVars>
      </dgm:prSet>
      <dgm:spPr/>
    </dgm:pt>
    <dgm:pt modelId="{314B1157-660D-4A52-8B89-FDB1B34E6780}" type="pres">
      <dgm:prSet presAssocID="{17BC7306-911B-4232-9A67-E4EB2F1FCC65}" presName="node" presStyleLbl="node1" presStyleIdx="0" presStyleCnt="1" custScaleY="152778">
        <dgm:presLayoutVars>
          <dgm:bulletEnabled val="1"/>
        </dgm:presLayoutVars>
      </dgm:prSet>
      <dgm:spPr/>
    </dgm:pt>
  </dgm:ptLst>
  <dgm:cxnLst>
    <dgm:cxn modelId="{3C57390D-F972-495E-BE63-5DD0DA02CE28}" srcId="{699522A1-9783-41F3-99F7-A765F586E9B3}" destId="{E0820692-0549-4B36-8A2E-93E6F2D74EA5}" srcOrd="1" destOrd="0" parTransId="{52A99E3E-B377-40D3-8E92-979C2A6F0AD1}" sibTransId="{F8C5D4F1-26D9-44EE-A2F9-1ED089AAA92D}"/>
    <dgm:cxn modelId="{9163F40E-D8AB-48BF-BF95-B98F256DB4FF}" srcId="{17BC7306-911B-4232-9A67-E4EB2F1FCC65}" destId="{43234982-FBDD-4373-BA1B-CAC7C56E8C25}" srcOrd="2" destOrd="0" parTransId="{F060D565-DD7C-4B3E-84D3-8D5EAFCC417F}" sibTransId="{41C04900-C3E7-41F9-B88E-80EFA1C79D98}"/>
    <dgm:cxn modelId="{B4920E12-9ABB-4F26-8027-12D754AE9C4F}" type="presOf" srcId="{E497676E-1AD5-4729-8C6C-A50E1CDEDC34}" destId="{314B1157-660D-4A52-8B89-FDB1B34E6780}" srcOrd="0" destOrd="1" presId="urn:microsoft.com/office/officeart/2005/8/layout/process5"/>
    <dgm:cxn modelId="{30061A16-24A7-4016-AEF9-10FCC4CEB0CC}" type="presOf" srcId="{B4EB6395-7C16-402F-B763-76845CEC04E7}" destId="{314B1157-660D-4A52-8B89-FDB1B34E6780}" srcOrd="0" destOrd="8" presId="urn:microsoft.com/office/officeart/2005/8/layout/process5"/>
    <dgm:cxn modelId="{3CC52A1A-AE10-44D1-BEA3-F50F1C376647}" type="presOf" srcId="{F6DBE55F-9385-4E29-A5E8-684D9DD7AB5F}" destId="{314B1157-660D-4A52-8B89-FDB1B34E6780}" srcOrd="0" destOrd="14" presId="urn:microsoft.com/office/officeart/2005/8/layout/process5"/>
    <dgm:cxn modelId="{533E311B-D5D5-45D5-AC44-3F26AC981100}" type="presOf" srcId="{81014E56-D9E9-4F71-8977-148AD1AD1AB3}" destId="{314B1157-660D-4A52-8B89-FDB1B34E6780}" srcOrd="0" destOrd="5" presId="urn:microsoft.com/office/officeart/2005/8/layout/process5"/>
    <dgm:cxn modelId="{0C91431B-A881-462D-A3BB-B9912C8BDACD}" type="presOf" srcId="{AC4BACC2-22CE-43FA-B09D-B899EDDE8EBA}" destId="{314B1157-660D-4A52-8B89-FDB1B34E6780}" srcOrd="0" destOrd="4" presId="urn:microsoft.com/office/officeart/2005/8/layout/process5"/>
    <dgm:cxn modelId="{3F4C281E-0AB2-4D03-B184-8F5D315FB65D}" type="presOf" srcId="{326F5788-8CC8-4A88-A208-7E71E0809E71}" destId="{314B1157-660D-4A52-8B89-FDB1B34E6780}" srcOrd="0" destOrd="2" presId="urn:microsoft.com/office/officeart/2005/8/layout/process5"/>
    <dgm:cxn modelId="{A82FBF24-086B-4647-8A43-BFA258F43955}" type="presOf" srcId="{E0820692-0549-4B36-8A2E-93E6F2D74EA5}" destId="{314B1157-660D-4A52-8B89-FDB1B34E6780}" srcOrd="0" destOrd="15" presId="urn:microsoft.com/office/officeart/2005/8/layout/process5"/>
    <dgm:cxn modelId="{FA1C6539-908D-4715-9765-44092AE6C586}" type="presOf" srcId="{854C71D7-86B5-4AC0-888A-0F94DFEC723D}" destId="{314B1157-660D-4A52-8B89-FDB1B34E6780}" srcOrd="0" destOrd="6" presId="urn:microsoft.com/office/officeart/2005/8/layout/process5"/>
    <dgm:cxn modelId="{22068E5E-30AD-40A6-A0F3-3ADAEB8D56AD}" srcId="{17BC7306-911B-4232-9A67-E4EB2F1FCC65}" destId="{699522A1-9783-41F3-99F7-A765F586E9B3}" srcOrd="4" destOrd="0" parTransId="{D8D4CEC9-012D-448A-8A0D-EA36C6D0B4E9}" sibTransId="{07254549-DE1E-4139-AD27-D8FE7D30A489}"/>
    <dgm:cxn modelId="{85C1C560-E66C-4E7E-B542-1B942964FEAC}" srcId="{AC4BACC2-22CE-43FA-B09D-B899EDDE8EBA}" destId="{81014E56-D9E9-4F71-8977-148AD1AD1AB3}" srcOrd="0" destOrd="0" parTransId="{D6D06EFB-9453-4F60-A56A-78D9C1B33DF2}" sibTransId="{0F872736-0E0C-4B0C-9484-70A91572B55B}"/>
    <dgm:cxn modelId="{8F29286B-C42C-4574-9CF8-FA47A4C3B008}" srcId="{17BC7306-911B-4232-9A67-E4EB2F1FCC65}" destId="{E497676E-1AD5-4729-8C6C-A50E1CDEDC34}" srcOrd="0" destOrd="0" parTransId="{906B0338-7441-49FD-A859-DECE39565108}" sibTransId="{59E6DBB1-156B-4412-B5B0-1C70F7D0837B}"/>
    <dgm:cxn modelId="{656CC06D-71DD-45DF-81A8-B807EDC6C4BC}" srcId="{B375C88D-245B-4652-8EA9-36B4E78E1B5B}" destId="{6FE340AD-34B9-4597-97B6-97FB81ED4CDB}" srcOrd="1" destOrd="0" parTransId="{F600FDFB-0935-4F90-B4AF-82A2142BA4AD}" sibTransId="{7F1239C1-08E9-4EA1-B3C1-C2B0805C19C8}"/>
    <dgm:cxn modelId="{3718D559-B6FE-41A2-AFDE-57AE7B1D22DA}" srcId="{17BC7306-911B-4232-9A67-E4EB2F1FCC65}" destId="{B375C88D-245B-4652-8EA9-36B4E78E1B5B}" srcOrd="3" destOrd="0" parTransId="{1D438006-6E61-4C4F-8702-A7BC19239C8F}" sibTransId="{E6173CD2-5752-4D15-AAD7-C888AC85191D}"/>
    <dgm:cxn modelId="{BAA0237D-75E9-4A4E-8CA7-157880C8D3C6}" type="presOf" srcId="{43234982-FBDD-4373-BA1B-CAC7C56E8C25}" destId="{314B1157-660D-4A52-8B89-FDB1B34E6780}" srcOrd="0" destOrd="7" presId="urn:microsoft.com/office/officeart/2005/8/layout/process5"/>
    <dgm:cxn modelId="{56E15685-78B9-42AB-837B-9DD608DA8296}" type="presOf" srcId="{B375C88D-245B-4652-8EA9-36B4E78E1B5B}" destId="{314B1157-660D-4A52-8B89-FDB1B34E6780}" srcOrd="0" destOrd="10" presId="urn:microsoft.com/office/officeart/2005/8/layout/process5"/>
    <dgm:cxn modelId="{9836F28E-3AD3-4F83-807A-32CBAE5A628B}" type="presOf" srcId="{0E8DBF5F-169B-4DBA-A2F5-5028D8BD386F}" destId="{66B7BA6B-147C-4F49-9D61-33987EF6594D}" srcOrd="0" destOrd="0" presId="urn:microsoft.com/office/officeart/2005/8/layout/process5"/>
    <dgm:cxn modelId="{4D783B92-A558-42A2-BA6F-8547F82BB18F}" type="presOf" srcId="{A466462C-6914-4404-92CA-DBC19E339993}" destId="{314B1157-660D-4A52-8B89-FDB1B34E6780}" srcOrd="0" destOrd="9" presId="urn:microsoft.com/office/officeart/2005/8/layout/process5"/>
    <dgm:cxn modelId="{97F58593-3F06-4349-8384-278996CE7479}" type="presOf" srcId="{6FE340AD-34B9-4597-97B6-97FB81ED4CDB}" destId="{314B1157-660D-4A52-8B89-FDB1B34E6780}" srcOrd="0" destOrd="12" presId="urn:microsoft.com/office/officeart/2005/8/layout/process5"/>
    <dgm:cxn modelId="{0A62229C-1CEC-47C7-BA4F-A3905E07A0C1}" type="presOf" srcId="{699522A1-9783-41F3-99F7-A765F586E9B3}" destId="{314B1157-660D-4A52-8B89-FDB1B34E6780}" srcOrd="0" destOrd="13" presId="urn:microsoft.com/office/officeart/2005/8/layout/process5"/>
    <dgm:cxn modelId="{76FE33AA-98D1-4F07-89E4-99149383C6DB}" srcId="{699522A1-9783-41F3-99F7-A765F586E9B3}" destId="{F6DBE55F-9385-4E29-A5E8-684D9DD7AB5F}" srcOrd="0" destOrd="0" parTransId="{800502D3-0B9B-4E33-95AA-63CC04E61201}" sibTransId="{6127A231-7C9C-49E1-9853-43F078C4BBA8}"/>
    <dgm:cxn modelId="{6D4F71AA-2835-43E8-9BD6-C01C268DC965}" type="presOf" srcId="{17BC7306-911B-4232-9A67-E4EB2F1FCC65}" destId="{314B1157-660D-4A52-8B89-FDB1B34E6780}" srcOrd="0" destOrd="0" presId="urn:microsoft.com/office/officeart/2005/8/layout/process5"/>
    <dgm:cxn modelId="{A43569AE-1FEA-4722-AAB5-8876620FB220}" srcId="{43234982-FBDD-4373-BA1B-CAC7C56E8C25}" destId="{A466462C-6914-4404-92CA-DBC19E339993}" srcOrd="1" destOrd="0" parTransId="{11A751A4-2B24-429C-80DF-887EBC9B5FB1}" sibTransId="{08AF4625-6A96-49C7-AFE5-9B6F4B99A806}"/>
    <dgm:cxn modelId="{515099B3-41A3-448F-8E4E-B92FAE7990F7}" srcId="{0E8DBF5F-169B-4DBA-A2F5-5028D8BD386F}" destId="{17BC7306-911B-4232-9A67-E4EB2F1FCC65}" srcOrd="0" destOrd="0" parTransId="{7BCAA4AA-89F0-4D52-852B-8E080D96F17B}" sibTransId="{FD24D6E9-0892-42CD-A2D2-1C2F1EB70FE2}"/>
    <dgm:cxn modelId="{7622AFB7-58D5-431F-A366-DB84BD18F81E}" type="presOf" srcId="{3F0B6F1C-B7BB-44DD-8F12-E0C2A7AE03D2}" destId="{314B1157-660D-4A52-8B89-FDB1B34E6780}" srcOrd="0" destOrd="3" presId="urn:microsoft.com/office/officeart/2005/8/layout/process5"/>
    <dgm:cxn modelId="{4CE77DB8-D02D-4F0A-A798-AC48418CE925}" srcId="{AC4BACC2-22CE-43FA-B09D-B899EDDE8EBA}" destId="{854C71D7-86B5-4AC0-888A-0F94DFEC723D}" srcOrd="1" destOrd="0" parTransId="{A3652B0D-5C70-489A-8F8D-36FBDBEE81ED}" sibTransId="{FEC2BA91-9E69-4C0D-9B3B-3A893308C2E2}"/>
    <dgm:cxn modelId="{4A3550B9-380F-4F33-880B-7174F45CCEF3}" srcId="{B375C88D-245B-4652-8EA9-36B4E78E1B5B}" destId="{6FE2C44F-70C9-4119-BF96-E621F04EBAF3}" srcOrd="0" destOrd="0" parTransId="{2ED9ABB5-23F0-4302-BE5C-EB2AD32DCD75}" sibTransId="{F115081E-A22A-493C-B550-765AA7B24555}"/>
    <dgm:cxn modelId="{BEB1F8D2-8F73-4560-B31E-77B0F6C76ECF}" srcId="{17BC7306-911B-4232-9A67-E4EB2F1FCC65}" destId="{AC4BACC2-22CE-43FA-B09D-B899EDDE8EBA}" srcOrd="1" destOrd="0" parTransId="{4A2BF81A-4537-4873-945E-744B9C481D14}" sibTransId="{DCB9C998-392D-4E1D-B109-428E8B8C824F}"/>
    <dgm:cxn modelId="{0D4F5ED7-97A0-4233-B421-B655A0562CA9}" type="presOf" srcId="{6FE2C44F-70C9-4119-BF96-E621F04EBAF3}" destId="{314B1157-660D-4A52-8B89-FDB1B34E6780}" srcOrd="0" destOrd="11" presId="urn:microsoft.com/office/officeart/2005/8/layout/process5"/>
    <dgm:cxn modelId="{F3C9E8D8-E813-41D8-8CF2-E9BB8DEAC8C6}" srcId="{E497676E-1AD5-4729-8C6C-A50E1CDEDC34}" destId="{326F5788-8CC8-4A88-A208-7E71E0809E71}" srcOrd="0" destOrd="0" parTransId="{E062FD76-CDF8-4E88-98E0-B2AEFAB18EF0}" sibTransId="{B9BD0ACD-0399-41AB-9F44-E8A709CAAF95}"/>
    <dgm:cxn modelId="{8B2B4CE8-4F46-464F-B93F-D1EF23A90763}" srcId="{E497676E-1AD5-4729-8C6C-A50E1CDEDC34}" destId="{3F0B6F1C-B7BB-44DD-8F12-E0C2A7AE03D2}" srcOrd="1" destOrd="0" parTransId="{4428CC03-A98D-4CE8-B173-1B5655554CC2}" sibTransId="{90699329-D031-4A7D-BD56-219B6B9380CF}"/>
    <dgm:cxn modelId="{32028EF3-DF94-422C-A691-77C6FB13DE87}" srcId="{43234982-FBDD-4373-BA1B-CAC7C56E8C25}" destId="{B4EB6395-7C16-402F-B763-76845CEC04E7}" srcOrd="0" destOrd="0" parTransId="{42438CB6-AA08-468C-AAC7-D8A0D17FE755}" sibTransId="{2B988EA1-58B4-4F4A-A288-083257A61E2F}"/>
    <dgm:cxn modelId="{9949EC4B-3604-41BB-9001-BA9F01611202}" type="presParOf" srcId="{66B7BA6B-147C-4F49-9D61-33987EF6594D}" destId="{314B1157-660D-4A52-8B89-FDB1B34E6780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E5D6F-9B02-4571-94DC-7B77F96B117E}">
      <dsp:nvSpPr>
        <dsp:cNvPr id="0" name=""/>
        <dsp:cNvSpPr/>
      </dsp:nvSpPr>
      <dsp:spPr>
        <a:xfrm>
          <a:off x="53" y="153842"/>
          <a:ext cx="5106412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Review and Reflections:</a:t>
          </a:r>
          <a:endParaRPr lang="en-US" sz="1900" kern="1200"/>
        </a:p>
      </dsp:txBody>
      <dsp:txXfrm>
        <a:off x="53" y="153842"/>
        <a:ext cx="5106412" cy="547200"/>
      </dsp:txXfrm>
    </dsp:sp>
    <dsp:sp modelId="{A60825DD-0398-4662-B5FF-8F48A38B6A39}">
      <dsp:nvSpPr>
        <dsp:cNvPr id="0" name=""/>
        <dsp:cNvSpPr/>
      </dsp:nvSpPr>
      <dsp:spPr>
        <a:xfrm>
          <a:off x="53" y="701042"/>
          <a:ext cx="5106412" cy="3337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 this project, I navigated challenges such as choosing suitable data cleaning methods and handling the sparsity in the TF-IDF matrix.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These experiences underscored the importance of understanding data at a deep level and maintaining data integrity through careful documentation. 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This project reinforced the value of adaptability and critical analysis in data science, lessons that I will apply in my future endeavors.</a:t>
          </a:r>
        </a:p>
      </dsp:txBody>
      <dsp:txXfrm>
        <a:off x="53" y="701042"/>
        <a:ext cx="5106412" cy="3337920"/>
      </dsp:txXfrm>
    </dsp:sp>
    <dsp:sp modelId="{5CDF3C66-5B3F-49C1-AA63-335F218F1C92}">
      <dsp:nvSpPr>
        <dsp:cNvPr id="0" name=""/>
        <dsp:cNvSpPr/>
      </dsp:nvSpPr>
      <dsp:spPr>
        <a:xfrm>
          <a:off x="5821363" y="153842"/>
          <a:ext cx="5106412" cy="5472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Code Repository and Documentation:</a:t>
          </a:r>
          <a:endParaRPr lang="en-US" sz="1900" kern="1200"/>
        </a:p>
      </dsp:txBody>
      <dsp:txXfrm>
        <a:off x="5821363" y="153842"/>
        <a:ext cx="5106412" cy="547200"/>
      </dsp:txXfrm>
    </dsp:sp>
    <dsp:sp modelId="{228E8412-B13B-4446-981E-B14B6494F833}">
      <dsp:nvSpPr>
        <dsp:cNvPr id="0" name=""/>
        <dsp:cNvSpPr/>
      </dsp:nvSpPr>
      <dsp:spPr>
        <a:xfrm>
          <a:off x="5821363" y="701042"/>
          <a:ext cx="5106412" cy="333792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All code and detailed documentation are maintained in the provided GitHub repository. Regular updates and comprehensive commenting in the code have been a priority to ensure clarity and reproducibility of the analysis.</a:t>
          </a:r>
        </a:p>
      </dsp:txBody>
      <dsp:txXfrm>
        <a:off x="5821363" y="701042"/>
        <a:ext cx="5106412" cy="333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EA9D5-6882-4D3E-9807-1BEFDC21E889}">
      <dsp:nvSpPr>
        <dsp:cNvPr id="0" name=""/>
        <dsp:cNvSpPr/>
      </dsp:nvSpPr>
      <dsp:spPr>
        <a:xfrm rot="5400000">
          <a:off x="803290" y="995965"/>
          <a:ext cx="5074732" cy="3144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Model Introduction: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Random Forest, an ensemble learning method, used for its robustness.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Handles large data sets with higher dimensionality well.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Advantages: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Effective for complex datasets.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Reduces overfitting risk due to ensemble approach.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Disadvantages: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More computationally intensive.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Less interpretable than simpler models.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Accuracy and Precision: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Achieved a high accuracy of 92%.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Precision: 92% for Non-Persistent, 94% for Persistent cases.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/>
            <a:t>Recall and F1-Score: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Recall: 97% for Non-Persistent, 85% for Persistent.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F1-scores: 94% for Non-Persistent, 89% for Persistent.</a:t>
          </a:r>
          <a:endParaRPr lang="en-US" sz="1300" kern="1200" dirty="0"/>
        </a:p>
      </dsp:txBody>
      <dsp:txXfrm rot="-5400000">
        <a:off x="1768583" y="184158"/>
        <a:ext cx="2990662" cy="4767762"/>
      </dsp:txXfrm>
    </dsp:sp>
    <dsp:sp modelId="{72873749-CC97-4A00-81EA-28A290016DF8}">
      <dsp:nvSpPr>
        <dsp:cNvPr id="0" name=""/>
        <dsp:cNvSpPr/>
      </dsp:nvSpPr>
      <dsp:spPr>
        <a:xfrm>
          <a:off x="0" y="0"/>
          <a:ext cx="1768583" cy="513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/>
            <a:t>b. Ensemble Model: Random Forest</a:t>
          </a:r>
          <a:endParaRPr lang="en-US" sz="2700" kern="1200"/>
        </a:p>
      </dsp:txBody>
      <dsp:txXfrm>
        <a:off x="86335" y="86335"/>
        <a:ext cx="1595913" cy="4963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90E4E-82C2-4888-BC8E-E875BD19D21B}">
      <dsp:nvSpPr>
        <dsp:cNvPr id="0" name=""/>
        <dsp:cNvSpPr/>
      </dsp:nvSpPr>
      <dsp:spPr>
        <a:xfrm>
          <a:off x="0" y="24388"/>
          <a:ext cx="8087339" cy="4693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c. Support Vector Machine (SVM):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Model Introduction: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SVM is used for its effectiveness in high-dimensional spaces.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Particularly suitable for binary classification problems like '</a:t>
          </a:r>
          <a:r>
            <a:rPr lang="en-US" sz="1400" kern="1200" dirty="0" err="1"/>
            <a:t>Persistency_Flag</a:t>
          </a:r>
          <a:r>
            <a:rPr lang="en-US" sz="1400" kern="1200" dirty="0"/>
            <a:t>'.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Advantages: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High accuracy in classification tasks.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Effective in cases where the number of dimensions exceeds the number of samples.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Disadvantages: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Can be less effective on very large datasets.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careful selection of kernel and regularization parameters.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Accuracy and Precision: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Exceptional accuracy of 99%, indicating excellent model performance.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Precision: 100% for Non-Persistent, 98% for Persistent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Recall and F1-Score: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Recall: 99% for Non-Persistent, 100% for Persistent.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F1-scores: 99% for both Non-Persistent and Persistent cases.</a:t>
          </a:r>
        </a:p>
      </dsp:txBody>
      <dsp:txXfrm>
        <a:off x="137475" y="161863"/>
        <a:ext cx="7812389" cy="4418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1157-660D-4A52-8B89-FDB1B34E6780}">
      <dsp:nvSpPr>
        <dsp:cNvPr id="0" name=""/>
        <dsp:cNvSpPr/>
      </dsp:nvSpPr>
      <dsp:spPr>
        <a:xfrm>
          <a:off x="2976" y="104324"/>
          <a:ext cx="6090046" cy="5582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e. Decision Tree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Model Introduction: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Decision Tree Classifier, a simple yet powerful model for classification tasks.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Offers a clear visualization of the decision-making process.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Advantages: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Easy to understand and interpret.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handle both numerical and categorical data.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Disadvantages: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Prone to overfitting, especially with complex trees.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be unstable, as small variations in data might lead to a completely different tree.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Accuracy and Precision: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Perfect accuracy of 100%, indicating exceptional performance.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Precision: 100% for both Non-Persistent and Persistent cases.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Recall and F1-Score: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Recall: 100% for both Non-Persistent and Persistent cases.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F1-scores: 100% for both categories, showing ideal balance between precision and recall.</a:t>
          </a:r>
        </a:p>
      </dsp:txBody>
      <dsp:txXfrm>
        <a:off x="166483" y="267831"/>
        <a:ext cx="5763032" cy="525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568FF-1762-418A-BC49-4C619BF44B06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0686-85A5-45EE-A5B0-22AE1FAE4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6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E0686-85A5-45EE-A5B0-22AE1FAE484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69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0"/>
            <a:ext cx="2325624" cy="2325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858" y="2360803"/>
            <a:ext cx="8631555" cy="166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634" y="2125980"/>
            <a:ext cx="103545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7268" y="3840480"/>
            <a:ext cx="8527252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089" y="1577340"/>
            <a:ext cx="529907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3621" y="1577340"/>
            <a:ext cx="529907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20522"/>
            <a:ext cx="120345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265" y="1975205"/>
            <a:ext cx="5309870" cy="4624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89" y="274320"/>
            <a:ext cx="1096361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89" y="1577340"/>
            <a:ext cx="109636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1808" y="6377940"/>
            <a:ext cx="38981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088" y="6377940"/>
            <a:ext cx="28018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20247" y="6363702"/>
            <a:ext cx="390878" cy="9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4407">
              <a:lnSpc>
                <a:spcPts val="737"/>
              </a:lnSpc>
            </a:pPr>
            <a:fld id="{81D60167-4931-47E6-BA6A-407CBD079E47}" type="slidenum">
              <a:rPr spc="-32" dirty="0"/>
              <a:pPr marL="24407">
                <a:lnSpc>
                  <a:spcPts val="737"/>
                </a:lnSpc>
              </a:pPr>
              <a:t>‹#›</a:t>
            </a:fld>
            <a:endParaRPr spc="-3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584905"/>
            <a:ext cx="982980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6600"/>
                </a:solidFill>
                <a:ea typeface="Calibri"/>
                <a:sym typeface="Calibri"/>
              </a:rPr>
              <a:t>Data Science: Healthcare- Persistency of a drug</a:t>
            </a:r>
            <a:br>
              <a:rPr lang="en-US" sz="3600" dirty="0">
                <a:solidFill>
                  <a:srgbClr val="FF6600"/>
                </a:solidFill>
                <a:ea typeface="Calibri"/>
                <a:sym typeface="Calibri"/>
              </a:rPr>
            </a:br>
            <a:br>
              <a:rPr lang="en-US" sz="3600" dirty="0">
                <a:solidFill>
                  <a:srgbClr val="FF6600"/>
                </a:solidFill>
                <a:ea typeface="Calibri"/>
                <a:sym typeface="Calibri"/>
              </a:rPr>
            </a:br>
            <a:r>
              <a:rPr lang="en-US" sz="3600" dirty="0">
                <a:solidFill>
                  <a:srgbClr val="FF6600"/>
                </a:solidFill>
                <a:ea typeface="Calibri"/>
                <a:sym typeface="Calibri"/>
              </a:rPr>
              <a:t>Final Project</a:t>
            </a:r>
            <a:br>
              <a:rPr lang="en-US" sz="36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100" b="1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092A-D7F0-8A16-F082-483BF0AEAE31}"/>
              </a:ext>
            </a:extLst>
          </p:cNvPr>
          <p:cNvSpPr txBox="1"/>
          <p:nvPr/>
        </p:nvSpPr>
        <p:spPr>
          <a:xfrm>
            <a:off x="1173480" y="35052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chemeClr val="bg1"/>
              </a:solidFill>
              <a:effectLst/>
              <a:latin typeface="Lato Extended"/>
            </a:endParaRPr>
          </a:p>
          <a:p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Krishna Ratna Deepika Haripuram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December 16</a:t>
            </a:r>
            <a:r>
              <a:rPr lang="en-CA" baseline="30000" dirty="0">
                <a:solidFill>
                  <a:schemeClr val="bg1"/>
                </a:solidFill>
              </a:rPr>
              <a:t>th,</a:t>
            </a:r>
            <a:r>
              <a:rPr lang="en-CA" dirty="0">
                <a:solidFill>
                  <a:schemeClr val="bg1"/>
                </a:solidFill>
              </a:rPr>
              <a:t> 2023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extBox 2">
            <a:extLst>
              <a:ext uri="{FF2B5EF4-FFF2-40B4-BE49-F238E27FC236}">
                <a16:creationId xmlns:a16="http://schemas.microsoft.com/office/drawing/2014/main" id="{FD58F80B-A1D0-7721-581E-FB04888F4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6229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1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459-5F98-03FD-4ABB-29FDBB60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Persistency Flag</a:t>
            </a:r>
            <a:endParaRPr lang="en-CA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81E6-FA33-A4F1-09A3-33154EDE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pie chart depicts the overall distribution of the persistency flag among patients.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significant majority show persistence, but there remains a considerable portion that is non-persistent, highlighting the need for targeted interventions.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1CBBE6BF-89A6-4393-980F-64E82B2B2D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r="2146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922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E9D3B6-F622-1531-7E8F-0068D959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555565"/>
          </a:xfrm>
        </p:spPr>
        <p:txBody>
          <a:bodyPr anchor="b">
            <a:normAutofit/>
          </a:bodyPr>
          <a:lstStyle/>
          <a:p>
            <a:r>
              <a:rPr lang="en-CA" sz="3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Gender vs Persistency</a:t>
            </a:r>
            <a:endParaRPr lang="en-CA" sz="3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A915-FF6E-FF9A-8DA6-DD1A759C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1731903"/>
            <a:ext cx="3702579" cy="42520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normalized bar chart compares drug persistency rates between genders. </a:t>
            </a: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there are slight differences, both genders show substantial non-persistent populations, indicating a need for gender-specific adherence strategies.</a:t>
            </a:r>
          </a:p>
          <a:p>
            <a:pPr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showing the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984B1EC-5778-2034-A401-DDA12A1AA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1495" r="15511" b="11529"/>
          <a:stretch/>
        </p:blipFill>
        <p:spPr bwMode="auto">
          <a:xfrm>
            <a:off x="6005304" y="1694255"/>
            <a:ext cx="5407002" cy="346948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568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4A416-1890-2314-3943-205ABE5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Ethnicity and Its Impact on Drug Persistency</a:t>
            </a:r>
            <a:endParaRPr lang="en-CA" sz="3400"/>
          </a:p>
        </p:txBody>
      </p:sp>
      <p:pic>
        <p:nvPicPr>
          <p:cNvPr id="4" name="Picture 3" descr="A graph of ethnicity and its impact on drug persistence&#10;&#10;Description automatically generated">
            <a:extLst>
              <a:ext uri="{FF2B5EF4-FFF2-40B4-BE49-F238E27FC236}">
                <a16:creationId xmlns:a16="http://schemas.microsoft.com/office/drawing/2014/main" id="{D0755D7D-F020-7DA8-64EE-339DEFDF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938345"/>
            <a:ext cx="5458968" cy="4981309"/>
          </a:xfrm>
          <a:prstGeom prst="rect">
            <a:avLst/>
          </a:prstGeom>
          <a:noFill/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2E59B-6799-141B-4A0C-3087BDA5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explores how ethnicity affects drug persistency, with notable differences between ethnic groups.</a:t>
            </a:r>
          </a:p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cultural and social factors could be key to improving patient-specific treatment plans.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27825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01631-5498-4B47-F868-D8FD0564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Patients by Race and Persistency Flag</a:t>
            </a:r>
            <a:br>
              <a:rPr lang="en-CA" sz="33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3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3C7D-A9AA-F5FB-17D0-0BAA5193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stacked bar chart provides insight into drug persistency rates across different races.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proportion of persistency within each racial group highlights potential disparities that could be addressed to improve medication adherence.</a:t>
            </a:r>
          </a:p>
          <a:p>
            <a:pPr>
              <a:spcAft>
                <a:spcPts val="600"/>
              </a:spcAft>
            </a:pP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showing the distribution of patients&#10;&#10;Description automatically generated">
            <a:extLst>
              <a:ext uri="{FF2B5EF4-FFF2-40B4-BE49-F238E27FC236}">
                <a16:creationId xmlns:a16="http://schemas.microsoft.com/office/drawing/2014/main" id="{A8BBAE6C-360F-FFF4-F004-44E1FF80B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580791"/>
            <a:ext cx="4142232" cy="261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26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F18FF-882A-9E2F-3F2E-F3F7C497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 Distribution Among Different Persistence Groups</a:t>
            </a:r>
            <a:endParaRPr lang="en-CA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70D5-C94F-82E3-BBF9-5FAD40F7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compares the age distribution between persistent and non-persistent patients.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reveals that persistence does not significantly differ across age groups, suggesting that other factors may play more critical roles in persistency.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graph of age distribution&#10;&#10;Description automatically generated">
            <a:extLst>
              <a:ext uri="{FF2B5EF4-FFF2-40B4-BE49-F238E27FC236}">
                <a16:creationId xmlns:a16="http://schemas.microsoft.com/office/drawing/2014/main" id="{F4806A85-A486-7299-055B-EE8705F4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13893"/>
            <a:ext cx="5458968" cy="3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medical background&#10;&#10;Description automatically generated">
            <a:extLst>
              <a:ext uri="{FF2B5EF4-FFF2-40B4-BE49-F238E27FC236}">
                <a16:creationId xmlns:a16="http://schemas.microsoft.com/office/drawing/2014/main" id="{8CD04DFA-89E2-8128-CBFB-0F6E350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127306" cy="4572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99400-E4B7-6075-A4CF-B9A1C4F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2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Specialties of Healthcare Providers (Word Cloud)</a:t>
            </a:r>
            <a:endParaRPr lang="en-CA" sz="4200">
              <a:solidFill>
                <a:srgbClr val="FFFFFF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E637-A006-850C-E463-DC4763A0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word cloud visually represents the various healthcare provider specialties, with the size of each term indicating its frequency. </a:t>
            </a:r>
          </a:p>
          <a:p>
            <a:pPr marL="2857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CA" sz="22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CA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practice, surgery, and oncology are prominently featured, which could be influential in-patient drug persistency.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9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54D88-DBD2-12FD-0C86-D1DE9B96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CA" sz="37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NTM Physician Specialty Distribution</a:t>
            </a:r>
            <a:endParaRPr lang="en-CA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A6B5-C4A5-881B-5866-097879E9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457200">
              <a:spcBef>
                <a:spcPts val="5"/>
              </a:spcBef>
              <a:spcAft>
                <a:spcPts val="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showcases the distribution of NTM physician specialties. </a:t>
            </a:r>
          </a:p>
          <a:p>
            <a:pPr marL="742950" indent="-28575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5"/>
              </a:spcBef>
              <a:spcAft>
                <a:spcPts val="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practitioners are the most common, followed by rheumatologists and endocrinologists, indicating these specialties' roles in ongoing patient care and potentially influencing drug persistency.</a:t>
            </a:r>
          </a:p>
          <a:p>
            <a:pPr marL="457200">
              <a:spcBef>
                <a:spcPts val="5"/>
              </a:spcBef>
              <a:spcAft>
                <a:spcPts val="0"/>
              </a:spcAft>
            </a:pPr>
            <a:b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CA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5047-B7DF-0C16-243D-947C62BDC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4" r="3617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77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3E8FB-381E-B9D7-6FB8-B2AFF0B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 Scan Frequency Analysis</a:t>
            </a:r>
            <a:endParaRPr lang="en-CA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8A16A459-C2A9-83B6-F64B-868CA37D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1" y="2524715"/>
            <a:ext cx="4225984" cy="37142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9FB2-4641-BA43-4B57-B8D8895B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oxplot displays the overall distribution of Dexa scan frequencies among all patients, showing a wide range but with most patients undergoing few scans, which may impact their treatment persistency.</a:t>
            </a: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identify common ranges and outliers in scan frequencies, which can be critical in assessing patient engagement with their treatment plans.</a:t>
            </a:r>
          </a:p>
          <a:p>
            <a:pPr>
              <a:spcAft>
                <a:spcPts val="600"/>
              </a:spcAft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8140-8602-C8EE-263B-E7DE1E0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 Scan Frequency by Age Bucket</a:t>
            </a:r>
            <a:endParaRPr lang="en-CA" sz="36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BD41-E777-2AAA-5CC9-408D5563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boxplot categorizes patients by age and the frequency of Dexa scans they received. 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indicates that older patients (&gt;75) are more likely to have frequent Dexa scans, which could be attributed to increased monitoring with advancing age.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</a:endParaRPr>
          </a:p>
        </p:txBody>
      </p:sp>
      <p:pic>
        <p:nvPicPr>
          <p:cNvPr id="4" name="Picture 3" descr="A graph of a box plot&#10;&#10;Description automatically generated with medium confidence">
            <a:extLst>
              <a:ext uri="{FF2B5EF4-FFF2-40B4-BE49-F238E27FC236}">
                <a16:creationId xmlns:a16="http://schemas.microsoft.com/office/drawing/2014/main" id="{8A440D92-8DA0-1835-5A53-4B439745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785417"/>
            <a:ext cx="6588369" cy="52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928" y="2407741"/>
            <a:ext cx="271906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6600" b="1" spc="-35" dirty="0">
                <a:solidFill>
                  <a:srgbClr val="FF6600"/>
                </a:solidFill>
                <a:latin typeface="Calibri Light"/>
                <a:cs typeface="Calibri Light"/>
              </a:rPr>
              <a:t>Agenda</a:t>
            </a:r>
            <a:endParaRPr lang="en-CA" sz="6600" b="1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800" y="990600"/>
            <a:ext cx="5486400" cy="524951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1. Problem Description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2. Business Understanding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3. Project Lifecycle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4. Data understanding (Type of data,    problems and approaches to solve the problems)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5. Data Cleaning and Transformation (Techniques for handling missing Values &amp; handling outliers and NLP featurization.)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6. EDA performed on the data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7. Preparing Data for Modeling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400" spc="-25" dirty="0">
                <a:solidFill>
                  <a:srgbClr val="FF6600"/>
                </a:solidFill>
                <a:latin typeface="Calibri"/>
                <a:cs typeface="Calibri"/>
              </a:rPr>
              <a:t>8. Model Training and Evaluation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1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77A8C-63EC-9C75-B0F1-BFAC96A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39835"/>
            <a:ext cx="4800600" cy="1088965"/>
          </a:xfrm>
        </p:spPr>
        <p:txBody>
          <a:bodyPr anchor="b">
            <a:normAutofit/>
          </a:bodyPr>
          <a:lstStyle/>
          <a:p>
            <a:r>
              <a:rPr lang="en-CA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Influence of </a:t>
            </a:r>
            <a:r>
              <a:rPr lang="en-CA" sz="32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 Frequency on Persistency</a:t>
            </a:r>
            <a:r>
              <a:rPr lang="en-CA" sz="3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6CD8-D365-6F0F-B72A-13D46A41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boxplot illustrates the distribution of </a:t>
            </a:r>
            <a:r>
              <a:rPr lang="en-CA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 frequencies among patients, categorized by their drug persistency status.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Notably, persistent patients tend to undergo </a:t>
            </a:r>
            <a:r>
              <a:rPr lang="en-CA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Dexa</a:t>
            </a:r>
            <a:r>
              <a:rPr lang="en-CA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scans more frequently, which may suggest a correlation between regular monitoring and medication adherence.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with a bar graph and a bar graph&#10;&#10;Description automatically generated">
            <a:extLst>
              <a:ext uri="{FF2B5EF4-FFF2-40B4-BE49-F238E27FC236}">
                <a16:creationId xmlns:a16="http://schemas.microsoft.com/office/drawing/2014/main" id="{95B25938-69C8-610B-EC0F-47FADBCD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266199"/>
            <a:ext cx="5407002" cy="4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20BE-1E30-30BB-F197-4AF9F4D1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Dexa Frequency During Rx by Risk Segment</a:t>
            </a:r>
            <a:br>
              <a:rPr lang="en-CA" sz="3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distribution of data&#10;&#10;Description automatically generated">
            <a:extLst>
              <a:ext uri="{FF2B5EF4-FFF2-40B4-BE49-F238E27FC236}">
                <a16:creationId xmlns:a16="http://schemas.microsoft.com/office/drawing/2014/main" id="{DDD357E2-6B36-61A0-9CE1-0A0DD5D6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8" y="2438400"/>
            <a:ext cx="5816911" cy="3962399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61C7-93F7-30FC-9861-515562F7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boxen plot compares the frequency of Dexa scans during treatment across different risk segments, suggesting that patients with a higher risk profile receive more frequent monitoring.</a:t>
            </a:r>
          </a:p>
          <a:p>
            <a:pPr>
              <a:spcAft>
                <a:spcPts val="600"/>
              </a:spcAft>
            </a:pPr>
            <a:endParaRPr lang="en-CA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2C3E-4C4C-852F-6232-CE8D162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Risk Factors and Drug Persistency</a:t>
            </a:r>
            <a:endParaRPr lang="en-CA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F5BD-07AB-5DC4-EDDF-10A6AE7A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violin plot examines the relationship between the number of risk factors and drug persistency. </a:t>
            </a:r>
          </a:p>
          <a:p>
            <a:pPr>
              <a:spcAft>
                <a:spcPts val="600"/>
              </a:spcAft>
            </a:pPr>
            <a:endParaRPr lang="en-CA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CA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higher number of risk factors is associated with increased persistency, possibly due to more intensive health monitoring.</a:t>
            </a:r>
          </a:p>
          <a:p>
            <a:pPr>
              <a:spcAft>
                <a:spcPts val="600"/>
              </a:spcAft>
            </a:pPr>
            <a:endParaRPr lang="en-CA" sz="2200"/>
          </a:p>
        </p:txBody>
      </p:sp>
      <p:pic>
        <p:nvPicPr>
          <p:cNvPr id="4" name="Picture 3" descr="A diagram of a tree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30C2707F-B035-7D5E-FC5D-794FAA4A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183999"/>
            <a:ext cx="5458968" cy="449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75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7C2-D004-991E-3D9F-2C8B18E2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569"/>
            <a:ext cx="4376643" cy="16429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Regional Distribution of Patients</a:t>
            </a:r>
            <a:br>
              <a:rPr lang="en-CA" sz="3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6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B8A8C-DC5B-F1CB-F2FD-C030E08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" y="2596243"/>
            <a:ext cx="4376643" cy="36891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heatmap visualizes patient distribution and drug persistency by region, offering insights into regional adherence patterns that could be vital for localized healthcare strategies.</a:t>
            </a:r>
          </a:p>
          <a:p>
            <a:pPr>
              <a:spcAft>
                <a:spcPts val="600"/>
              </a:spcAft>
            </a:pPr>
            <a:endParaRPr lang="en-CA" sz="1600">
              <a:solidFill>
                <a:schemeClr val="tx2"/>
              </a:solidFill>
            </a:endParaRPr>
          </a:p>
        </p:txBody>
      </p:sp>
      <p:pic>
        <p:nvPicPr>
          <p:cNvPr id="4" name="Picture 3" descr="A chart of different colors&#10;&#10;Description automatically generated">
            <a:extLst>
              <a:ext uri="{FF2B5EF4-FFF2-40B4-BE49-F238E27FC236}">
                <a16:creationId xmlns:a16="http://schemas.microsoft.com/office/drawing/2014/main" id="{5C6455CA-E3D0-454E-0B61-B27F6D9C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r="6323" b="-1"/>
          <a:stretch/>
        </p:blipFill>
        <p:spPr bwMode="auto">
          <a:xfrm>
            <a:off x="6089374" y="602974"/>
            <a:ext cx="5486400" cy="563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835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61C59-8D98-6E26-C405-4F8A7D94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Geographic Variation in Drug Persistency</a:t>
            </a:r>
            <a:endParaRPr lang="en-CA" sz="38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124B-9474-FD07-CAC5-5CBF29BB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218688"/>
            <a:ext cx="4818888" cy="299008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chart presents the geographic variation in drug persistency, with certain regions showing higher rates of non-persistence, which could inform regional healthcare policy and patient outreach efforts.</a:t>
            </a:r>
          </a:p>
          <a:p>
            <a:pPr>
              <a:spcAft>
                <a:spcPts val="600"/>
              </a:spcAft>
            </a:pPr>
            <a:endParaRPr lang="en-CA" sz="2200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79155E9-ADFB-F6C7-1031-D4F89D81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54835"/>
            <a:ext cx="5458968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018C0-3816-64B0-AD97-145B28ED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Heatmap: Adherence to Therapy vs Drug Persistency</a:t>
            </a:r>
            <a:endParaRPr lang="en-CA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7590-B159-0CD9-4705-316DFF5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heatmap compares therapy adherence to drug persistency, indicating that patients who adhere to their therapy schedule are generally more persistent with their medication.</a:t>
            </a:r>
          </a:p>
          <a:p>
            <a:pPr>
              <a:spcAft>
                <a:spcPts val="600"/>
              </a:spcAft>
            </a:pPr>
            <a:endParaRPr lang="en-CA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F365DBA8-2B30-9790-7AFF-2382BE7A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991007"/>
            <a:ext cx="5628018" cy="4643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27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9C8B-65EC-C77B-3AD2-7A08F59D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CA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of Comorbid Conditions on Drug Persistency</a:t>
            </a:r>
            <a:endParaRPr lang="en-CA" sz="320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7E3927B-8032-88FB-9418-260D76D2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9F5D9-8952-8D33-6F89-E264B73A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chart analyzes the effects of comorbid conditions on drug persistency. </a:t>
            </a:r>
          </a:p>
          <a:p>
            <a:pPr>
              <a:spcAft>
                <a:spcPts val="600"/>
              </a:spcAft>
            </a:pPr>
            <a:endParaRPr lang="en-C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Certain conditions, such as chronic pain and hypertension, show a clear correlation with higher rates of persistency, likely due to the necessity of consistent treatment.</a:t>
            </a:r>
          </a:p>
          <a:p>
            <a:pPr>
              <a:spcAft>
                <a:spcPts val="600"/>
              </a:spcAft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69963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B4346-8B53-7173-94E6-F03C2D45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of Malignant Neoplasms Screening on Drug Persistency</a:t>
            </a:r>
            <a:b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CA" sz="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5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patient&#10;&#10;Description automatically generated with medium confidence">
            <a:extLst>
              <a:ext uri="{FF2B5EF4-FFF2-40B4-BE49-F238E27FC236}">
                <a16:creationId xmlns:a16="http://schemas.microsoft.com/office/drawing/2014/main" id="{6C669CD0-8860-D4A6-7391-0E67D943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115048" cy="3913632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0969-EE02-5271-C7F7-3DBE3D32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demonstrates the impact of malignant neoplasms screening on drug persistency.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screened for neoplasms tend to be more persistent, possibly due to increased engagement with healthcare services.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194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D3BBEB-08A3-8ACD-5271-41B16F8A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CA" sz="3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Glucocorticoid Usage During Therapy by Age Group </a:t>
            </a:r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95FF-12D6-ED19-90C0-C4E92AC8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stacked bar chart shows glucocorticoid usage during therapy across different age groups.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CA" sz="200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CA" sz="20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CA" sz="2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Older patients have higher usage, which may influence persistency due to the chronic nature of conditions treated with glucocorticoids.</a:t>
            </a:r>
          </a:p>
          <a:p>
            <a:pPr>
              <a:lnSpc>
                <a:spcPct val="90000"/>
              </a:lnSpc>
            </a:pPr>
            <a:endParaRPr lang="en-CA" sz="2000">
              <a:solidFill>
                <a:srgbClr val="FFFFFF"/>
              </a:solidFill>
            </a:endParaRPr>
          </a:p>
        </p:txBody>
      </p:sp>
      <p:pic>
        <p:nvPicPr>
          <p:cNvPr id="4" name="Picture 3" descr="A graph of a number of people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8872DF4-E946-4BB3-D77E-4F4677CC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212128"/>
            <a:ext cx="5407002" cy="4433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155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2C97-5726-A497-BBC0-5297F96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Drug Persistency in Different NTM Risk Segments</a:t>
            </a:r>
            <a:endParaRPr lang="en-CA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a number of different colored squares&#10;&#10;Description automatically generated">
            <a:extLst>
              <a:ext uri="{FF2B5EF4-FFF2-40B4-BE49-F238E27FC236}">
                <a16:creationId xmlns:a16="http://schemas.microsoft.com/office/drawing/2014/main" id="{FECD066A-1A90-F9E1-AA03-32E481EA9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r="-1" b="-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8064-E128-D89D-BB2C-2813062D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bar chart illustrates the distribution of drug persistency within NTM risk segments. </a:t>
            </a:r>
          </a:p>
          <a:p>
            <a:pPr>
              <a:spcBef>
                <a:spcPts val="5"/>
              </a:spcBef>
            </a:pPr>
            <a:endParaRPr lang="en-CA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in the higher risk segments show increased persistency, suggesting that risk awareness may motivate adherence to treatment.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22501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DFB6-DD88-17C5-BDE9-0C765A87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28" y="1981200"/>
            <a:ext cx="5303520" cy="2031325"/>
          </a:xfrm>
        </p:spPr>
        <p:txBody>
          <a:bodyPr/>
          <a:lstStyle/>
          <a:p>
            <a:r>
              <a:rPr lang="en-CA" sz="6600" spc="-35" dirty="0">
                <a:solidFill>
                  <a:srgbClr val="FF6600"/>
                </a:solidFill>
                <a:latin typeface="Calibri Light"/>
                <a:cs typeface="Calibri Light"/>
              </a:rPr>
              <a:t>Problem Statement</a:t>
            </a:r>
            <a:endParaRPr lang="en-CA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175F-0364-3785-6839-8516936C842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304800"/>
            <a:ext cx="5303520" cy="627864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Data Science:: Healthcare - Persistency of a drug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CA" dirty="0">
                <a:solidFill>
                  <a:schemeClr val="bg1"/>
                </a:solidFill>
              </a:rPr>
            </a:b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Objective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Analyze healthcare dataset to understand drug persistency as prescribed by physicians.</a:t>
            </a:r>
          </a:p>
          <a:p>
            <a:pPr algn="l"/>
            <a:endParaRPr lang="en-CA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Target Variable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'</a:t>
            </a:r>
            <a:r>
              <a:rPr lang="en-CA" sz="1800" b="0" i="0" dirty="0" err="1">
                <a:solidFill>
                  <a:srgbClr val="374151"/>
                </a:solidFill>
                <a:effectLst/>
                <a:latin typeface="+mn-lt"/>
              </a:rPr>
              <a:t>Persistency_Flag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' indicating medication adherence.</a:t>
            </a:r>
          </a:p>
          <a:p>
            <a:pPr algn="l"/>
            <a:endParaRPr lang="en-CA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Key Goal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Identify factors influencing drug persistency.</a:t>
            </a:r>
          </a:p>
          <a:p>
            <a:pPr algn="l"/>
            <a:endParaRPr lang="en-CA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Model Development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Build a predictive model to classify patients based on their adherence.</a:t>
            </a:r>
          </a:p>
          <a:p>
            <a:pPr algn="l"/>
            <a:endParaRPr lang="en-CA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Significance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Enhance patient care, optimize treatment strategies.</a:t>
            </a:r>
          </a:p>
          <a:p>
            <a:pPr algn="l"/>
            <a:endParaRPr lang="en-CA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Impact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 Assist pharmaceutical companies in informed decision-making regarding patient treatment plans and healthcare policies.</a:t>
            </a:r>
          </a:p>
          <a:p>
            <a:br>
              <a:rPr lang="en-CA" dirty="0">
                <a:solidFill>
                  <a:schemeClr val="bg1"/>
                </a:solidFill>
              </a:rPr>
            </a:b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Krishna Ratna Deepika Haripuram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December 11</a:t>
            </a:r>
            <a:r>
              <a:rPr lang="en-CA" baseline="30000" dirty="0">
                <a:solidFill>
                  <a:schemeClr val="bg1"/>
                </a:solidFill>
              </a:rPr>
              <a:t>th,</a:t>
            </a:r>
            <a:r>
              <a:rPr lang="en-CA" dirty="0">
                <a:solidFill>
                  <a:schemeClr val="bg1"/>
                </a:solidFill>
              </a:rPr>
              <a:t> 2023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43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94B4D-51EF-BFBB-7817-DD5A4361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lang="en-CA" sz="3200" dirty="0">
                <a:solidFill>
                  <a:srgbClr val="FFFFFF"/>
                </a:solidFill>
              </a:rPr>
              <a:t>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87A4-F34D-B047-7107-7F6F485B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815082"/>
            <a:ext cx="7239000" cy="4585718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Personalized Patient Education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individualized education programs that account for a patient's medical history, understanding level, and personal preferences to enhance medication adherence.</a:t>
            </a:r>
          </a:p>
          <a:p>
            <a:pPr algn="l"/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Regular Health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 routine health monitoring using digital tools and in-person check-ups to track patient progress and adjust treatments as necessary.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Targeted Interventions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intervention strategies for patients with specific comorbid conditions and within demographic groups that are statistically less likely to adhere to prescribed medications.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 Cross-Disciplinary Communication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Foster better communication between general practitioners and specialists to ensure a cohesive treatment approach, and address disparities in drug persistency across different races and regions.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b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endParaRPr lang="en-CA" dirty="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8DBDA5C0-175B-8B96-4D07-D482777D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2271153"/>
            <a:ext cx="3673576" cy="36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70D5-F227-1981-100D-065D3D06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545189"/>
            <a:ext cx="3600860" cy="5431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i="0">
                <a:effectLst/>
                <a:latin typeface="Söhne"/>
              </a:rPr>
              <a:t>Model Proposals for Predicting Drug Persistency</a:t>
            </a:r>
            <a:br>
              <a:rPr lang="en-US" sz="5400" b="1" i="0">
                <a:effectLst/>
                <a:latin typeface="Söhne"/>
              </a:rPr>
            </a:br>
            <a:endParaRPr lang="en-CA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F3565-96D2-A5BD-CFBD-1BBBAE2E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n-lt"/>
              </a:rPr>
              <a:t>1. Support Vector Machines (SVM):</a:t>
            </a: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Utilizes a linear kernel to handle the binary classification of patient persistency.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Suitable for the dataset with high dimensionality, aiming to maximize the margin between classes.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n-lt"/>
              </a:rPr>
              <a:t>2. Random Forest:</a:t>
            </a: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Employs 1000 trees with a maximum depth of 10, balancing the model complexity and prediction accuracy.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Incorporates ensemble learning to improve prediction robustness and manage feature diversity.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n-lt"/>
              </a:rPr>
              <a:t>3. Decision Tree:</a:t>
            </a: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Simplifies the decision-making process with a max depth of 1, providing a fast and interpretable model.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Acts as a baseline to understand the primary splits affecting persistency.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n-lt"/>
              </a:rPr>
              <a:t>4. Logistic Regression:</a:t>
            </a:r>
            <a:endParaRPr lang="en-US" sz="1400" b="0" i="0" dirty="0">
              <a:effectLst/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Applies a binary logistic regression model optimized with </a:t>
            </a:r>
            <a:r>
              <a:rPr lang="en-US" sz="1400" b="0" i="0" dirty="0" err="1">
                <a:effectLst/>
                <a:latin typeface="+mn-lt"/>
              </a:rPr>
              <a:t>GridSearchCV</a:t>
            </a:r>
            <a:r>
              <a:rPr lang="en-US" sz="1400" b="0" i="0" dirty="0">
                <a:effectLst/>
                <a:latin typeface="+mn-lt"/>
              </a:rPr>
              <a:t>, perfect for probability estimation.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n-lt"/>
              </a:rPr>
              <a:t>Leverages one-hot encoding to transform categorical variables, enhancing model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CA" sz="140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0" dirty="0">
                <a:effectLst/>
                <a:latin typeface="+mn-lt"/>
              </a:rPr>
              <a:t>These models offer a range from simple to complex approaches, balancing interpretability and predictive power for drug persistency in healthcare data.</a:t>
            </a:r>
            <a:endParaRPr lang="en-C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22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33400"/>
            <a:ext cx="11125200" cy="3414686"/>
          </a:xfrm>
          <a:prstGeom prst="rect">
            <a:avLst/>
          </a:prstGeom>
        </p:spPr>
        <p:txBody>
          <a:bodyPr vert="horz" wrap="square" lIns="0" tIns="8542" rIns="0" bIns="0" rtlCol="0">
            <a:spAutoFit/>
          </a:bodyPr>
          <a:lstStyle/>
          <a:p>
            <a:pPr marL="90712" indent="-84610">
              <a:spcBef>
                <a:spcPts val="67"/>
              </a:spcBef>
              <a:buSzPct val="92592"/>
              <a:buAutoNum type="arabicPeriod" startAt="7"/>
              <a:tabLst>
                <a:tab pos="90712" algn="l"/>
              </a:tabLst>
            </a:pPr>
            <a:r>
              <a:rPr sz="1600" b="1" dirty="0">
                <a:latin typeface="+mn-lt"/>
                <a:cs typeface="Times New Roman"/>
              </a:rPr>
              <a:t>Preparing</a:t>
            </a:r>
            <a:r>
              <a:rPr sz="1600" b="1" spc="-6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Times New Roman"/>
              </a:rPr>
              <a:t>Data</a:t>
            </a:r>
            <a:r>
              <a:rPr sz="1600" b="1" spc="-6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Times New Roman"/>
              </a:rPr>
              <a:t>for</a:t>
            </a:r>
            <a:r>
              <a:rPr sz="1600" b="1" spc="-6" dirty="0">
                <a:latin typeface="+mn-lt"/>
                <a:cs typeface="Times New Roman"/>
              </a:rPr>
              <a:t> Modeling:</a:t>
            </a:r>
            <a:endParaRPr sz="1600" dirty="0">
              <a:latin typeface="+mn-lt"/>
              <a:cs typeface="Times New Roman"/>
            </a:endParaRPr>
          </a:p>
          <a:p>
            <a:pPr>
              <a:spcBef>
                <a:spcPts val="474"/>
              </a:spcBef>
              <a:buFont typeface="Times New Roman"/>
              <a:buAutoNum type="arabicPeriod" startAt="7"/>
            </a:pPr>
            <a:endParaRPr sz="1600" dirty="0">
              <a:latin typeface="+mn-lt"/>
              <a:cs typeface="Times New Roman"/>
            </a:endParaRPr>
          </a:p>
          <a:p>
            <a:pPr marL="124882" lvl="1" indent="-116746">
              <a:buAutoNum type="alphaLcPeriod"/>
              <a:tabLst>
                <a:tab pos="124882" algn="l"/>
              </a:tabLst>
            </a:pPr>
            <a:r>
              <a:rPr sz="1600" b="1" dirty="0">
                <a:latin typeface="+mn-lt"/>
                <a:cs typeface="Times New Roman"/>
              </a:rPr>
              <a:t>Splitting</a:t>
            </a:r>
            <a:r>
              <a:rPr sz="1600" b="1" spc="6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Times New Roman"/>
              </a:rPr>
              <a:t>Features</a:t>
            </a:r>
            <a:r>
              <a:rPr sz="1600" b="1" spc="-3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Times New Roman"/>
              </a:rPr>
              <a:t>and</a:t>
            </a:r>
            <a:r>
              <a:rPr sz="1600" b="1" spc="10" dirty="0">
                <a:latin typeface="+mn-lt"/>
                <a:cs typeface="Times New Roman"/>
              </a:rPr>
              <a:t> </a:t>
            </a:r>
            <a:r>
              <a:rPr sz="1600" b="1" dirty="0">
                <a:latin typeface="+mn-lt"/>
                <a:cs typeface="Times New Roman"/>
              </a:rPr>
              <a:t>Target</a:t>
            </a:r>
            <a:r>
              <a:rPr sz="1600" b="1" spc="3" dirty="0">
                <a:latin typeface="+mn-lt"/>
                <a:cs typeface="Times New Roman"/>
              </a:rPr>
              <a:t> </a:t>
            </a:r>
            <a:r>
              <a:rPr sz="1600" b="1" spc="-6" dirty="0">
                <a:latin typeface="+mn-lt"/>
                <a:cs typeface="Times New Roman"/>
              </a:rPr>
              <a:t>Variable</a:t>
            </a:r>
            <a:r>
              <a:rPr sz="1600" spc="-6" dirty="0">
                <a:latin typeface="+mn-lt"/>
                <a:cs typeface="Times New Roman"/>
              </a:rPr>
              <a:t>:</a:t>
            </a:r>
            <a:endParaRPr sz="1600" dirty="0">
              <a:latin typeface="+mn-lt"/>
              <a:cs typeface="Times New Roman"/>
            </a:endParaRPr>
          </a:p>
          <a:p>
            <a:pPr marL="301832" marR="42305" lvl="2" indent="-147661">
              <a:spcBef>
                <a:spcPts val="61"/>
              </a:spcBef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-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dataset </a:t>
            </a:r>
            <a:r>
              <a:rPr sz="1600" spc="-6" dirty="0">
                <a:latin typeface="+mn-lt"/>
                <a:cs typeface="Times New Roman"/>
              </a:rPr>
              <a:t>(df_encoded)</a:t>
            </a:r>
            <a:r>
              <a:rPr sz="1600" spc="-4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divided</a:t>
            </a:r>
            <a:r>
              <a:rPr sz="1600" spc="73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into</a:t>
            </a:r>
            <a:r>
              <a:rPr sz="1600" spc="-42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features</a:t>
            </a:r>
            <a:r>
              <a:rPr sz="1600" spc="-4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(X)</a:t>
            </a:r>
            <a:r>
              <a:rPr sz="1600" spc="-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-1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target</a:t>
            </a:r>
            <a:r>
              <a:rPr sz="1600" spc="11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variable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(y).</a:t>
            </a:r>
            <a:r>
              <a:rPr sz="1600" spc="99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target </a:t>
            </a:r>
            <a:r>
              <a:rPr sz="1600" dirty="0">
                <a:latin typeface="+mn-lt"/>
                <a:cs typeface="Times New Roman"/>
              </a:rPr>
              <a:t>variable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13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'</a:t>
            </a:r>
            <a:r>
              <a:rPr sz="1600" spc="-6" dirty="0" err="1">
                <a:latin typeface="+mn-lt"/>
                <a:cs typeface="Times New Roman"/>
              </a:rPr>
              <a:t>Persistency_Flag</a:t>
            </a:r>
            <a:r>
              <a:rPr sz="1600" spc="-6" dirty="0">
                <a:latin typeface="+mn-lt"/>
                <a:cs typeface="Times New Roman"/>
              </a:rPr>
              <a:t>'.</a:t>
            </a:r>
            <a:endParaRPr lang="en-CA" sz="1600" dirty="0">
              <a:latin typeface="+mn-lt"/>
              <a:cs typeface="Times New Roman"/>
            </a:endParaRPr>
          </a:p>
          <a:p>
            <a:pPr marL="130983" lvl="1" indent="-122848">
              <a:spcBef>
                <a:spcPts val="958"/>
              </a:spcBef>
              <a:buAutoNum type="alphaLcPeriod"/>
              <a:tabLst>
                <a:tab pos="130983" algn="l"/>
              </a:tabLst>
            </a:pPr>
            <a:r>
              <a:rPr lang="en-CA" sz="1600" b="1" dirty="0">
                <a:latin typeface="+mn-lt"/>
                <a:cs typeface="Times New Roman"/>
              </a:rPr>
              <a:t>Training and</a:t>
            </a:r>
            <a:r>
              <a:rPr lang="en-CA" sz="1600" b="1" spc="6" dirty="0">
                <a:latin typeface="+mn-lt"/>
                <a:cs typeface="Times New Roman"/>
              </a:rPr>
              <a:t> </a:t>
            </a:r>
            <a:r>
              <a:rPr lang="en-CA" sz="1600" b="1" dirty="0">
                <a:latin typeface="+mn-lt"/>
                <a:cs typeface="Times New Roman"/>
              </a:rPr>
              <a:t>Testing</a:t>
            </a:r>
            <a:r>
              <a:rPr lang="en-CA" sz="1600" b="1" spc="13" dirty="0">
                <a:latin typeface="+mn-lt"/>
                <a:cs typeface="Times New Roman"/>
              </a:rPr>
              <a:t> </a:t>
            </a:r>
            <a:r>
              <a:rPr lang="en-CA" sz="1600" b="1" spc="-6" dirty="0">
                <a:latin typeface="+mn-lt"/>
                <a:cs typeface="Times New Roman"/>
              </a:rPr>
              <a:t>Sets</a:t>
            </a:r>
            <a:r>
              <a:rPr lang="en-CA" sz="1600" spc="-6" dirty="0">
                <a:latin typeface="+mn-lt"/>
                <a:cs typeface="Times New Roman"/>
              </a:rPr>
              <a:t>:</a:t>
            </a:r>
            <a:endParaRPr lang="en-CA" sz="1600" dirty="0">
              <a:latin typeface="+mn-lt"/>
              <a:cs typeface="Times New Roman"/>
            </a:endParaRPr>
          </a:p>
          <a:p>
            <a:pPr marL="301832" lvl="2" indent="-147255"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5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train_test_split</a:t>
            </a:r>
            <a:r>
              <a:rPr sz="1600" spc="14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function</a:t>
            </a:r>
            <a:r>
              <a:rPr sz="1600" spc="12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6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used</a:t>
            </a:r>
            <a:r>
              <a:rPr sz="1600" spc="6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to</a:t>
            </a:r>
            <a:r>
              <a:rPr sz="1600" spc="67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split</a:t>
            </a:r>
            <a:r>
              <a:rPr sz="1600" spc="147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X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7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y</a:t>
            </a:r>
            <a:r>
              <a:rPr sz="1600" spc="7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into</a:t>
            </a:r>
            <a:r>
              <a:rPr sz="1600" spc="64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training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64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testing</a:t>
            </a:r>
            <a:r>
              <a:rPr sz="1600" spc="67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sets.</a:t>
            </a:r>
            <a:endParaRPr sz="1600" dirty="0">
              <a:latin typeface="+mn-lt"/>
              <a:cs typeface="Times New Roman"/>
            </a:endParaRPr>
          </a:p>
          <a:p>
            <a:pPr marL="301832" marR="95187" lvl="2" indent="-147661">
              <a:spcBef>
                <a:spcPts val="45"/>
              </a:spcBef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sz="1600" dirty="0">
                <a:latin typeface="+mn-lt"/>
                <a:cs typeface="Times New Roman"/>
              </a:rPr>
              <a:t>20%</a:t>
            </a:r>
            <a:r>
              <a:rPr sz="1600" spc="4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of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8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data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reserved</a:t>
            </a:r>
            <a:r>
              <a:rPr sz="1600" spc="4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for</a:t>
            </a:r>
            <a:r>
              <a:rPr sz="1600" spc="54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testing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(test_size=0.2),</a:t>
            </a:r>
            <a:r>
              <a:rPr sz="1600" spc="8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ensuring</a:t>
            </a:r>
            <a:r>
              <a:rPr sz="1600" spc="6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</a:t>
            </a:r>
            <a:r>
              <a:rPr sz="1600" spc="4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portion</a:t>
            </a:r>
            <a:r>
              <a:rPr sz="1600" spc="109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of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data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54" dirty="0">
                <a:latin typeface="+mn-lt"/>
                <a:cs typeface="Times New Roman"/>
              </a:rPr>
              <a:t> </a:t>
            </a:r>
            <a:r>
              <a:rPr sz="1600" spc="-13" dirty="0">
                <a:latin typeface="+mn-lt"/>
                <a:cs typeface="Times New Roman"/>
              </a:rPr>
              <a:t>held </a:t>
            </a:r>
            <a:r>
              <a:rPr sz="1600" dirty="0">
                <a:latin typeface="+mn-lt"/>
                <a:cs typeface="Times New Roman"/>
              </a:rPr>
              <a:t>back</a:t>
            </a:r>
            <a:r>
              <a:rPr sz="1600" spc="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for</a:t>
            </a:r>
            <a:r>
              <a:rPr sz="1600" spc="1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model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evaluation.</a:t>
            </a:r>
            <a:endParaRPr sz="1600" dirty="0">
              <a:latin typeface="+mn-lt"/>
              <a:cs typeface="Times New Roman"/>
            </a:endParaRPr>
          </a:p>
          <a:p>
            <a:pPr marL="301832" marR="128543" lvl="2" indent="-147661">
              <a:spcBef>
                <a:spcPts val="13"/>
              </a:spcBef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sz="1600" dirty="0">
                <a:latin typeface="+mn-lt"/>
                <a:cs typeface="Times New Roman"/>
              </a:rPr>
              <a:t>random_state=42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ensures</a:t>
            </a:r>
            <a:r>
              <a:rPr sz="1600" spc="54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that</a:t>
            </a:r>
            <a:r>
              <a:rPr sz="1600" spc="10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8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split</a:t>
            </a:r>
            <a:r>
              <a:rPr sz="1600" spc="10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5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reproducible;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8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same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rows</a:t>
            </a:r>
            <a:r>
              <a:rPr sz="1600" spc="4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will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be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split</a:t>
            </a:r>
            <a:r>
              <a:rPr sz="1600" spc="109" dirty="0">
                <a:latin typeface="+mn-lt"/>
                <a:cs typeface="Times New Roman"/>
              </a:rPr>
              <a:t> </a:t>
            </a:r>
            <a:r>
              <a:rPr sz="1600" spc="-13" dirty="0">
                <a:latin typeface="+mn-lt"/>
                <a:cs typeface="Times New Roman"/>
              </a:rPr>
              <a:t>into </a:t>
            </a:r>
            <a:r>
              <a:rPr sz="1600" dirty="0">
                <a:latin typeface="+mn-lt"/>
                <a:cs typeface="Times New Roman"/>
              </a:rPr>
              <a:t>training</a:t>
            </a:r>
            <a:r>
              <a:rPr sz="1600" spc="19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2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testing</a:t>
            </a:r>
            <a:r>
              <a:rPr sz="1600" spc="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sets</a:t>
            </a:r>
            <a:r>
              <a:rPr sz="1600" spc="1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each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time</a:t>
            </a:r>
            <a:r>
              <a:rPr sz="1600" spc="2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code</a:t>
            </a:r>
            <a:r>
              <a:rPr sz="1600" spc="1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is</a:t>
            </a:r>
            <a:r>
              <a:rPr sz="1600" spc="26" dirty="0">
                <a:latin typeface="+mn-lt"/>
                <a:cs typeface="Times New Roman"/>
              </a:rPr>
              <a:t> </a:t>
            </a:r>
            <a:r>
              <a:rPr sz="1600" spc="-13" dirty="0">
                <a:latin typeface="+mn-lt"/>
                <a:cs typeface="Times New Roman"/>
              </a:rPr>
              <a:t>run.</a:t>
            </a:r>
            <a:endParaRPr sz="1600" dirty="0">
              <a:latin typeface="+mn-lt"/>
              <a:cs typeface="Times New Roman"/>
            </a:endParaRPr>
          </a:p>
          <a:p>
            <a:pPr marL="117966" lvl="1" indent="-109831">
              <a:buAutoNum type="alphaLcPeriod"/>
              <a:tabLst>
                <a:tab pos="117966" algn="l"/>
              </a:tabLst>
            </a:pPr>
            <a:r>
              <a:rPr sz="1600" b="1" dirty="0">
                <a:latin typeface="+mn-lt"/>
                <a:cs typeface="Times New Roman"/>
              </a:rPr>
              <a:t>Output</a:t>
            </a:r>
            <a:r>
              <a:rPr sz="1600" b="1" spc="13" dirty="0">
                <a:latin typeface="+mn-lt"/>
                <a:cs typeface="Times New Roman"/>
              </a:rPr>
              <a:t> </a:t>
            </a:r>
            <a:r>
              <a:rPr sz="1600" b="1" spc="-6" dirty="0">
                <a:latin typeface="+mn-lt"/>
                <a:cs typeface="Times New Roman"/>
              </a:rPr>
              <a:t>Interpretation</a:t>
            </a:r>
            <a:r>
              <a:rPr sz="1600" spc="-6" dirty="0">
                <a:latin typeface="+mn-lt"/>
                <a:cs typeface="Times New Roman"/>
              </a:rPr>
              <a:t>:</a:t>
            </a:r>
            <a:endParaRPr sz="1600" dirty="0">
              <a:latin typeface="+mn-lt"/>
              <a:cs typeface="Times New Roman"/>
            </a:endParaRPr>
          </a:p>
          <a:p>
            <a:pPr marL="301832" lvl="2" indent="-147255"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3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shapes</a:t>
            </a:r>
            <a:r>
              <a:rPr sz="1600" spc="3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of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the</a:t>
            </a:r>
            <a:r>
              <a:rPr sz="1600" spc="67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split</a:t>
            </a:r>
            <a:r>
              <a:rPr sz="1600" spc="9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datasets</a:t>
            </a:r>
            <a:r>
              <a:rPr sz="1600" spc="3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are</a:t>
            </a:r>
            <a:r>
              <a:rPr sz="1600" spc="35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displayed.</a:t>
            </a:r>
            <a:endParaRPr sz="1600" dirty="0">
              <a:latin typeface="+mn-lt"/>
              <a:cs typeface="Times New Roman"/>
            </a:endParaRPr>
          </a:p>
          <a:p>
            <a:pPr marL="301832" marR="3254" lvl="2" indent="-147255">
              <a:spcBef>
                <a:spcPts val="42"/>
              </a:spcBef>
              <a:buSzPct val="70370"/>
              <a:buFont typeface="Symbol"/>
              <a:buChar char=""/>
              <a:tabLst>
                <a:tab pos="303052" algn="l"/>
              </a:tabLst>
            </a:pPr>
            <a:r>
              <a:rPr sz="1600" dirty="0">
                <a:latin typeface="+mn-lt"/>
                <a:cs typeface="Times New Roman"/>
              </a:rPr>
              <a:t>X_train</a:t>
            </a:r>
            <a:r>
              <a:rPr sz="1600" spc="-16" dirty="0">
                <a:latin typeface="+mn-lt"/>
                <a:cs typeface="Times New Roman"/>
              </a:rPr>
              <a:t> </a:t>
            </a:r>
            <a:r>
              <a:rPr sz="1600" spc="-6" dirty="0">
                <a:latin typeface="+mn-lt"/>
                <a:cs typeface="Times New Roman"/>
              </a:rPr>
              <a:t>and</a:t>
            </a:r>
            <a:r>
              <a:rPr sz="1600" spc="-54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X_test</a:t>
            </a:r>
            <a:r>
              <a:rPr sz="1600" spc="9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each</a:t>
            </a:r>
            <a:r>
              <a:rPr sz="1600" spc="9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have</a:t>
            </a:r>
            <a:r>
              <a:rPr sz="1600" spc="3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71</a:t>
            </a:r>
            <a:r>
              <a:rPr sz="1600" spc="4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features,</a:t>
            </a:r>
            <a:r>
              <a:rPr sz="1600" spc="7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indicating</a:t>
            </a:r>
            <a:r>
              <a:rPr sz="1600" spc="51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</a:t>
            </a:r>
            <a:r>
              <a:rPr sz="1600" spc="38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wide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range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of</a:t>
            </a:r>
            <a:r>
              <a:rPr sz="1600" spc="45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variables</a:t>
            </a:r>
            <a:r>
              <a:rPr sz="1600" spc="48" dirty="0">
                <a:latin typeface="+mn-lt"/>
                <a:cs typeface="Times New Roman"/>
              </a:rPr>
              <a:t> </a:t>
            </a:r>
            <a:r>
              <a:rPr sz="1600" spc="-6" dirty="0" err="1">
                <a:latin typeface="+mn-lt"/>
                <a:cs typeface="Times New Roman"/>
              </a:rPr>
              <a:t>consideredf</a:t>
            </a:r>
            <a:r>
              <a:rPr sz="1600" spc="-6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for</a:t>
            </a:r>
            <a:r>
              <a:rPr sz="1600" spc="-1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modeling.</a:t>
            </a:r>
            <a:r>
              <a:rPr sz="1600" spc="-2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X_train</a:t>
            </a:r>
            <a:r>
              <a:rPr sz="1600" spc="-1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contains</a:t>
            </a:r>
            <a:r>
              <a:rPr sz="1600" spc="-2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2739</a:t>
            </a:r>
            <a:r>
              <a:rPr sz="1600" spc="-13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samples,</a:t>
            </a:r>
            <a:r>
              <a:rPr sz="1600" spc="-19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X_test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has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685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samples,</a:t>
            </a:r>
            <a:r>
              <a:rPr sz="1600" spc="-19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signifying</a:t>
            </a:r>
            <a:r>
              <a:rPr sz="1600" spc="3" dirty="0">
                <a:latin typeface="+mn-lt"/>
                <a:cs typeface="Times New Roman"/>
              </a:rPr>
              <a:t> </a:t>
            </a:r>
            <a:r>
              <a:rPr sz="1600" spc="-16" dirty="0">
                <a:latin typeface="+mn-lt"/>
                <a:cs typeface="Times New Roman"/>
              </a:rPr>
              <a:t>the </a:t>
            </a:r>
            <a:r>
              <a:rPr sz="1600" dirty="0">
                <a:latin typeface="+mn-lt"/>
                <a:cs typeface="Times New Roman"/>
              </a:rPr>
              <a:t>division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of</a:t>
            </a:r>
            <a:r>
              <a:rPr sz="1600" spc="-22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datainto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training</a:t>
            </a:r>
            <a:r>
              <a:rPr sz="1600" spc="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and</a:t>
            </a:r>
            <a:r>
              <a:rPr sz="1600" spc="6" dirty="0">
                <a:latin typeface="+mn-lt"/>
                <a:cs typeface="Times New Roman"/>
              </a:rPr>
              <a:t> </a:t>
            </a:r>
            <a:r>
              <a:rPr sz="1600" dirty="0">
                <a:latin typeface="+mn-lt"/>
                <a:cs typeface="Times New Roman"/>
              </a:rPr>
              <a:t>testing</a:t>
            </a:r>
            <a:r>
              <a:rPr sz="1600" spc="10" dirty="0">
                <a:latin typeface="+mn-lt"/>
                <a:cs typeface="Times New Roman"/>
              </a:rPr>
              <a:t> </a:t>
            </a:r>
            <a:r>
              <a:rPr sz="1600" spc="-13" dirty="0">
                <a:latin typeface="+mn-lt"/>
                <a:cs typeface="Times New Roman"/>
              </a:rPr>
              <a:t>sets.</a:t>
            </a:r>
            <a:endParaRPr sz="16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15">
              <a:lnSpc>
                <a:spcPts val="737"/>
              </a:lnSpc>
            </a:pPr>
            <a:r>
              <a:rPr spc="-16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04F2F-6976-7132-DB23-775E31DBA5AB}"/>
              </a:ext>
            </a:extLst>
          </p:cNvPr>
          <p:cNvSpPr txBox="1"/>
          <p:nvPr/>
        </p:nvSpPr>
        <p:spPr>
          <a:xfrm>
            <a:off x="457200" y="4110160"/>
            <a:ext cx="11596878" cy="210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36">
              <a:spcBef>
                <a:spcPts val="67"/>
              </a:spcBef>
            </a:pPr>
            <a:r>
              <a:rPr lang="en-US" b="1" dirty="0">
                <a:latin typeface="Times New Roman"/>
                <a:cs typeface="Times New Roman"/>
              </a:rPr>
              <a:t>d</a:t>
            </a:r>
            <a:r>
              <a:rPr lang="en-US" sz="1800" b="1" dirty="0">
                <a:latin typeface="Times New Roman"/>
                <a:cs typeface="Times New Roman"/>
              </a:rPr>
              <a:t>.</a:t>
            </a:r>
            <a:r>
              <a:rPr lang="en-US" sz="1800" b="1" spc="-13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+mn-lt"/>
                <a:cs typeface="Times New Roman"/>
              </a:rPr>
              <a:t>ANOVA</a:t>
            </a:r>
            <a:r>
              <a:rPr lang="en-US" sz="1600" b="1" spc="10" dirty="0">
                <a:latin typeface="+mn-lt"/>
                <a:cs typeface="Times New Roman"/>
              </a:rPr>
              <a:t> </a:t>
            </a:r>
            <a:r>
              <a:rPr lang="en-US" sz="1600" b="1" dirty="0">
                <a:latin typeface="+mn-lt"/>
                <a:cs typeface="Times New Roman"/>
              </a:rPr>
              <a:t>for</a:t>
            </a:r>
            <a:r>
              <a:rPr lang="en-US" sz="1600" b="1" spc="10" dirty="0">
                <a:latin typeface="+mn-lt"/>
                <a:cs typeface="Times New Roman"/>
              </a:rPr>
              <a:t> </a:t>
            </a:r>
            <a:r>
              <a:rPr lang="en-US" sz="1600" b="1" dirty="0">
                <a:latin typeface="+mn-lt"/>
                <a:cs typeface="Times New Roman"/>
              </a:rPr>
              <a:t>Feature</a:t>
            </a:r>
            <a:r>
              <a:rPr lang="en-US" sz="1600" b="1" spc="10" dirty="0">
                <a:latin typeface="+mn-lt"/>
                <a:cs typeface="Times New Roman"/>
              </a:rPr>
              <a:t> </a:t>
            </a:r>
            <a:r>
              <a:rPr lang="en-US" sz="1600" b="1" spc="-6" dirty="0">
                <a:latin typeface="+mn-lt"/>
                <a:cs typeface="Times New Roman"/>
              </a:rPr>
              <a:t>Analysis:</a:t>
            </a:r>
            <a:endParaRPr lang="en-US" sz="1600" dirty="0">
              <a:latin typeface="+mn-lt"/>
              <a:cs typeface="Times New Roman"/>
            </a:endParaRPr>
          </a:p>
          <a:p>
            <a:pPr>
              <a:spcBef>
                <a:spcPts val="10"/>
              </a:spcBef>
            </a:pPr>
            <a:endParaRPr lang="en-US" sz="1600" dirty="0">
              <a:latin typeface="+mn-lt"/>
              <a:cs typeface="Times New Roman"/>
            </a:endParaRPr>
          </a:p>
          <a:p>
            <a:pPr marL="349018" marR="283119" indent="-147661">
              <a:buFont typeface="Symbol"/>
              <a:buChar char=""/>
              <a:tabLst>
                <a:tab pos="349018" algn="l"/>
                <a:tab pos="379120" algn="l"/>
              </a:tabLst>
            </a:pPr>
            <a:r>
              <a:rPr lang="en-US" sz="1600" dirty="0">
                <a:latin typeface="+mn-lt"/>
                <a:cs typeface="Times New Roman"/>
              </a:rPr>
              <a:t>	Conducted</a:t>
            </a:r>
            <a:r>
              <a:rPr lang="en-US" sz="1600" spc="5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ANOVA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to</a:t>
            </a:r>
            <a:r>
              <a:rPr lang="en-US" sz="1600" spc="6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examine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differences</a:t>
            </a:r>
            <a:r>
              <a:rPr lang="en-US" sz="1600" spc="5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in</a:t>
            </a:r>
            <a:r>
              <a:rPr lang="en-US" sz="1600" spc="115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'</a:t>
            </a:r>
            <a:r>
              <a:rPr lang="en-US" sz="1600" dirty="0" err="1">
                <a:latin typeface="+mn-lt"/>
                <a:cs typeface="Times New Roman"/>
              </a:rPr>
              <a:t>Dexa_Freq_During_Rx</a:t>
            </a:r>
            <a:r>
              <a:rPr lang="en-US" sz="1600" dirty="0">
                <a:latin typeface="+mn-lt"/>
                <a:cs typeface="Times New Roman"/>
              </a:rPr>
              <a:t>'</a:t>
            </a:r>
            <a:r>
              <a:rPr lang="en-US" sz="1600" spc="51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between </a:t>
            </a:r>
            <a:r>
              <a:rPr lang="en-US" sz="1600" dirty="0">
                <a:latin typeface="+mn-lt"/>
                <a:cs typeface="Times New Roman"/>
              </a:rPr>
              <a:t>'Persistent'</a:t>
            </a:r>
            <a:r>
              <a:rPr lang="en-US" sz="1600" spc="3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and</a:t>
            </a:r>
            <a:r>
              <a:rPr lang="en-US" sz="1600" spc="19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'Non-</a:t>
            </a:r>
            <a:r>
              <a:rPr lang="en-US" sz="1600" dirty="0">
                <a:latin typeface="+mn-lt"/>
                <a:cs typeface="Times New Roman"/>
              </a:rPr>
              <a:t>Persistent'</a:t>
            </a:r>
            <a:r>
              <a:rPr lang="en-US" sz="1600" spc="3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groups.</a:t>
            </a:r>
            <a:endParaRPr lang="en-US" sz="1600" dirty="0">
              <a:latin typeface="+mn-lt"/>
              <a:cs typeface="Times New Roman"/>
            </a:endParaRPr>
          </a:p>
          <a:p>
            <a:pPr marL="348611" indent="-147255">
              <a:buSzPct val="70370"/>
              <a:buFont typeface="Symbol"/>
              <a:buChar char=""/>
              <a:tabLst>
                <a:tab pos="348611" algn="l"/>
              </a:tabLst>
            </a:pPr>
            <a:r>
              <a:rPr lang="en-US" sz="1600" dirty="0">
                <a:latin typeface="+mn-lt"/>
                <a:cs typeface="Times New Roman"/>
              </a:rPr>
              <a:t>Results:</a:t>
            </a:r>
            <a:r>
              <a:rPr lang="en-US" sz="1600" spc="42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F-</a:t>
            </a:r>
            <a:r>
              <a:rPr lang="en-US" sz="1600" dirty="0">
                <a:latin typeface="+mn-lt"/>
                <a:cs typeface="Times New Roman"/>
              </a:rPr>
              <a:t>Value</a:t>
            </a:r>
            <a:r>
              <a:rPr lang="en-US" sz="1600" spc="5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of</a:t>
            </a:r>
            <a:r>
              <a:rPr lang="en-US" sz="1600" spc="4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433.263</a:t>
            </a:r>
            <a:r>
              <a:rPr lang="en-US" sz="1600" spc="5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and</a:t>
            </a:r>
            <a:r>
              <a:rPr lang="en-US" sz="1600" spc="45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P-</a:t>
            </a:r>
            <a:r>
              <a:rPr lang="en-US" sz="1600" dirty="0">
                <a:latin typeface="+mn-lt"/>
                <a:cs typeface="Times New Roman"/>
              </a:rPr>
              <a:t>Value</a:t>
            </a:r>
            <a:r>
              <a:rPr lang="en-US" sz="1600" spc="5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of</a:t>
            </a:r>
            <a:r>
              <a:rPr lang="en-US" sz="1600" spc="51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~1.05e-</a:t>
            </a:r>
            <a:r>
              <a:rPr lang="en-US" sz="1600" spc="-16" dirty="0">
                <a:latin typeface="+mn-lt"/>
                <a:cs typeface="Times New Roman"/>
              </a:rPr>
              <a:t>90.</a:t>
            </a:r>
            <a:endParaRPr lang="en-US" sz="1600" dirty="0">
              <a:latin typeface="+mn-lt"/>
              <a:cs typeface="Times New Roman"/>
            </a:endParaRPr>
          </a:p>
          <a:p>
            <a:pPr marL="349018" marR="171255" indent="-147661">
              <a:spcBef>
                <a:spcPts val="64"/>
              </a:spcBef>
              <a:buSzPct val="70370"/>
              <a:buFont typeface="Symbol"/>
              <a:buChar char=""/>
              <a:tabLst>
                <a:tab pos="349018" algn="l"/>
              </a:tabLst>
            </a:pPr>
            <a:r>
              <a:rPr lang="en-US" sz="1600" dirty="0">
                <a:latin typeface="+mn-lt"/>
                <a:cs typeface="Times New Roman"/>
              </a:rPr>
              <a:t>Indicates</a:t>
            </a:r>
            <a:r>
              <a:rPr lang="en-US" sz="1600" spc="45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</a:t>
            </a:r>
            <a:r>
              <a:rPr lang="en-US" sz="1600" spc="5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significant</a:t>
            </a:r>
            <a:r>
              <a:rPr lang="en-US" sz="1600" spc="86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difference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in</a:t>
            </a:r>
            <a:r>
              <a:rPr lang="en-US" sz="1600" spc="99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'</a:t>
            </a:r>
            <a:r>
              <a:rPr lang="en-US" sz="1600" dirty="0" err="1">
                <a:latin typeface="+mn-lt"/>
                <a:cs typeface="Times New Roman"/>
              </a:rPr>
              <a:t>Dexa_Freq_During_Rx</a:t>
            </a:r>
            <a:r>
              <a:rPr lang="en-US" sz="1600" dirty="0">
                <a:latin typeface="+mn-lt"/>
                <a:cs typeface="Times New Roman"/>
              </a:rPr>
              <a:t>'</a:t>
            </a:r>
            <a:r>
              <a:rPr lang="en-US" sz="1600" spc="42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across</a:t>
            </a:r>
            <a:r>
              <a:rPr lang="en-US" sz="1600" spc="4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the</a:t>
            </a:r>
            <a:r>
              <a:rPr lang="en-US" sz="1600" spc="73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two</a:t>
            </a:r>
            <a:r>
              <a:rPr lang="en-US" sz="1600" spc="48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groups, </a:t>
            </a:r>
            <a:r>
              <a:rPr lang="en-US" sz="1600" dirty="0">
                <a:latin typeface="+mn-lt"/>
                <a:cs typeface="Times New Roman"/>
              </a:rPr>
              <a:t>suggesting</a:t>
            </a:r>
            <a:r>
              <a:rPr lang="en-US" sz="1600" spc="10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its</a:t>
            </a:r>
            <a:r>
              <a:rPr lang="en-US" sz="1600" spc="6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importance</a:t>
            </a:r>
            <a:r>
              <a:rPr lang="en-US" sz="1600" spc="19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in</a:t>
            </a:r>
            <a:r>
              <a:rPr lang="en-US" sz="1600" spc="6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predicting</a:t>
            </a:r>
            <a:r>
              <a:rPr lang="en-US" sz="1600" spc="13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drug</a:t>
            </a:r>
            <a:r>
              <a:rPr lang="en-US" sz="1600" spc="6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persistency.</a:t>
            </a:r>
            <a:endParaRPr lang="en-US" sz="1600" dirty="0">
              <a:latin typeface="+mn-lt"/>
              <a:cs typeface="Times New Roman"/>
            </a:endParaRPr>
          </a:p>
          <a:p>
            <a:pPr marL="349018" marR="3254" indent="-147661">
              <a:buSzPct val="70370"/>
              <a:buFont typeface="Symbol"/>
              <a:buChar char=""/>
              <a:tabLst>
                <a:tab pos="349018" algn="l"/>
              </a:tabLst>
            </a:pPr>
            <a:r>
              <a:rPr lang="en-US" sz="1600" dirty="0">
                <a:latin typeface="+mn-lt"/>
                <a:cs typeface="Times New Roman"/>
              </a:rPr>
              <a:t>These</a:t>
            </a:r>
            <a:r>
              <a:rPr lang="en-US" sz="1600" spc="4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steps</a:t>
            </a:r>
            <a:r>
              <a:rPr lang="en-US" sz="1600" spc="5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are</a:t>
            </a:r>
            <a:r>
              <a:rPr lang="en-US" sz="1600" spc="6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essential</a:t>
            </a:r>
            <a:r>
              <a:rPr lang="en-US" sz="1600" spc="5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in</a:t>
            </a:r>
            <a:r>
              <a:rPr lang="en-US" sz="1600" spc="119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ensuring</a:t>
            </a:r>
            <a:r>
              <a:rPr lang="en-US" sz="1600" spc="6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the</a:t>
            </a:r>
            <a:r>
              <a:rPr lang="en-US" sz="1600" spc="80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data</a:t>
            </a:r>
            <a:r>
              <a:rPr lang="en-US" sz="1600" spc="6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is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correctly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structured</a:t>
            </a:r>
            <a:r>
              <a:rPr lang="en-US" sz="1600" spc="64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for</a:t>
            </a:r>
            <a:r>
              <a:rPr lang="en-US" sz="1600" spc="6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analysis</a:t>
            </a:r>
            <a:r>
              <a:rPr lang="en-US" sz="1600" spc="61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and</a:t>
            </a:r>
            <a:r>
              <a:rPr lang="en-US" sz="1600" spc="64" dirty="0">
                <a:latin typeface="+mn-lt"/>
                <a:cs typeface="Times New Roman"/>
              </a:rPr>
              <a:t> </a:t>
            </a:r>
            <a:r>
              <a:rPr lang="en-US" sz="1600" spc="-16" dirty="0">
                <a:latin typeface="+mn-lt"/>
                <a:cs typeface="Times New Roman"/>
              </a:rPr>
              <a:t>in </a:t>
            </a:r>
            <a:r>
              <a:rPr lang="en-US" sz="1600" dirty="0">
                <a:latin typeface="+mn-lt"/>
                <a:cs typeface="Times New Roman"/>
              </a:rPr>
              <a:t>identifying</a:t>
            </a:r>
            <a:r>
              <a:rPr lang="en-US" sz="1600" spc="29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key</a:t>
            </a:r>
            <a:r>
              <a:rPr lang="en-US" sz="1600" spc="26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features</a:t>
            </a:r>
            <a:r>
              <a:rPr lang="en-US" sz="1600" spc="26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that</a:t>
            </a:r>
            <a:r>
              <a:rPr lang="en-US" sz="1600" spc="70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might</a:t>
            </a:r>
            <a:r>
              <a:rPr lang="en-US" sz="1600" spc="70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impact</a:t>
            </a:r>
            <a:r>
              <a:rPr lang="en-US" sz="1600" spc="77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the</a:t>
            </a:r>
            <a:r>
              <a:rPr lang="en-US" sz="1600" spc="58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model's</a:t>
            </a:r>
            <a:r>
              <a:rPr lang="en-US" sz="1600" spc="19" dirty="0">
                <a:latin typeface="+mn-lt"/>
                <a:cs typeface="Times New Roman"/>
              </a:rPr>
              <a:t> </a:t>
            </a:r>
            <a:r>
              <a:rPr lang="en-US" sz="1600" dirty="0">
                <a:latin typeface="+mn-lt"/>
                <a:cs typeface="Times New Roman"/>
              </a:rPr>
              <a:t>predictive</a:t>
            </a:r>
            <a:r>
              <a:rPr lang="en-US" sz="1600" spc="26" dirty="0">
                <a:latin typeface="+mn-lt"/>
                <a:cs typeface="Times New Roman"/>
              </a:rPr>
              <a:t> </a:t>
            </a:r>
            <a:r>
              <a:rPr lang="en-US" sz="1600" spc="-6" dirty="0">
                <a:latin typeface="+mn-lt"/>
                <a:cs typeface="Times New Roman"/>
              </a:rPr>
              <a:t>power.</a:t>
            </a:r>
            <a:endParaRPr lang="en-US" sz="160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773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bject 2"/>
          <p:cNvSpPr txBox="1"/>
          <p:nvPr/>
        </p:nvSpPr>
        <p:spPr>
          <a:xfrm>
            <a:off x="54322" y="0"/>
            <a:ext cx="4011973" cy="3988048"/>
          </a:xfrm>
          <a:prstGeom prst="rect">
            <a:avLst/>
          </a:prstGeom>
        </p:spPr>
        <p:txBody>
          <a:bodyPr vert="horz" wrap="square" lIns="0" tIns="8542" rIns="0" bIns="0" rtlCol="0">
            <a:spAutoFit/>
          </a:bodyPr>
          <a:lstStyle/>
          <a:p>
            <a:pPr>
              <a:spcBef>
                <a:spcPts val="94"/>
              </a:spcBef>
            </a:pPr>
            <a:endParaRPr sz="1288" dirty="0">
              <a:latin typeface="+mn-lt"/>
              <a:cs typeface="Times New Roman"/>
            </a:endParaRPr>
          </a:p>
          <a:p>
            <a:pPr marL="50522"/>
            <a:r>
              <a:rPr sz="1288" b="1" dirty="0">
                <a:latin typeface="+mn-lt"/>
                <a:cs typeface="Times New Roman"/>
              </a:rPr>
              <a:t>a. Linear</a:t>
            </a:r>
            <a:r>
              <a:rPr sz="1288" b="1" spc="-15" dirty="0">
                <a:latin typeface="+mn-lt"/>
                <a:cs typeface="Times New Roman"/>
              </a:rPr>
              <a:t> </a:t>
            </a:r>
            <a:r>
              <a:rPr sz="1288" b="1" dirty="0">
                <a:latin typeface="+mn-lt"/>
                <a:cs typeface="Times New Roman"/>
              </a:rPr>
              <a:t>Model:</a:t>
            </a:r>
            <a:r>
              <a:rPr sz="1288" b="1" spc="-15" dirty="0">
                <a:latin typeface="+mn-lt"/>
                <a:cs typeface="Times New Roman"/>
              </a:rPr>
              <a:t> </a:t>
            </a:r>
            <a:r>
              <a:rPr sz="1288" b="1" dirty="0">
                <a:latin typeface="+mn-lt"/>
                <a:cs typeface="Times New Roman"/>
              </a:rPr>
              <a:t>Logistic</a:t>
            </a:r>
            <a:r>
              <a:rPr sz="1288" b="1" spc="-24" dirty="0">
                <a:latin typeface="+mn-lt"/>
                <a:cs typeface="Times New Roman"/>
              </a:rPr>
              <a:t> </a:t>
            </a:r>
            <a:r>
              <a:rPr sz="1288" b="1" spc="-6" dirty="0">
                <a:latin typeface="+mn-lt"/>
                <a:cs typeface="Times New Roman"/>
              </a:rPr>
              <a:t>Regression</a:t>
            </a:r>
            <a:endParaRPr sz="1288" dirty="0">
              <a:latin typeface="+mn-lt"/>
              <a:cs typeface="Times New Roman"/>
            </a:endParaRPr>
          </a:p>
          <a:p>
            <a:pPr marL="320722" indent="-135475">
              <a:buSzPct val="70370"/>
              <a:buFont typeface="Symbol"/>
              <a:buChar char=""/>
              <a:tabLst>
                <a:tab pos="320722" algn="l"/>
              </a:tabLst>
            </a:pPr>
            <a:r>
              <a:rPr sz="1288" b="1" dirty="0">
                <a:latin typeface="+mn-lt"/>
                <a:cs typeface="Times New Roman"/>
              </a:rPr>
              <a:t>Model</a:t>
            </a:r>
            <a:r>
              <a:rPr sz="1288" b="1" spc="12" dirty="0">
                <a:latin typeface="+mn-lt"/>
                <a:cs typeface="Times New Roman"/>
              </a:rPr>
              <a:t> </a:t>
            </a:r>
            <a:r>
              <a:rPr sz="1288" b="1" spc="-6" dirty="0">
                <a:latin typeface="+mn-lt"/>
                <a:cs typeface="Times New Roman"/>
              </a:rPr>
              <a:t>Introduction: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Logistic</a:t>
            </a:r>
            <a:r>
              <a:rPr sz="1288" spc="2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Regression</a:t>
            </a:r>
            <a:r>
              <a:rPr sz="1288" spc="7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used</a:t>
            </a:r>
            <a:r>
              <a:rPr sz="1288" spc="2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as</a:t>
            </a:r>
            <a:r>
              <a:rPr sz="1288" spc="2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a</a:t>
            </a:r>
            <a:r>
              <a:rPr sz="1288" spc="2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baseline</a:t>
            </a:r>
            <a:r>
              <a:rPr sz="1288" spc="35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model.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Ideal</a:t>
            </a:r>
            <a:r>
              <a:rPr sz="1288" spc="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2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binary</a:t>
            </a:r>
            <a:r>
              <a:rPr sz="1288" spc="2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classification</a:t>
            </a:r>
            <a:r>
              <a:rPr sz="1288" spc="6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problems</a:t>
            </a:r>
            <a:r>
              <a:rPr sz="1288" spc="2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like</a:t>
            </a:r>
            <a:r>
              <a:rPr sz="1288" spc="17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'</a:t>
            </a:r>
            <a:r>
              <a:rPr sz="1288" spc="-6" dirty="0" err="1">
                <a:latin typeface="+mn-lt"/>
                <a:cs typeface="Times New Roman"/>
              </a:rPr>
              <a:t>Persistency_Flag</a:t>
            </a:r>
            <a:r>
              <a:rPr sz="1288" spc="-6" dirty="0">
                <a:latin typeface="+mn-lt"/>
                <a:cs typeface="Times New Roman"/>
              </a:rPr>
              <a:t>'.</a:t>
            </a:r>
            <a:endParaRPr sz="1288" dirty="0">
              <a:latin typeface="+mn-lt"/>
              <a:cs typeface="Times New Roman"/>
            </a:endParaRPr>
          </a:p>
          <a:p>
            <a:pPr marL="320722" indent="-135475">
              <a:buSzPct val="70370"/>
              <a:buFont typeface="Symbol"/>
              <a:buChar char=""/>
              <a:tabLst>
                <a:tab pos="320722" algn="l"/>
              </a:tabLst>
            </a:pPr>
            <a:r>
              <a:rPr sz="1288" b="1" spc="-6" dirty="0">
                <a:latin typeface="+mn-lt"/>
                <a:cs typeface="Times New Roman"/>
              </a:rPr>
              <a:t>Advantages: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Simple</a:t>
            </a:r>
            <a:r>
              <a:rPr sz="1288" spc="56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and</a:t>
            </a:r>
            <a:r>
              <a:rPr sz="1288" spc="62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interpretable</a:t>
            </a:r>
            <a:r>
              <a:rPr sz="1288" spc="59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model.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Provides</a:t>
            </a:r>
            <a:r>
              <a:rPr sz="1288" spc="1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probability</a:t>
            </a:r>
            <a:r>
              <a:rPr sz="1288" spc="2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scores</a:t>
            </a:r>
            <a:r>
              <a:rPr sz="1288" spc="20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20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predictions.</a:t>
            </a:r>
            <a:endParaRPr sz="1288" dirty="0">
              <a:latin typeface="+mn-lt"/>
              <a:cs typeface="Times New Roman"/>
            </a:endParaRPr>
          </a:p>
          <a:p>
            <a:pPr marL="320722" indent="-135475">
              <a:buSzPct val="70370"/>
              <a:buFont typeface="Symbol"/>
              <a:buChar char=""/>
              <a:tabLst>
                <a:tab pos="320722" algn="l"/>
              </a:tabLst>
            </a:pPr>
            <a:r>
              <a:rPr sz="1288" b="1" spc="-6" dirty="0">
                <a:latin typeface="+mn-lt"/>
                <a:cs typeface="Times New Roman"/>
              </a:rPr>
              <a:t>Disadvantages: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May</a:t>
            </a:r>
            <a:r>
              <a:rPr sz="1288" spc="62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underperform</a:t>
            </a:r>
            <a:r>
              <a:rPr sz="1288" spc="12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with</a:t>
            </a:r>
            <a:r>
              <a:rPr sz="1288" spc="12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complex,</a:t>
            </a:r>
            <a:r>
              <a:rPr sz="1288" spc="94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non-</a:t>
            </a:r>
            <a:r>
              <a:rPr sz="1288" dirty="0">
                <a:latin typeface="+mn-lt"/>
                <a:cs typeface="Times New Roman"/>
              </a:rPr>
              <a:t>linear</a:t>
            </a:r>
            <a:r>
              <a:rPr sz="1288" spc="71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relationships.</a:t>
            </a:r>
            <a:endParaRPr sz="1288" dirty="0">
              <a:latin typeface="+mn-lt"/>
              <a:cs typeface="Times New Roman"/>
            </a:endParaRPr>
          </a:p>
          <a:p>
            <a:pPr marL="346170" indent="-160923">
              <a:buSzPct val="70370"/>
              <a:buFont typeface="Symbol"/>
              <a:buChar char=""/>
              <a:tabLst>
                <a:tab pos="346170" algn="l"/>
              </a:tabLst>
            </a:pPr>
            <a:r>
              <a:rPr sz="1288" b="1" dirty="0">
                <a:latin typeface="+mn-lt"/>
                <a:cs typeface="Times New Roman"/>
              </a:rPr>
              <a:t>Accuracy and</a:t>
            </a:r>
            <a:r>
              <a:rPr sz="1288" b="1" spc="15" dirty="0">
                <a:latin typeface="+mn-lt"/>
                <a:cs typeface="Times New Roman"/>
              </a:rPr>
              <a:t> </a:t>
            </a:r>
            <a:r>
              <a:rPr sz="1288" b="1" spc="-6" dirty="0">
                <a:latin typeface="+mn-lt"/>
                <a:cs typeface="Times New Roman"/>
              </a:rPr>
              <a:t>Precision: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Achieved</a:t>
            </a:r>
            <a:r>
              <a:rPr sz="1288" spc="32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81%</a:t>
            </a:r>
            <a:r>
              <a:rPr sz="1288" spc="35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accuracy.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Precision:</a:t>
            </a:r>
            <a:r>
              <a:rPr sz="1288" spc="3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83%</a:t>
            </a:r>
            <a:r>
              <a:rPr sz="1288" spc="35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39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Non-</a:t>
            </a:r>
            <a:r>
              <a:rPr sz="1288" dirty="0">
                <a:latin typeface="+mn-lt"/>
                <a:cs typeface="Times New Roman"/>
              </a:rPr>
              <a:t>Persistent,</a:t>
            </a:r>
            <a:r>
              <a:rPr sz="1288" spc="6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77%</a:t>
            </a:r>
            <a:r>
              <a:rPr sz="1288" spc="41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4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Persistent</a:t>
            </a:r>
            <a:r>
              <a:rPr sz="1288" spc="91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cases.</a:t>
            </a:r>
            <a:endParaRPr sz="1288" dirty="0">
              <a:latin typeface="+mn-lt"/>
              <a:cs typeface="Times New Roman"/>
            </a:endParaRPr>
          </a:p>
          <a:p>
            <a:pPr marL="320722" indent="-135475">
              <a:buSzPct val="70370"/>
              <a:buFont typeface="Symbol"/>
              <a:buChar char=""/>
              <a:tabLst>
                <a:tab pos="320722" algn="l"/>
              </a:tabLst>
            </a:pPr>
            <a:r>
              <a:rPr sz="1288" b="1" dirty="0">
                <a:latin typeface="+mn-lt"/>
                <a:cs typeface="Times New Roman"/>
              </a:rPr>
              <a:t>Recall</a:t>
            </a:r>
            <a:r>
              <a:rPr sz="1288" b="1" spc="6" dirty="0">
                <a:latin typeface="+mn-lt"/>
                <a:cs typeface="Times New Roman"/>
              </a:rPr>
              <a:t> </a:t>
            </a:r>
            <a:r>
              <a:rPr sz="1288" b="1" dirty="0">
                <a:latin typeface="+mn-lt"/>
                <a:cs typeface="Times New Roman"/>
              </a:rPr>
              <a:t>and</a:t>
            </a:r>
            <a:r>
              <a:rPr sz="1288" b="1" spc="12" dirty="0">
                <a:latin typeface="+mn-lt"/>
                <a:cs typeface="Times New Roman"/>
              </a:rPr>
              <a:t> </a:t>
            </a:r>
            <a:r>
              <a:rPr sz="1288" b="1" spc="-6" dirty="0">
                <a:latin typeface="+mn-lt"/>
                <a:cs typeface="Times New Roman"/>
              </a:rPr>
              <a:t>F1-Score: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dirty="0">
                <a:latin typeface="+mn-lt"/>
                <a:cs typeface="Times New Roman"/>
              </a:rPr>
              <a:t>Recall:</a:t>
            </a:r>
            <a:r>
              <a:rPr sz="1288" spc="4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88%</a:t>
            </a:r>
            <a:r>
              <a:rPr sz="1288" spc="4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50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Non-</a:t>
            </a:r>
            <a:r>
              <a:rPr sz="1288" dirty="0">
                <a:latin typeface="+mn-lt"/>
                <a:cs typeface="Times New Roman"/>
              </a:rPr>
              <a:t>Persistent,</a:t>
            </a:r>
            <a:r>
              <a:rPr sz="1288" spc="83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70%</a:t>
            </a:r>
            <a:r>
              <a:rPr sz="1288" spc="4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53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Persistent.</a:t>
            </a:r>
            <a:endParaRPr sz="1288" dirty="0">
              <a:latin typeface="+mn-lt"/>
              <a:cs typeface="Times New Roman"/>
            </a:endParaRPr>
          </a:p>
          <a:p>
            <a:pPr marL="590174" lvl="1" indent="-134351"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sz="1288" spc="-6" dirty="0">
                <a:latin typeface="+mn-lt"/>
                <a:cs typeface="Times New Roman"/>
              </a:rPr>
              <a:t>F1-</a:t>
            </a:r>
            <a:r>
              <a:rPr sz="1288" dirty="0">
                <a:latin typeface="+mn-lt"/>
                <a:cs typeface="Times New Roman"/>
              </a:rPr>
              <a:t>scores:</a:t>
            </a:r>
            <a:r>
              <a:rPr sz="1288" spc="47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85%</a:t>
            </a:r>
            <a:r>
              <a:rPr sz="1288" spc="4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44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Non-</a:t>
            </a:r>
            <a:r>
              <a:rPr sz="1288" dirty="0">
                <a:latin typeface="+mn-lt"/>
                <a:cs typeface="Times New Roman"/>
              </a:rPr>
              <a:t>Persistent,</a:t>
            </a:r>
            <a:r>
              <a:rPr sz="1288" spc="74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73%</a:t>
            </a:r>
            <a:r>
              <a:rPr sz="1288" spc="39" dirty="0">
                <a:latin typeface="+mn-lt"/>
                <a:cs typeface="Times New Roman"/>
              </a:rPr>
              <a:t> </a:t>
            </a:r>
            <a:r>
              <a:rPr sz="1288" dirty="0">
                <a:latin typeface="+mn-lt"/>
                <a:cs typeface="Times New Roman"/>
              </a:rPr>
              <a:t>for</a:t>
            </a:r>
            <a:r>
              <a:rPr sz="1288" spc="50" dirty="0">
                <a:latin typeface="+mn-lt"/>
                <a:cs typeface="Times New Roman"/>
              </a:rPr>
              <a:t> </a:t>
            </a:r>
            <a:r>
              <a:rPr sz="1288" spc="-6" dirty="0">
                <a:latin typeface="+mn-lt"/>
                <a:cs typeface="Times New Roman"/>
              </a:rPr>
              <a:t>Persistent.</a:t>
            </a:r>
            <a:endParaRPr sz="1400" dirty="0">
              <a:latin typeface="+mn-lt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475" y="284015"/>
            <a:ext cx="3699050" cy="3321785"/>
          </a:xfrm>
          <a:prstGeom prst="rect">
            <a:avLst/>
          </a:prstGeom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8741299" y="6084065"/>
            <a:ext cx="2590187" cy="31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2">
              <a:lnSpc>
                <a:spcPts val="678"/>
              </a:lnSpc>
              <a:spcAft>
                <a:spcPts val="600"/>
              </a:spcAft>
            </a:pPr>
            <a:r>
              <a:rPr spc="-15"/>
              <a:t>15</a:t>
            </a:r>
            <a:endParaRPr spc="-16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2D91B8DC-10CD-D96C-6AE8-71C80EBCBE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5800" y="284015"/>
            <a:ext cx="3558155" cy="33217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783747-D888-A85E-22E8-944AB9911E4B}"/>
              </a:ext>
            </a:extLst>
          </p:cNvPr>
          <p:cNvSpPr txBox="1"/>
          <p:nvPr/>
        </p:nvSpPr>
        <p:spPr>
          <a:xfrm>
            <a:off x="4751850" y="3683857"/>
            <a:ext cx="3077568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248">
              <a:spcAft>
                <a:spcPts val="600"/>
              </a:spcAft>
              <a:buSzPct val="70370"/>
              <a:tabLst>
                <a:tab pos="320722" algn="l"/>
              </a:tabLst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Confusion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 Matrix:</a:t>
            </a:r>
          </a:p>
          <a:p>
            <a:pPr marL="185248">
              <a:spcAft>
                <a:spcPts val="600"/>
              </a:spcAft>
              <a:buSzPct val="70370"/>
              <a:tabLst>
                <a:tab pos="320722" algn="l"/>
              </a:tabLst>
            </a:pP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590174" lvl="1" indent="-134351">
              <a:spcAft>
                <a:spcPts val="600"/>
              </a:spcAft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Shows</a:t>
            </a:r>
            <a:r>
              <a:rPr lang="en-US" sz="1400" spc="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</a:t>
            </a:r>
            <a:r>
              <a:rPr lang="en-US" sz="1400" spc="5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higher</a:t>
            </a:r>
            <a:r>
              <a:rPr lang="en-US" sz="1400" spc="5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accuracy</a:t>
            </a:r>
            <a:r>
              <a:rPr lang="en-US" sz="1400" spc="5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</a:t>
            </a:r>
            <a:r>
              <a:rPr lang="en-US" sz="1400" spc="10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predicting</a:t>
            </a:r>
            <a:r>
              <a:rPr lang="en-US" sz="1400" spc="5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Non-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Persistent</a:t>
            </a:r>
            <a:r>
              <a:rPr lang="en-US" sz="1400" spc="10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cases.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590174" lvl="1" indent="-134351">
              <a:spcAft>
                <a:spcPts val="600"/>
              </a:spcAft>
              <a:buSzPct val="70370"/>
              <a:buFont typeface="Symbol"/>
              <a:buChar char=""/>
              <a:tabLst>
                <a:tab pos="590174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Indicates</a:t>
            </a:r>
            <a:r>
              <a:rPr lang="en-US" sz="1400" spc="7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</a:t>
            </a:r>
            <a:r>
              <a:rPr lang="en-US" sz="1400" spc="7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tendency</a:t>
            </a:r>
            <a:r>
              <a:rPr lang="en-US" sz="1400" spc="8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to</a:t>
            </a:r>
            <a:r>
              <a:rPr lang="en-US" sz="1400" spc="7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under-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predict</a:t>
            </a:r>
            <a:r>
              <a:rPr lang="en-US" sz="1400" spc="13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persistency.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8430-DF05-42FF-5449-7964D07AE239}"/>
              </a:ext>
            </a:extLst>
          </p:cNvPr>
          <p:cNvSpPr txBox="1"/>
          <p:nvPr/>
        </p:nvSpPr>
        <p:spPr>
          <a:xfrm>
            <a:off x="8649497" y="3776380"/>
            <a:ext cx="2590187" cy="182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4">
              <a:spcBef>
                <a:spcPts val="62"/>
              </a:spcBef>
              <a:buSzPct val="70370"/>
              <a:tabLst>
                <a:tab pos="142959" algn="l"/>
              </a:tabLst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ROC</a:t>
            </a:r>
            <a:r>
              <a:rPr lang="en-US" sz="1400" b="1" spc="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Curve:</a:t>
            </a:r>
          </a:p>
          <a:p>
            <a:pPr marL="7484">
              <a:spcBef>
                <a:spcPts val="62"/>
              </a:spcBef>
              <a:buSzPct val="70370"/>
              <a:tabLst>
                <a:tab pos="142959" algn="l"/>
              </a:tabLst>
            </a:pP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412411" lvl="1" indent="-134726">
              <a:buSzPct val="70370"/>
              <a:buFont typeface="Symbol"/>
              <a:buChar char=""/>
              <a:tabLst>
                <a:tab pos="412411" algn="l"/>
              </a:tabLst>
            </a:pP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ROC-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AUC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score</a:t>
            </a:r>
            <a:r>
              <a:rPr lang="en-US" sz="1400" spc="5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at</a:t>
            </a:r>
            <a:r>
              <a:rPr lang="en-US" sz="1400" spc="98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0.788,</a:t>
            </a:r>
            <a:r>
              <a:rPr lang="en-US" sz="1400" spc="7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suggesting</a:t>
            </a:r>
            <a:r>
              <a:rPr lang="en-US" sz="1400" spc="5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moderate</a:t>
            </a:r>
            <a:r>
              <a:rPr lang="en-US" sz="1400" spc="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discrimination</a:t>
            </a:r>
            <a:r>
              <a:rPr lang="en-US" sz="1400" spc="10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ability.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412411" lvl="1" indent="-134726">
              <a:buSzPct val="70370"/>
              <a:buFont typeface="Symbol"/>
              <a:buChar char=""/>
              <a:tabLst>
                <a:tab pos="412411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Suggests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room</a:t>
            </a:r>
            <a:r>
              <a:rPr lang="en-US" sz="1400" spc="10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for</a:t>
            </a:r>
            <a:r>
              <a:rPr lang="en-US" sz="1400" spc="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improvement</a:t>
            </a:r>
            <a:r>
              <a:rPr lang="en-US" sz="1400" spc="10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</a:t>
            </a:r>
            <a:r>
              <a:rPr lang="en-US" sz="1400" spc="10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model</a:t>
            </a:r>
            <a:r>
              <a:rPr lang="en-US" sz="1400" spc="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sensitivity</a:t>
            </a:r>
            <a:r>
              <a:rPr lang="en-US" sz="1400" spc="5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and</a:t>
            </a:r>
            <a:r>
              <a:rPr lang="en-US" sz="1400" spc="5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specificity.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FCF27-F488-9FC2-E82B-0EF1610AABB5}"/>
              </a:ext>
            </a:extLst>
          </p:cNvPr>
          <p:cNvSpPr txBox="1"/>
          <p:nvPr/>
        </p:nvSpPr>
        <p:spPr>
          <a:xfrm>
            <a:off x="152401" y="3982864"/>
            <a:ext cx="3738938" cy="209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" defTabSz="841248">
              <a:spcBef>
                <a:spcPts val="62"/>
              </a:spcBef>
              <a:defRPr/>
            </a:pPr>
            <a:r>
              <a:rPr lang="en-US" sz="1288" b="1" dirty="0">
                <a:latin typeface="+mn-lt"/>
                <a:cs typeface="Times New Roman"/>
              </a:rPr>
              <a:t>Key</a:t>
            </a:r>
            <a:r>
              <a:rPr lang="en-US" sz="1288" b="1" spc="17" dirty="0">
                <a:latin typeface="+mn-lt"/>
                <a:cs typeface="Times New Roman"/>
              </a:rPr>
              <a:t> </a:t>
            </a:r>
            <a:r>
              <a:rPr lang="en-US" sz="1288" b="1" spc="-6" dirty="0">
                <a:latin typeface="+mn-lt"/>
                <a:cs typeface="Times New Roman"/>
              </a:rPr>
              <a:t>Takeaways:</a:t>
            </a:r>
          </a:p>
          <a:p>
            <a:pPr marL="7485" defTabSz="841248">
              <a:spcBef>
                <a:spcPts val="62"/>
              </a:spcBef>
              <a:defRPr/>
            </a:pPr>
            <a:endParaRPr lang="en-US" sz="1288" dirty="0">
              <a:latin typeface="+mn-lt"/>
              <a:cs typeface="Times New Roman"/>
            </a:endParaRPr>
          </a:p>
          <a:p>
            <a:pPr marL="277685" indent="-135475" defTabSz="841248">
              <a:buSzPct val="70370"/>
              <a:buFont typeface="Symbol"/>
              <a:buChar char=""/>
              <a:tabLst>
                <a:tab pos="277685" algn="l"/>
              </a:tabLst>
              <a:defRPr/>
            </a:pPr>
            <a:r>
              <a:rPr lang="en-US" sz="1288" dirty="0">
                <a:latin typeface="+mn-lt"/>
                <a:cs typeface="Times New Roman"/>
              </a:rPr>
              <a:t>The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model</a:t>
            </a:r>
            <a:r>
              <a:rPr lang="en-US" sz="1288" spc="4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is</a:t>
            </a:r>
            <a:r>
              <a:rPr lang="en-US" sz="1288" spc="4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more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effective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in</a:t>
            </a:r>
            <a:r>
              <a:rPr lang="en-US" sz="1288" spc="10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identifying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Non-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100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cases.</a:t>
            </a:r>
            <a:endParaRPr lang="en-US" sz="1288" dirty="0">
              <a:latin typeface="+mn-lt"/>
              <a:cs typeface="Times New Roman"/>
            </a:endParaRPr>
          </a:p>
          <a:p>
            <a:pPr marL="277685" marR="265710" indent="-135848" defTabSz="841248">
              <a:spcBef>
                <a:spcPts val="50"/>
              </a:spcBef>
              <a:buSzPct val="70370"/>
              <a:buFont typeface="Symbol"/>
              <a:buChar char=""/>
              <a:tabLst>
                <a:tab pos="277685" algn="l"/>
              </a:tabLst>
              <a:defRPr/>
            </a:pPr>
            <a:r>
              <a:rPr lang="en-US" sz="1288" dirty="0">
                <a:latin typeface="+mn-lt"/>
                <a:cs typeface="Times New Roman"/>
              </a:rPr>
              <a:t>Good</a:t>
            </a:r>
            <a:r>
              <a:rPr lang="en-US" sz="1288" spc="2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balance</a:t>
            </a:r>
            <a:r>
              <a:rPr lang="en-US" sz="1288" spc="3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in</a:t>
            </a:r>
            <a:r>
              <a:rPr lang="en-US" sz="1288" spc="7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precision</a:t>
            </a:r>
            <a:r>
              <a:rPr lang="en-US" sz="1288" spc="88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and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recall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for</a:t>
            </a:r>
            <a:r>
              <a:rPr lang="en-US" sz="1288" spc="29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Non-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7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cases</a:t>
            </a:r>
            <a:r>
              <a:rPr lang="en-US" sz="1288" spc="2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but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can</a:t>
            </a:r>
            <a:r>
              <a:rPr lang="en-US" sz="1288" spc="86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improve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spc="-15" dirty="0">
                <a:latin typeface="+mn-lt"/>
                <a:cs typeface="Times New Roman"/>
              </a:rPr>
              <a:t>for 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cases.</a:t>
            </a:r>
            <a:endParaRPr lang="en-US" sz="1288" dirty="0">
              <a:latin typeface="+mn-lt"/>
              <a:cs typeface="Times New Roman"/>
            </a:endParaRPr>
          </a:p>
          <a:p>
            <a:pPr marL="277685" indent="-135475" defTabSz="841248">
              <a:buSzPct val="70370"/>
              <a:buFont typeface="Symbol"/>
              <a:buChar char=""/>
              <a:tabLst>
                <a:tab pos="277685" algn="l"/>
              </a:tabLst>
              <a:defRPr/>
            </a:pPr>
            <a:r>
              <a:rPr lang="en-US" sz="1288" dirty="0">
                <a:latin typeface="+mn-lt"/>
                <a:cs typeface="Times New Roman"/>
              </a:rPr>
              <a:t>Model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shows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potential,</a:t>
            </a:r>
            <a:r>
              <a:rPr lang="en-US" sz="1288" spc="7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but</a:t>
            </a:r>
            <a:r>
              <a:rPr lang="en-US" sz="1288" spc="9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exploring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additional</a:t>
            </a:r>
            <a:r>
              <a:rPr lang="en-US" sz="1288" spc="5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features</a:t>
            </a:r>
            <a:r>
              <a:rPr lang="en-US" sz="1288" spc="4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or</a:t>
            </a:r>
            <a:r>
              <a:rPr lang="en-US" sz="1288" spc="56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more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complex</a:t>
            </a:r>
            <a:r>
              <a:rPr lang="en-US" sz="1288" spc="5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models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could</a:t>
            </a:r>
            <a:endParaRPr lang="en-US" sz="1288" dirty="0">
              <a:latin typeface="+mn-lt"/>
              <a:cs typeface="Times New Roman"/>
            </a:endParaRPr>
          </a:p>
          <a:p>
            <a:pPr marL="277685" defTabSz="841248">
              <a:defRPr/>
            </a:pPr>
            <a:r>
              <a:rPr lang="en-US" sz="1288" dirty="0">
                <a:latin typeface="+mn-lt"/>
                <a:cs typeface="Times New Roman"/>
              </a:rPr>
              <a:t>enhance</a:t>
            </a:r>
            <a:r>
              <a:rPr lang="en-US" sz="1288" spc="106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performance.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4076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15">
              <a:lnSpc>
                <a:spcPts val="737"/>
              </a:lnSpc>
            </a:pPr>
            <a:r>
              <a:rPr spc="-16" dirty="0"/>
              <a:t>16</a:t>
            </a:r>
          </a:p>
        </p:txBody>
      </p:sp>
      <p:pic>
        <p:nvPicPr>
          <p:cNvPr id="6" name="object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BCE3FBF-4BC1-D53F-214D-F8D4E886F8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845110"/>
            <a:ext cx="2590800" cy="258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C29B4-9863-5C9E-14E0-C4C8D5CBC350}"/>
              </a:ext>
            </a:extLst>
          </p:cNvPr>
          <p:cNvSpPr txBox="1"/>
          <p:nvPr/>
        </p:nvSpPr>
        <p:spPr>
          <a:xfrm>
            <a:off x="5116303" y="4267200"/>
            <a:ext cx="3393069" cy="16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577">
              <a:buSzPct val="70370"/>
              <a:tabLst>
                <a:tab pos="301832" algn="l"/>
              </a:tabLst>
            </a:pPr>
            <a:r>
              <a:rPr lang="en-US" sz="1400" b="1" dirty="0">
                <a:latin typeface="+mn-lt"/>
                <a:cs typeface="Times New Roman"/>
              </a:rPr>
              <a:t>Confusion</a:t>
            </a:r>
            <a:r>
              <a:rPr lang="en-US" sz="1400" b="1" spc="-6" dirty="0">
                <a:latin typeface="+mn-lt"/>
                <a:cs typeface="Times New Roman"/>
              </a:rPr>
              <a:t> Matrix:</a:t>
            </a:r>
            <a:endParaRPr lang="en-US" sz="1400" dirty="0">
              <a:latin typeface="+mn-lt"/>
              <a:cs typeface="Times New Roman"/>
            </a:endParaRPr>
          </a:p>
          <a:p>
            <a:pPr marL="594713" lvl="1" indent="-146441"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Shows</a:t>
            </a:r>
            <a:r>
              <a:rPr lang="en-US" sz="1400" spc="4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excellent</a:t>
            </a:r>
            <a:r>
              <a:rPr lang="en-US" sz="1400" spc="12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performance</a:t>
            </a:r>
            <a:r>
              <a:rPr lang="en-US" sz="1400" spc="67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1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identifying</a:t>
            </a:r>
            <a:r>
              <a:rPr lang="en-US" sz="1400" spc="64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Non-</a:t>
            </a:r>
            <a:r>
              <a:rPr lang="en-US" sz="1400" dirty="0">
                <a:latin typeface="+mn-lt"/>
                <a:cs typeface="Times New Roman"/>
              </a:rPr>
              <a:t>Persistent</a:t>
            </a:r>
            <a:r>
              <a:rPr lang="en-US" sz="1400" spc="125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cases.</a:t>
            </a:r>
            <a:endParaRPr lang="en-US" sz="1400" dirty="0">
              <a:latin typeface="+mn-lt"/>
              <a:cs typeface="Times New Roman"/>
            </a:endParaRPr>
          </a:p>
          <a:p>
            <a:pPr marL="594713" marR="3254" lvl="1" indent="-146441">
              <a:spcBef>
                <a:spcPts val="73"/>
              </a:spcBef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Indicates</a:t>
            </a:r>
            <a:r>
              <a:rPr lang="en-US" sz="1400" spc="6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better</a:t>
            </a:r>
            <a:r>
              <a:rPr lang="en-US" sz="1400" spc="7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balance</a:t>
            </a:r>
            <a:r>
              <a:rPr lang="en-US" sz="1400" spc="7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13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predicting</a:t>
            </a:r>
            <a:r>
              <a:rPr lang="en-US" sz="1400" spc="7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both</a:t>
            </a:r>
            <a:r>
              <a:rPr lang="en-US" sz="1400" spc="128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Non-</a:t>
            </a:r>
            <a:r>
              <a:rPr lang="en-US" sz="1400" dirty="0">
                <a:latin typeface="+mn-lt"/>
                <a:cs typeface="Times New Roman"/>
              </a:rPr>
              <a:t>Persistent</a:t>
            </a:r>
            <a:r>
              <a:rPr lang="en-US" sz="1400" spc="13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and</a:t>
            </a:r>
            <a:r>
              <a:rPr lang="en-US" sz="1400" spc="7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Persistent</a:t>
            </a:r>
            <a:r>
              <a:rPr lang="en-US" sz="1400" spc="125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cases </a:t>
            </a:r>
            <a:r>
              <a:rPr lang="en-US" sz="1400" dirty="0">
                <a:latin typeface="+mn-lt"/>
                <a:cs typeface="Times New Roman"/>
              </a:rPr>
              <a:t>compared</a:t>
            </a:r>
            <a:r>
              <a:rPr lang="en-US" sz="1400" spc="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to</a:t>
            </a:r>
            <a:r>
              <a:rPr lang="en-US" sz="1400" spc="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Logistic</a:t>
            </a:r>
            <a:r>
              <a:rPr lang="en-US" sz="1400" spc="10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Regression</a:t>
            </a:r>
            <a:r>
              <a:rPr lang="en-US" sz="865" spc="-6" dirty="0">
                <a:latin typeface="Times New Roman"/>
                <a:cs typeface="Times New Roman"/>
              </a:rPr>
              <a:t>.</a:t>
            </a:r>
            <a:endParaRPr lang="en-US" sz="865" dirty="0">
              <a:latin typeface="Times New Roman"/>
              <a:cs typeface="Times New Roman"/>
            </a:endParaRPr>
          </a:p>
        </p:txBody>
      </p:sp>
      <p:pic>
        <p:nvPicPr>
          <p:cNvPr id="9" name="object 6" descr="A graph with a line&#10;&#10;Description automatically generated">
            <a:extLst>
              <a:ext uri="{FF2B5EF4-FFF2-40B4-BE49-F238E27FC236}">
                <a16:creationId xmlns:a16="http://schemas.microsoft.com/office/drawing/2014/main" id="{A0DFB6DF-0B34-C365-95DD-581EFF2CA7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9" y="914400"/>
            <a:ext cx="3393069" cy="2583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B2BC9-92C4-9B10-9563-47EDE66E9091}"/>
              </a:ext>
            </a:extLst>
          </p:cNvPr>
          <p:cNvSpPr txBox="1"/>
          <p:nvPr/>
        </p:nvSpPr>
        <p:spPr>
          <a:xfrm>
            <a:off x="490728" y="5351775"/>
            <a:ext cx="4690872" cy="139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36" marR="0" lvl="0" indent="0" defTabSz="914400" eaLnBrk="1" fontAlgn="auto" latinLnBrk="0" hangingPunct="1"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Key</a:t>
            </a:r>
            <a:r>
              <a:rPr kumimoji="0" lang="en-US" sz="1400" b="1" i="0" u="none" strike="noStrike" kern="0" cap="none" spc="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1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Takeaways: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/>
            </a:endParaRPr>
          </a:p>
          <a:p>
            <a:pPr marL="301832" marR="61831" lvl="0" indent="-147661" defTabSz="914400" eaLnBrk="1" fontAlgn="auto" latinLnBrk="0" hangingPunct="1">
              <a:spcBef>
                <a:spcPts val="70"/>
              </a:spcBef>
              <a:spcAft>
                <a:spcPts val="0"/>
              </a:spcAft>
              <a:buClrTx/>
              <a:buSzPct val="70370"/>
              <a:buFont typeface="Symbol"/>
              <a:buChar char=""/>
              <a:tabLst>
                <a:tab pos="301832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The</a:t>
            </a:r>
            <a:r>
              <a:rPr kumimoji="0" lang="en-US" sz="14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Random</a:t>
            </a:r>
            <a:r>
              <a:rPr kumimoji="0" lang="en-US" sz="14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Forest</a:t>
            </a:r>
            <a:r>
              <a:rPr kumimoji="0" lang="en-US" sz="14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model</a:t>
            </a:r>
            <a:r>
              <a:rPr kumimoji="0" lang="en-US" sz="14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shows</a:t>
            </a:r>
            <a:r>
              <a:rPr kumimoji="0" lang="en-US" sz="14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a</a:t>
            </a:r>
            <a:r>
              <a:rPr kumimoji="0" lang="en-US" sz="14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notable</a:t>
            </a:r>
            <a:r>
              <a:rPr kumimoji="0" lang="en-US" sz="14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improvement</a:t>
            </a:r>
            <a:r>
              <a:rPr kumimoji="0" lang="en-US" sz="14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over</a:t>
            </a:r>
            <a:r>
              <a:rPr kumimoji="0" lang="en-US" sz="14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Logistic</a:t>
            </a:r>
            <a:r>
              <a:rPr kumimoji="0" lang="en-US" sz="14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Regression</a:t>
            </a:r>
            <a:r>
              <a:rPr kumimoji="0" lang="en-US" sz="1400" b="0" i="0" u="none" strike="noStrike" kern="0" cap="none" spc="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in</a:t>
            </a:r>
            <a:r>
              <a:rPr kumimoji="0" lang="en-US" sz="14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both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accuracy</a:t>
            </a:r>
            <a:r>
              <a:rPr kumimoji="0" lang="en-US" sz="1400" b="0" i="0" u="none" strike="noStrike" kern="0" cap="none" spc="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and</a:t>
            </a:r>
            <a:r>
              <a:rPr kumimoji="0" lang="en-US" sz="1400" b="0" i="0" u="none" strike="noStrike" kern="0" cap="none" spc="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balance</a:t>
            </a:r>
            <a:r>
              <a:rPr kumimoji="0" lang="en-US" sz="1400" b="0" i="0" u="none" strike="noStrike" kern="0" cap="none" spc="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between</a:t>
            </a:r>
            <a:r>
              <a:rPr kumimoji="0" lang="en-US" sz="1400" b="0" i="0" u="none" strike="noStrike" kern="0" cap="none" spc="7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the</a:t>
            </a:r>
            <a:r>
              <a:rPr kumimoji="0" lang="en-US" sz="1400" b="0" i="0" u="none" strike="noStrike" kern="0" cap="none" spc="5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classes.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/>
            </a:endParaRPr>
          </a:p>
          <a:p>
            <a:pPr marL="301832" marR="3254" lvl="0" indent="-147661" defTabSz="914400" eaLnBrk="1" fontAlgn="auto" latinLnBrk="0" hangingPunct="1">
              <a:spcBef>
                <a:spcPts val="16"/>
              </a:spcBef>
              <a:spcAft>
                <a:spcPts val="0"/>
              </a:spcAft>
              <a:buClrTx/>
              <a:buSzPct val="70370"/>
              <a:buFont typeface="Symbol"/>
              <a:buChar char=""/>
              <a:tabLst>
                <a:tab pos="301832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High</a:t>
            </a:r>
            <a:r>
              <a:rPr kumimoji="0" lang="en-US" sz="1400" b="0" i="0" u="none" strike="noStrike" kern="0" cap="none" spc="3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precision</a:t>
            </a:r>
            <a:r>
              <a:rPr kumimoji="0" lang="en-US" sz="14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and</a:t>
            </a:r>
            <a:r>
              <a:rPr kumimoji="0" lang="en-US" sz="1400" b="0" i="0" u="none" strike="noStrike" kern="0" cap="none" spc="-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recall,</a:t>
            </a:r>
            <a:r>
              <a:rPr kumimoji="0" lang="en-US" sz="1400" b="0" i="0" u="none" strike="noStrike" kern="0" cap="none" spc="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especially</a:t>
            </a:r>
            <a:r>
              <a:rPr kumimoji="0" lang="en-US" sz="1400" b="0" i="0" u="none" strike="noStrike" kern="0" cap="none" spc="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for</a:t>
            </a:r>
            <a:r>
              <a:rPr kumimoji="0" lang="en-US" sz="1400" b="0" i="0" u="none" strike="noStrike" kern="0" cap="none" spc="4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Non-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Persistent</a:t>
            </a:r>
            <a:r>
              <a:rPr kumimoji="0" lang="en-US" sz="1400" b="0" i="0" u="none" strike="noStrike" kern="0" cap="none" spc="10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cases,</a:t>
            </a:r>
            <a:r>
              <a:rPr kumimoji="0" lang="en-US" sz="14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indicating</a:t>
            </a:r>
            <a:r>
              <a:rPr kumimoji="0" lang="en-US" sz="1400" b="0" i="0" u="none" strike="noStrike" kern="0" cap="none" spc="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strong</a:t>
            </a:r>
            <a:r>
              <a:rPr kumimoji="0" lang="en-US" sz="1400" b="0" i="0" u="none" strike="noStrike" kern="0" cap="none" spc="4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 </a:t>
            </a:r>
            <a:r>
              <a:rPr kumimoji="0" lang="en-US" sz="14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/>
              </a:rPr>
              <a:t>predictive capabilities.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226B-A358-1A06-76D3-75FC7C50285A}"/>
              </a:ext>
            </a:extLst>
          </p:cNvPr>
          <p:cNvSpPr txBox="1"/>
          <p:nvPr/>
        </p:nvSpPr>
        <p:spPr>
          <a:xfrm>
            <a:off x="8681349" y="4210180"/>
            <a:ext cx="2804159" cy="184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35">
              <a:lnSpc>
                <a:spcPts val="1015"/>
              </a:lnSpc>
              <a:spcBef>
                <a:spcPts val="67"/>
              </a:spcBef>
              <a:buSzPct val="70370"/>
              <a:tabLst>
                <a:tab pos="155390" algn="l"/>
              </a:tabLst>
            </a:pPr>
            <a:r>
              <a:rPr lang="en-US" sz="1400" b="1" dirty="0">
                <a:latin typeface="+mn-lt"/>
                <a:cs typeface="Times New Roman"/>
              </a:rPr>
              <a:t>ROC</a:t>
            </a:r>
            <a:r>
              <a:rPr lang="en-US" sz="1400" b="1" spc="-22" dirty="0">
                <a:latin typeface="+mn-lt"/>
                <a:cs typeface="Times New Roman"/>
              </a:rPr>
              <a:t> </a:t>
            </a:r>
            <a:r>
              <a:rPr lang="en-US" sz="1400" b="1" spc="-6" dirty="0">
                <a:latin typeface="+mn-lt"/>
                <a:cs typeface="Times New Roman"/>
              </a:rPr>
              <a:t>Curve:</a:t>
            </a:r>
            <a:endParaRPr lang="en-US" sz="1400" dirty="0">
              <a:latin typeface="+mn-lt"/>
              <a:cs typeface="Times New Roman"/>
            </a:endParaRPr>
          </a:p>
          <a:p>
            <a:pPr marL="448273" marR="3254" lvl="1" indent="-146441">
              <a:lnSpc>
                <a:spcPct val="94400"/>
              </a:lnSpc>
              <a:spcBef>
                <a:spcPts val="35"/>
              </a:spcBef>
              <a:buSzPct val="70370"/>
              <a:buFont typeface="Symbol"/>
              <a:buChar char=""/>
              <a:tabLst>
                <a:tab pos="448273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ROC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curve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for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Random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Forest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model,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positioned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near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top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left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corner </a:t>
            </a:r>
            <a:r>
              <a:rPr lang="en-US" sz="1400" dirty="0">
                <a:latin typeface="+mn-lt"/>
                <a:cs typeface="Times New Roman"/>
              </a:rPr>
              <a:t>with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high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AUC,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indicates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excellent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predictive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accuracy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distinguishing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between. Non-</a:t>
            </a:r>
            <a:r>
              <a:rPr lang="en-US" sz="1400" dirty="0">
                <a:latin typeface="+mn-lt"/>
                <a:cs typeface="Times New Roman"/>
              </a:rPr>
              <a:t>Persistent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and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Persistent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cases</a:t>
            </a:r>
            <a:endParaRPr lang="en-US" sz="1400" dirty="0">
              <a:latin typeface="+mn-lt"/>
              <a:cs typeface="Times New Roman"/>
            </a:endParaRP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F674DDAB-CB84-4654-EC79-307190FEE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264643"/>
              </p:ext>
            </p:extLst>
          </p:nvPr>
        </p:nvGraphicFramePr>
        <p:xfrm>
          <a:off x="76200" y="76200"/>
          <a:ext cx="4912731" cy="513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941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95800" y="5472636"/>
            <a:ext cx="6781800" cy="1098667"/>
          </a:xfrm>
          <a:prstGeom prst="rect">
            <a:avLst/>
          </a:prstGeom>
        </p:spPr>
        <p:txBody>
          <a:bodyPr vert="horz" wrap="square" lIns="0" tIns="8542" rIns="0" bIns="0" rtlCol="0">
            <a:spAutoFit/>
          </a:bodyPr>
          <a:lstStyle/>
          <a:p>
            <a:pPr marL="155390">
              <a:spcBef>
                <a:spcPts val="67"/>
              </a:spcBef>
            </a:pPr>
            <a:r>
              <a:rPr lang="en-US" sz="1400" b="1" dirty="0">
                <a:latin typeface="+mn-lt"/>
                <a:cs typeface="Times New Roman"/>
              </a:rPr>
              <a:t>Key</a:t>
            </a:r>
            <a:r>
              <a:rPr lang="en-US" sz="1400" b="1" spc="16" dirty="0">
                <a:latin typeface="+mn-lt"/>
                <a:cs typeface="Times New Roman"/>
              </a:rPr>
              <a:t> </a:t>
            </a:r>
            <a:r>
              <a:rPr lang="en-US" sz="1400" b="1" spc="-6" dirty="0">
                <a:latin typeface="+mn-lt"/>
                <a:cs typeface="Times New Roman"/>
              </a:rPr>
              <a:t>Takeaways:</a:t>
            </a:r>
            <a:endParaRPr lang="en-US" sz="1400" dirty="0">
              <a:latin typeface="+mn-lt"/>
              <a:cs typeface="Times New Roman"/>
            </a:endParaRPr>
          </a:p>
          <a:p>
            <a:pPr marL="155390" marR="3254" indent="-147661">
              <a:spcBef>
                <a:spcPts val="67"/>
              </a:spcBef>
              <a:buSzPct val="70370"/>
              <a:buFont typeface="Symbol"/>
              <a:buChar char=""/>
              <a:tabLst>
                <a:tab pos="155390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SVM</a:t>
            </a:r>
            <a:r>
              <a:rPr lang="en-US" sz="1400" spc="3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model</a:t>
            </a:r>
            <a:r>
              <a:rPr lang="en-US" sz="1400" spc="2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shows</a:t>
            </a:r>
            <a:r>
              <a:rPr lang="en-US" sz="1400" spc="-35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outstanding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performance,</a:t>
            </a:r>
            <a:r>
              <a:rPr lang="en-US" sz="1400" spc="-64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outshining</a:t>
            </a:r>
            <a:r>
              <a:rPr lang="en-US" sz="1400" spc="-3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both</a:t>
            </a:r>
            <a:r>
              <a:rPr lang="en-US" sz="1400" spc="16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Logistic</a:t>
            </a:r>
            <a:r>
              <a:rPr lang="en-US" sz="1400" spc="9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Regression</a:t>
            </a:r>
            <a:r>
              <a:rPr lang="en-US" sz="1400" spc="151" dirty="0">
                <a:latin typeface="+mn-lt"/>
                <a:cs typeface="Times New Roman"/>
              </a:rPr>
              <a:t> </a:t>
            </a:r>
            <a:r>
              <a:rPr lang="en-US" sz="1400" spc="-16" dirty="0">
                <a:latin typeface="+mn-lt"/>
                <a:cs typeface="Times New Roman"/>
              </a:rPr>
              <a:t>and </a:t>
            </a:r>
            <a:r>
              <a:rPr lang="en-US" sz="1400" dirty="0">
                <a:latin typeface="+mn-lt"/>
                <a:cs typeface="Times New Roman"/>
              </a:rPr>
              <a:t>Random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Forest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6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accuracy</a:t>
            </a:r>
            <a:r>
              <a:rPr lang="en-US" sz="1400" spc="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and</a:t>
            </a:r>
            <a:r>
              <a:rPr lang="en-US" sz="1400" spc="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class</a:t>
            </a:r>
            <a:r>
              <a:rPr lang="en-US" sz="1400" spc="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balance.</a:t>
            </a:r>
            <a:endParaRPr lang="en-US" sz="1400" dirty="0">
              <a:latin typeface="+mn-lt"/>
              <a:cs typeface="Times New Roman"/>
            </a:endParaRPr>
          </a:p>
          <a:p>
            <a:pPr marL="155390" marR="30509" indent="-147661">
              <a:spcBef>
                <a:spcPts val="6"/>
              </a:spcBef>
              <a:buSzPct val="70370"/>
              <a:buFont typeface="Symbol"/>
              <a:buChar char=""/>
              <a:tabLst>
                <a:tab pos="155390" algn="l"/>
              </a:tabLst>
            </a:pPr>
            <a:r>
              <a:rPr lang="en-US" sz="1400" dirty="0">
                <a:latin typeface="+mn-lt"/>
                <a:cs typeface="Times New Roman"/>
              </a:rPr>
              <a:t>High</a:t>
            </a:r>
            <a:r>
              <a:rPr lang="en-US" sz="1400" spc="9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precision</a:t>
            </a:r>
            <a:r>
              <a:rPr lang="en-US" sz="1400" spc="11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and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recall</a:t>
            </a:r>
            <a:r>
              <a:rPr lang="en-US" sz="1400" spc="4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across</a:t>
            </a:r>
            <a:r>
              <a:rPr lang="en-US" sz="1400" spc="4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both</a:t>
            </a:r>
            <a:r>
              <a:rPr lang="en-US" sz="1400" spc="11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categories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highlight</a:t>
            </a:r>
            <a:r>
              <a:rPr lang="en-US" sz="1400" spc="10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its</a:t>
            </a:r>
            <a:r>
              <a:rPr lang="en-US" sz="1400" spc="6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robustness</a:t>
            </a:r>
            <a:r>
              <a:rPr lang="en-US" sz="1400" spc="5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10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handling</a:t>
            </a:r>
            <a:r>
              <a:rPr lang="en-US" sz="1400" spc="61" dirty="0">
                <a:latin typeface="+mn-lt"/>
                <a:cs typeface="Times New Roman"/>
              </a:rPr>
              <a:t> </a:t>
            </a:r>
            <a:r>
              <a:rPr lang="en-US" sz="1400" spc="-13" dirty="0">
                <a:latin typeface="+mn-lt"/>
                <a:cs typeface="Times New Roman"/>
              </a:rPr>
              <a:t>this </a:t>
            </a:r>
            <a:r>
              <a:rPr lang="en-US" sz="1400" dirty="0">
                <a:latin typeface="+mn-lt"/>
                <a:cs typeface="Times New Roman"/>
              </a:rPr>
              <a:t>classification</a:t>
            </a:r>
            <a:r>
              <a:rPr lang="en-US" sz="1400" spc="32" dirty="0">
                <a:latin typeface="+mn-lt"/>
                <a:cs typeface="Times New Roman"/>
              </a:rPr>
              <a:t> </a:t>
            </a:r>
            <a:r>
              <a:rPr lang="en-US" sz="1400" spc="-13" dirty="0">
                <a:latin typeface="+mn-lt"/>
                <a:cs typeface="Times New Roman"/>
              </a:rPr>
              <a:t>task.</a:t>
            </a:r>
            <a:endParaRPr lang="en-US" sz="1400" dirty="0">
              <a:latin typeface="+mn-lt"/>
              <a:cs typeface="Times New Roman"/>
            </a:endParaRPr>
          </a:p>
        </p:txBody>
      </p:sp>
      <p:pic>
        <p:nvPicPr>
          <p:cNvPr id="4" name="object 4" descr="A graph of a graph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41" y="541481"/>
            <a:ext cx="3571259" cy="30399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15">
              <a:lnSpc>
                <a:spcPts val="737"/>
              </a:lnSpc>
            </a:pPr>
            <a:r>
              <a:rPr spc="-16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73CE4-18E2-299F-C32B-FC14EB01E904}"/>
              </a:ext>
            </a:extLst>
          </p:cNvPr>
          <p:cNvSpPr txBox="1"/>
          <p:nvPr/>
        </p:nvSpPr>
        <p:spPr>
          <a:xfrm>
            <a:off x="533400" y="4071882"/>
            <a:ext cx="3571259" cy="247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577">
              <a:buSzPct val="70370"/>
              <a:tabLst>
                <a:tab pos="301832" algn="l"/>
              </a:tabLst>
            </a:pPr>
            <a:r>
              <a:rPr lang="en-US" sz="1400" b="1" spc="-6" dirty="0">
                <a:latin typeface="+mn-lt"/>
                <a:cs typeface="Times New Roman"/>
              </a:rPr>
              <a:t>Precision-</a:t>
            </a:r>
            <a:r>
              <a:rPr lang="en-US" sz="1400" b="1" dirty="0">
                <a:latin typeface="+mn-lt"/>
                <a:cs typeface="Times New Roman"/>
              </a:rPr>
              <a:t>Recall</a:t>
            </a:r>
            <a:r>
              <a:rPr lang="en-US" sz="1400" b="1" spc="16" dirty="0">
                <a:latin typeface="+mn-lt"/>
                <a:cs typeface="Times New Roman"/>
              </a:rPr>
              <a:t> </a:t>
            </a:r>
            <a:r>
              <a:rPr lang="en-US" sz="1400" b="1" spc="-6" dirty="0">
                <a:latin typeface="+mn-lt"/>
                <a:cs typeface="Times New Roman"/>
              </a:rPr>
              <a:t>Curve:</a:t>
            </a:r>
            <a:endParaRPr lang="en-US" sz="1400" dirty="0">
              <a:latin typeface="+mn-lt"/>
              <a:cs typeface="Times New Roman"/>
            </a:endParaRPr>
          </a:p>
          <a:p>
            <a:pPr marL="594713" marR="3254" lvl="1" indent="-146441">
              <a:spcBef>
                <a:spcPts val="61"/>
              </a:spcBef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Precision-</a:t>
            </a:r>
            <a:r>
              <a:rPr lang="en-US" sz="1400" dirty="0">
                <a:latin typeface="+mn-lt"/>
                <a:cs typeface="Times New Roman"/>
              </a:rPr>
              <a:t>Recall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curve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indicates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outstanding</a:t>
            </a:r>
            <a:r>
              <a:rPr lang="en-US" sz="1400" spc="-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performance,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it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hovers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close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to</a:t>
            </a:r>
            <a:r>
              <a:rPr lang="en-US" sz="1400" spc="-6" dirty="0">
                <a:latin typeface="+mn-lt"/>
                <a:cs typeface="Times New Roman"/>
              </a:rPr>
              <a:t> </a:t>
            </a:r>
            <a:r>
              <a:rPr lang="en-US" sz="1400" spc="-16" dirty="0">
                <a:latin typeface="+mn-lt"/>
                <a:cs typeface="Times New Roman"/>
              </a:rPr>
              <a:t>the </a:t>
            </a:r>
            <a:r>
              <a:rPr lang="en-US" sz="1400" dirty="0">
                <a:latin typeface="+mn-lt"/>
                <a:cs typeface="Times New Roman"/>
              </a:rPr>
              <a:t>top</a:t>
            </a:r>
            <a:r>
              <a:rPr lang="en-US" sz="1400" spc="-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right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corner,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showing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both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high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precision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and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high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recall.</a:t>
            </a:r>
            <a:endParaRPr lang="en-US" sz="1400" dirty="0">
              <a:latin typeface="+mn-lt"/>
              <a:cs typeface="Times New Roman"/>
            </a:endParaRPr>
          </a:p>
          <a:p>
            <a:pPr marL="594713" marR="98441" lvl="1" indent="-146441"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This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suggests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that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SVM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model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effectively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balances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correctly identifying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positive </a:t>
            </a:r>
            <a:r>
              <a:rPr lang="en-US" sz="1400" dirty="0">
                <a:latin typeface="+mn-lt"/>
                <a:cs typeface="Times New Roman"/>
              </a:rPr>
              <a:t>(Persistent)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cases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(high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recall)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while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maintaining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low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rate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of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false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positives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(high precision).</a:t>
            </a:r>
            <a:endParaRPr lang="en-US" sz="1400" dirty="0">
              <a:latin typeface="+mn-lt"/>
              <a:cs typeface="Times New Roman"/>
            </a:endParaRPr>
          </a:p>
        </p:txBody>
      </p:sp>
      <p:graphicFrame>
        <p:nvGraphicFramePr>
          <p:cNvPr id="29" name="object 2">
            <a:extLst>
              <a:ext uri="{FF2B5EF4-FFF2-40B4-BE49-F238E27FC236}">
                <a16:creationId xmlns:a16="http://schemas.microsoft.com/office/drawing/2014/main" id="{5D86BD03-663B-C17F-BDBA-6CDCDB51C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084825"/>
              </p:ext>
            </p:extLst>
          </p:nvPr>
        </p:nvGraphicFramePr>
        <p:xfrm>
          <a:off x="4104659" y="286697"/>
          <a:ext cx="8087341" cy="474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79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4419600" y="2629087"/>
            <a:ext cx="3325493" cy="1529555"/>
          </a:xfrm>
          <a:prstGeom prst="rect">
            <a:avLst/>
          </a:prstGeom>
        </p:spPr>
        <p:txBody>
          <a:bodyPr vert="horz" wrap="square" lIns="0" tIns="8542" rIns="0" bIns="0" rtlCol="0">
            <a:spAutoFit/>
          </a:bodyPr>
          <a:lstStyle/>
          <a:p>
            <a:pPr marL="142211">
              <a:buSzPct val="70370"/>
              <a:tabLst>
                <a:tab pos="277685" algn="l"/>
              </a:tabLst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Feature</a:t>
            </a:r>
            <a:r>
              <a:rPr lang="en-US" sz="1400" b="1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Importance: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Reveals</a:t>
            </a:r>
            <a:r>
              <a:rPr lang="en-US" sz="1400" spc="6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most</a:t>
            </a:r>
            <a:r>
              <a:rPr lang="en-US" sz="1400" spc="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significant</a:t>
            </a:r>
            <a:r>
              <a:rPr lang="en-US" sz="1400" spc="-2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features</a:t>
            </a:r>
            <a:r>
              <a:rPr lang="en-US" sz="1400" spc="-3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that</a:t>
            </a:r>
            <a:r>
              <a:rPr lang="en-US" sz="1400" spc="-3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3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model</a:t>
            </a:r>
            <a:r>
              <a:rPr lang="en-US" sz="1400" spc="-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relied</a:t>
            </a:r>
            <a:r>
              <a:rPr lang="en-US" sz="1400" spc="2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on</a:t>
            </a:r>
            <a:r>
              <a:rPr lang="en-US" sz="1400" spc="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for</a:t>
            </a:r>
            <a:r>
              <a:rPr lang="en-US" sz="1400" spc="7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making</a:t>
            </a:r>
            <a:r>
              <a:rPr lang="en-US" sz="1400" spc="-3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predictions.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547136" marR="2994" lvl="1" indent="-134726">
              <a:spcBef>
                <a:spcPts val="71"/>
              </a:spcBef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Provides</a:t>
            </a:r>
            <a:r>
              <a:rPr lang="en-US" sz="1400" spc="7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insights</a:t>
            </a:r>
            <a:r>
              <a:rPr lang="en-US" sz="1400" spc="-2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into</a:t>
            </a:r>
            <a:r>
              <a:rPr lang="en-US" sz="1400" spc="-3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which</a:t>
            </a:r>
            <a:r>
              <a:rPr lang="en-US" sz="1400" spc="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aspects</a:t>
            </a:r>
            <a:r>
              <a:rPr lang="en-US" sz="1400" spc="-3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of</a:t>
            </a:r>
            <a:r>
              <a:rPr lang="en-US" sz="1400" spc="7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10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data</a:t>
            </a:r>
            <a:r>
              <a:rPr lang="en-US" sz="1400" spc="8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are</a:t>
            </a:r>
            <a:r>
              <a:rPr lang="en-US" sz="1400" spc="7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most</a:t>
            </a:r>
            <a:r>
              <a:rPr lang="en-US" sz="1400" spc="13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influential</a:t>
            </a:r>
            <a:r>
              <a:rPr lang="en-US" sz="1400" spc="7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</a:t>
            </a:r>
            <a:r>
              <a:rPr lang="en-US" sz="1400" spc="13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determining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patient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drug</a:t>
            </a:r>
            <a:r>
              <a:rPr lang="en-US" sz="1400" spc="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persistency.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1" y="308288"/>
            <a:ext cx="3035826" cy="2046651"/>
          </a:xfrm>
          <a:prstGeom prst="rect">
            <a:avLst/>
          </a:prstGeom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8526647" y="6084871"/>
            <a:ext cx="2583598" cy="315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2">
              <a:lnSpc>
                <a:spcPts val="678"/>
              </a:lnSpc>
              <a:spcAft>
                <a:spcPts val="600"/>
              </a:spcAft>
            </a:pPr>
            <a:r>
              <a:rPr spc="-15"/>
              <a:t>19</a:t>
            </a:r>
            <a:endParaRPr spc="-1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8AA0B-8656-5F14-CE65-275F6E0DB9E7}"/>
              </a:ext>
            </a:extLst>
          </p:cNvPr>
          <p:cNvSpPr txBox="1"/>
          <p:nvPr/>
        </p:nvSpPr>
        <p:spPr>
          <a:xfrm>
            <a:off x="228601" y="390014"/>
            <a:ext cx="3642380" cy="546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">
              <a:spcBef>
                <a:spcPts val="62"/>
              </a:spcBef>
            </a:pPr>
            <a:r>
              <a:rPr lang="en-US" sz="1288" b="1" dirty="0">
                <a:latin typeface="+mn-lt"/>
                <a:cs typeface="Times New Roman"/>
              </a:rPr>
              <a:t>d.</a:t>
            </a:r>
            <a:r>
              <a:rPr lang="en-US" sz="1288" b="1" spc="-12" dirty="0">
                <a:latin typeface="+mn-lt"/>
                <a:cs typeface="Times New Roman"/>
              </a:rPr>
              <a:t> </a:t>
            </a:r>
            <a:r>
              <a:rPr lang="en-US" sz="1288" b="1" dirty="0">
                <a:latin typeface="+mn-lt"/>
                <a:cs typeface="Times New Roman"/>
              </a:rPr>
              <a:t>Gradient</a:t>
            </a:r>
            <a:r>
              <a:rPr lang="en-US" sz="1288" b="1" spc="12" dirty="0">
                <a:latin typeface="+mn-lt"/>
                <a:cs typeface="Times New Roman"/>
              </a:rPr>
              <a:t> </a:t>
            </a:r>
            <a:r>
              <a:rPr lang="en-US" sz="1288" b="1" spc="-6" dirty="0">
                <a:latin typeface="+mn-lt"/>
                <a:cs typeface="Times New Roman"/>
              </a:rPr>
              <a:t>Boosting:</a:t>
            </a:r>
          </a:p>
          <a:p>
            <a:pPr marL="7485">
              <a:spcBef>
                <a:spcPts val="62"/>
              </a:spcBef>
            </a:pPr>
            <a:endParaRPr lang="en-US" sz="1288" dirty="0">
              <a:latin typeface="+mn-lt"/>
              <a:cs typeface="Times New Roman"/>
            </a:endParaRPr>
          </a:p>
          <a:p>
            <a:pPr marL="277685" indent="-135475">
              <a:buSzPct val="70370"/>
              <a:buFont typeface="Symbol"/>
              <a:buChar char=""/>
              <a:tabLst>
                <a:tab pos="277685" algn="l"/>
              </a:tabLst>
            </a:pPr>
            <a:r>
              <a:rPr lang="en-US" sz="1288" b="1" dirty="0">
                <a:latin typeface="+mn-lt"/>
                <a:cs typeface="Times New Roman"/>
              </a:rPr>
              <a:t>Model</a:t>
            </a:r>
            <a:r>
              <a:rPr lang="en-US" sz="1288" b="1" spc="12" dirty="0">
                <a:latin typeface="+mn-lt"/>
                <a:cs typeface="Times New Roman"/>
              </a:rPr>
              <a:t> </a:t>
            </a:r>
            <a:r>
              <a:rPr lang="en-US" sz="1288" b="1" spc="-6" dirty="0">
                <a:latin typeface="+mn-lt"/>
                <a:cs typeface="Times New Roman"/>
              </a:rPr>
              <a:t>Introduction: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Gradient</a:t>
            </a:r>
            <a:r>
              <a:rPr lang="en-US" sz="1288" spc="9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Boosting,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an</a:t>
            </a:r>
            <a:r>
              <a:rPr lang="en-US" sz="1288" spc="10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advanced</a:t>
            </a:r>
            <a:r>
              <a:rPr lang="en-US" sz="1288" spc="5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ensemble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technique,</a:t>
            </a:r>
            <a:r>
              <a:rPr lang="en-US" sz="1288" spc="7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known</a:t>
            </a:r>
            <a:r>
              <a:rPr lang="en-US" sz="1288" spc="10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for</a:t>
            </a:r>
            <a:r>
              <a:rPr lang="en-US" sz="1288" spc="5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high</a:t>
            </a:r>
            <a:r>
              <a:rPr lang="en-US" sz="1288" spc="109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accuracy.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Sequentially</a:t>
            </a:r>
            <a:r>
              <a:rPr lang="en-US" sz="1288" spc="5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builds</a:t>
            </a:r>
            <a:r>
              <a:rPr lang="en-US" sz="1288" spc="4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weak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learners</a:t>
            </a:r>
            <a:r>
              <a:rPr lang="en-US" sz="1288" spc="56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to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improve</a:t>
            </a:r>
            <a:r>
              <a:rPr lang="en-US" sz="1288" spc="53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predictions.</a:t>
            </a:r>
            <a:endParaRPr lang="en-US" sz="1288" dirty="0">
              <a:latin typeface="+mn-lt"/>
              <a:cs typeface="Times New Roman"/>
            </a:endParaRPr>
          </a:p>
          <a:p>
            <a:pPr marL="277685" indent="-135475">
              <a:buSzPct val="70370"/>
              <a:buFont typeface="Symbol"/>
              <a:buChar char=""/>
              <a:tabLst>
                <a:tab pos="277685" algn="l"/>
              </a:tabLst>
            </a:pPr>
            <a:r>
              <a:rPr lang="en-US" sz="1288" b="1" spc="-6" dirty="0">
                <a:latin typeface="+mn-lt"/>
                <a:cs typeface="Times New Roman"/>
              </a:rPr>
              <a:t>Advantages: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Often</a:t>
            </a:r>
            <a:r>
              <a:rPr lang="en-US" sz="1288" spc="7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provides</a:t>
            </a:r>
            <a:r>
              <a:rPr lang="en-US" sz="1288" spc="2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high</a:t>
            </a:r>
            <a:r>
              <a:rPr lang="en-US" sz="1288" spc="8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predictive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accuracy.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Good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control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over</a:t>
            </a:r>
            <a:r>
              <a:rPr lang="en-US" sz="1288" spc="6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overfitting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through</a:t>
            </a:r>
            <a:r>
              <a:rPr lang="en-US" sz="1288" spc="127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hyperparameters.</a:t>
            </a:r>
            <a:endParaRPr lang="en-US" sz="1288" dirty="0">
              <a:latin typeface="+mn-lt"/>
              <a:cs typeface="Times New Roman"/>
            </a:endParaRPr>
          </a:p>
          <a:p>
            <a:pPr marL="277685" indent="-135475">
              <a:buSzPct val="70370"/>
              <a:buFont typeface="Symbol"/>
              <a:buChar char=""/>
              <a:tabLst>
                <a:tab pos="277685" algn="l"/>
              </a:tabLst>
            </a:pPr>
            <a:r>
              <a:rPr lang="en-US" sz="1288" b="1" spc="-6" dirty="0">
                <a:latin typeface="+mn-lt"/>
                <a:cs typeface="Times New Roman"/>
              </a:rPr>
              <a:t>Disadvantages: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spcBef>
                <a:spcPts val="127"/>
              </a:spcBef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spc="-6" dirty="0">
                <a:latin typeface="+mn-lt"/>
                <a:cs typeface="Times New Roman"/>
              </a:rPr>
              <a:t>Time-</a:t>
            </a:r>
            <a:r>
              <a:rPr lang="en-US" sz="1288" dirty="0">
                <a:latin typeface="+mn-lt"/>
                <a:cs typeface="Times New Roman"/>
              </a:rPr>
              <a:t>consuming</a:t>
            </a:r>
            <a:r>
              <a:rPr lang="en-US" sz="1288" spc="100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training</a:t>
            </a:r>
            <a:r>
              <a:rPr lang="en-US" sz="1288" spc="103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process.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Requires</a:t>
            </a:r>
            <a:r>
              <a:rPr lang="en-US" sz="1288" spc="6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careful</a:t>
            </a:r>
            <a:r>
              <a:rPr lang="en-US" sz="1288" spc="7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tuning</a:t>
            </a:r>
            <a:r>
              <a:rPr lang="en-US" sz="1288" spc="112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to</a:t>
            </a:r>
            <a:r>
              <a:rPr lang="en-US" sz="1288" spc="7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avoid</a:t>
            </a:r>
            <a:r>
              <a:rPr lang="en-US" sz="1288" spc="74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overfitting.</a:t>
            </a:r>
            <a:endParaRPr lang="en-US" sz="1288" dirty="0">
              <a:latin typeface="+mn-lt"/>
              <a:cs typeface="Times New Roman"/>
            </a:endParaRPr>
          </a:p>
          <a:p>
            <a:pPr marL="277685" indent="-135475">
              <a:buSzPct val="70370"/>
              <a:buFont typeface="Symbol"/>
              <a:buChar char=""/>
              <a:tabLst>
                <a:tab pos="277685" algn="l"/>
              </a:tabLst>
            </a:pPr>
            <a:r>
              <a:rPr lang="en-US" sz="1288" b="1" dirty="0">
                <a:latin typeface="+mn-lt"/>
                <a:cs typeface="Times New Roman"/>
              </a:rPr>
              <a:t>Accuracy and</a:t>
            </a:r>
            <a:r>
              <a:rPr lang="en-US" sz="1288" b="1" spc="6" dirty="0">
                <a:latin typeface="+mn-lt"/>
                <a:cs typeface="Times New Roman"/>
              </a:rPr>
              <a:t> </a:t>
            </a:r>
            <a:r>
              <a:rPr lang="en-US" sz="1288" b="1" spc="-6" dirty="0">
                <a:latin typeface="+mn-lt"/>
                <a:cs typeface="Times New Roman"/>
              </a:rPr>
              <a:t>Precision: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Achieved</a:t>
            </a:r>
            <a:r>
              <a:rPr lang="en-US" sz="1288" spc="-12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perfect</a:t>
            </a:r>
            <a:r>
              <a:rPr lang="en-US" sz="1288" spc="83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accuracy</a:t>
            </a:r>
            <a:r>
              <a:rPr lang="en-US" sz="1288" spc="3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of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100%,</a:t>
            </a:r>
            <a:r>
              <a:rPr lang="en-US" sz="1288" spc="59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showcasing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exceptional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model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performance.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Precision: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100%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for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both</a:t>
            </a:r>
            <a:r>
              <a:rPr lang="en-US" sz="1288" spc="94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Non-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9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and</a:t>
            </a:r>
            <a:r>
              <a:rPr lang="en-US" sz="1288" spc="4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103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cases.</a:t>
            </a:r>
            <a:endParaRPr lang="en-US" sz="1288" dirty="0">
              <a:latin typeface="+mn-lt"/>
              <a:cs typeface="Times New Roman"/>
            </a:endParaRPr>
          </a:p>
          <a:p>
            <a:pPr marL="277685" indent="-135475">
              <a:buSzPct val="70370"/>
              <a:buFont typeface="Symbol"/>
              <a:buChar char=""/>
              <a:tabLst>
                <a:tab pos="277685" algn="l"/>
              </a:tabLst>
            </a:pPr>
            <a:r>
              <a:rPr lang="en-US" sz="1288" b="1" dirty="0">
                <a:latin typeface="+mn-lt"/>
                <a:cs typeface="Times New Roman"/>
              </a:rPr>
              <a:t>Recall</a:t>
            </a:r>
            <a:r>
              <a:rPr lang="en-US" sz="1288" b="1" spc="6" dirty="0">
                <a:latin typeface="+mn-lt"/>
                <a:cs typeface="Times New Roman"/>
              </a:rPr>
              <a:t> </a:t>
            </a:r>
            <a:r>
              <a:rPr lang="en-US" sz="1288" b="1" dirty="0">
                <a:latin typeface="+mn-lt"/>
                <a:cs typeface="Times New Roman"/>
              </a:rPr>
              <a:t>and</a:t>
            </a:r>
            <a:r>
              <a:rPr lang="en-US" sz="1288" b="1" spc="12" dirty="0">
                <a:latin typeface="+mn-lt"/>
                <a:cs typeface="Times New Roman"/>
              </a:rPr>
              <a:t> </a:t>
            </a:r>
            <a:r>
              <a:rPr lang="en-US" sz="1288" b="1" spc="-6" dirty="0">
                <a:latin typeface="+mn-lt"/>
                <a:cs typeface="Times New Roman"/>
              </a:rPr>
              <a:t>F1-Score:</a:t>
            </a:r>
            <a:endParaRPr lang="en-US" sz="1288" dirty="0">
              <a:latin typeface="+mn-lt"/>
              <a:cs typeface="Times New Roman"/>
            </a:endParaRPr>
          </a:p>
          <a:p>
            <a:pPr marL="547136" lvl="1" indent="-134726"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dirty="0">
                <a:latin typeface="+mn-lt"/>
                <a:cs typeface="Times New Roman"/>
              </a:rPr>
              <a:t>Recall: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100%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for</a:t>
            </a:r>
            <a:r>
              <a:rPr lang="en-US" sz="1288" spc="35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both</a:t>
            </a:r>
            <a:r>
              <a:rPr lang="en-US" sz="1288" spc="88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Non-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9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and</a:t>
            </a:r>
            <a:r>
              <a:rPr lang="en-US" sz="1288" spc="41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Persistent</a:t>
            </a:r>
            <a:r>
              <a:rPr lang="en-US" sz="1288" spc="94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cases.</a:t>
            </a:r>
            <a:endParaRPr lang="en-US" sz="1288" dirty="0">
              <a:latin typeface="+mn-lt"/>
              <a:cs typeface="Times New Roman"/>
            </a:endParaRPr>
          </a:p>
          <a:p>
            <a:pPr marL="547136" marR="20583" lvl="1" indent="-134726">
              <a:spcBef>
                <a:spcPts val="47"/>
              </a:spcBef>
              <a:buSzPct val="70370"/>
              <a:buFont typeface="Symbol"/>
              <a:buChar char=""/>
              <a:tabLst>
                <a:tab pos="547136" algn="l"/>
              </a:tabLst>
            </a:pPr>
            <a:r>
              <a:rPr lang="en-US" sz="1288" spc="-6" dirty="0">
                <a:latin typeface="+mn-lt"/>
                <a:cs typeface="Times New Roman"/>
              </a:rPr>
              <a:t>F1-</a:t>
            </a:r>
            <a:r>
              <a:rPr lang="en-US" sz="1288" dirty="0">
                <a:latin typeface="+mn-lt"/>
                <a:cs typeface="Times New Roman"/>
              </a:rPr>
              <a:t>scores:</a:t>
            </a:r>
            <a:r>
              <a:rPr lang="en-US" sz="1288" spc="12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100%</a:t>
            </a:r>
            <a:r>
              <a:rPr lang="en-US" sz="1288" spc="1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for</a:t>
            </a:r>
            <a:r>
              <a:rPr lang="en-US" sz="1288" spc="1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both</a:t>
            </a:r>
            <a:r>
              <a:rPr lang="en-US" sz="1288" spc="62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categories,</a:t>
            </a:r>
            <a:r>
              <a:rPr lang="en-US" sz="1288" spc="44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indicating</a:t>
            </a:r>
            <a:r>
              <a:rPr lang="en-US" sz="1288" spc="1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flawless</a:t>
            </a:r>
            <a:r>
              <a:rPr lang="en-US" sz="1288" spc="17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balance</a:t>
            </a:r>
            <a:r>
              <a:rPr lang="en-US" sz="1288" spc="12" dirty="0">
                <a:latin typeface="+mn-lt"/>
                <a:cs typeface="Times New Roman"/>
              </a:rPr>
              <a:t> </a:t>
            </a:r>
            <a:r>
              <a:rPr lang="en-US" sz="1288" dirty="0">
                <a:latin typeface="+mn-lt"/>
                <a:cs typeface="Times New Roman"/>
              </a:rPr>
              <a:t>between</a:t>
            </a:r>
            <a:r>
              <a:rPr lang="en-US" sz="1288" spc="62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precision </a:t>
            </a:r>
            <a:r>
              <a:rPr lang="en-US" sz="1288" dirty="0">
                <a:latin typeface="+mn-lt"/>
                <a:cs typeface="Times New Roman"/>
              </a:rPr>
              <a:t>and</a:t>
            </a:r>
            <a:r>
              <a:rPr lang="en-US" sz="1288" spc="12" dirty="0">
                <a:latin typeface="+mn-lt"/>
                <a:cs typeface="Times New Roman"/>
              </a:rPr>
              <a:t> </a:t>
            </a:r>
            <a:r>
              <a:rPr lang="en-US" sz="1288" spc="-6" dirty="0">
                <a:latin typeface="+mn-lt"/>
                <a:cs typeface="Times New Roman"/>
              </a:rPr>
              <a:t>recall.</a:t>
            </a:r>
            <a:endParaRPr lang="en-US" sz="1400" dirty="0">
              <a:latin typeface="+mn-lt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739AC-4B48-2848-4B81-57BB56C5FDA3}"/>
              </a:ext>
            </a:extLst>
          </p:cNvPr>
          <p:cNvSpPr txBox="1"/>
          <p:nvPr/>
        </p:nvSpPr>
        <p:spPr>
          <a:xfrm>
            <a:off x="4310978" y="4810657"/>
            <a:ext cx="76640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" defTabSz="841248">
              <a:spcBef>
                <a:spcPts val="62"/>
              </a:spcBef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Key</a:t>
            </a:r>
            <a:r>
              <a:rPr lang="en-US" sz="1400" b="1" spc="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Takeaways: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277685" marR="10853" indent="-135848" defTabSz="841248">
              <a:spcBef>
                <a:spcPts val="39"/>
              </a:spcBef>
              <a:buSzPct val="70370"/>
              <a:buFont typeface="Symbol"/>
              <a:buChar char=""/>
              <a:tabLst>
                <a:tab pos="277685" algn="l"/>
              </a:tabLst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3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Times New Roman"/>
              </a:rPr>
              <a:t>XGBoost</a:t>
            </a:r>
            <a:r>
              <a:rPr lang="en-US" sz="1400" spc="-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model</a:t>
            </a:r>
            <a:r>
              <a:rPr lang="en-US" sz="1400" spc="-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demonstrates</a:t>
            </a:r>
            <a:r>
              <a:rPr lang="en-US" sz="1400" spc="-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unparalleled</a:t>
            </a:r>
            <a:r>
              <a:rPr lang="en-US" sz="1400" spc="-2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performance</a:t>
            </a:r>
            <a:r>
              <a:rPr lang="en-US" sz="1400" spc="-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this</a:t>
            </a:r>
            <a:r>
              <a:rPr lang="en-US" sz="1400" spc="-2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classification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task,</a:t>
            </a:r>
            <a:r>
              <a:rPr lang="en-US" sz="1400" spc="-2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with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unmatched precision,</a:t>
            </a:r>
            <a:r>
              <a:rPr lang="en-US" sz="1400" spc="2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recall,</a:t>
            </a:r>
            <a:r>
              <a:rPr lang="en-US" sz="1400" spc="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and</a:t>
            </a:r>
            <a:r>
              <a:rPr lang="en-US" sz="1400" spc="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accuracy.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277685" indent="-135475" defTabSz="841248">
              <a:buSzPct val="70370"/>
              <a:buFont typeface="Symbol"/>
              <a:buChar char=""/>
              <a:tabLst>
                <a:tab pos="277685" algn="l"/>
              </a:tabLst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Its</a:t>
            </a:r>
            <a:r>
              <a:rPr lang="en-US" sz="1400" spc="3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ability</a:t>
            </a:r>
            <a:r>
              <a:rPr lang="en-US" sz="1400" spc="4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to</a:t>
            </a:r>
            <a:r>
              <a:rPr lang="en-US" sz="1400" spc="3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perfectly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classify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cases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is</a:t>
            </a:r>
            <a:r>
              <a:rPr lang="en-US" sz="1400" spc="3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impressive,</a:t>
            </a:r>
            <a:r>
              <a:rPr lang="en-US" sz="1400" spc="5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though</a:t>
            </a:r>
            <a:r>
              <a:rPr lang="en-US" sz="1400" spc="7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it's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crucial</a:t>
            </a:r>
            <a:r>
              <a:rPr lang="en-US" sz="1400" spc="3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to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consider</a:t>
            </a:r>
            <a:r>
              <a:rPr lang="en-US" sz="1400" spc="4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the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potential</a:t>
            </a:r>
            <a:r>
              <a:rPr lang="en-US" sz="1400" spc="-4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for</a:t>
            </a:r>
            <a:r>
              <a:rPr lang="en-US" sz="1400" spc="-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overfitting,</a:t>
            </a:r>
            <a:r>
              <a:rPr lang="en-US" sz="1400" spc="6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especially</a:t>
            </a:r>
            <a:r>
              <a:rPr lang="en-US" sz="1400" spc="5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</a:t>
            </a:r>
            <a:r>
              <a:rPr lang="en-US" sz="1400" spc="98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</a:t>
            </a:r>
            <a:r>
              <a:rPr lang="en-US" sz="1400" spc="4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real-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world</a:t>
            </a:r>
            <a:r>
              <a:rPr lang="en-US" sz="1400" spc="5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scenario</a:t>
            </a:r>
            <a:r>
              <a:rPr lang="en-US" sz="1400" spc="5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where</a:t>
            </a:r>
            <a:r>
              <a:rPr lang="en-US" sz="1400" spc="4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data</a:t>
            </a:r>
            <a:r>
              <a:rPr lang="en-US" sz="1400" spc="5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may</a:t>
            </a:r>
            <a:r>
              <a:rPr lang="en-US" sz="1400" spc="4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not</a:t>
            </a:r>
            <a:r>
              <a:rPr lang="en-US" sz="1400" spc="91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always</a:t>
            </a:r>
            <a:r>
              <a:rPr lang="en-US" sz="1400" spc="4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be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as</a:t>
            </a:r>
            <a:r>
              <a:rPr lang="en-US" sz="1400" spc="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clean</a:t>
            </a:r>
            <a:r>
              <a:rPr lang="en-US" sz="1400" spc="5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or</a:t>
            </a:r>
            <a:r>
              <a:rPr lang="en-US" sz="1400" spc="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well-defined.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Times New Roman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E3DB00E6-EA40-9A3E-6F32-D5785B109F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5866" y="300061"/>
            <a:ext cx="3508934" cy="2210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924E4-0C96-C723-43AE-23B91D19C94C}"/>
              </a:ext>
            </a:extLst>
          </p:cNvPr>
          <p:cNvSpPr txBox="1"/>
          <p:nvPr/>
        </p:nvSpPr>
        <p:spPr>
          <a:xfrm>
            <a:off x="7901458" y="2746224"/>
            <a:ext cx="4191000" cy="182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4">
              <a:spcBef>
                <a:spcPts val="62"/>
              </a:spcBef>
              <a:buSzPct val="70370"/>
              <a:tabLst>
                <a:tab pos="142959" algn="l"/>
              </a:tabLst>
            </a:pP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Precision-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Recall</a:t>
            </a:r>
            <a:r>
              <a:rPr lang="en-US" sz="1400" b="1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Times New Roman"/>
              </a:rPr>
              <a:t>Curve for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b="1" spc="-6" dirty="0" err="1">
                <a:solidFill>
                  <a:schemeClr val="bg1"/>
                </a:solidFill>
                <a:latin typeface="+mn-lt"/>
                <a:cs typeface="Times New Roman"/>
              </a:rPr>
              <a:t>XGBoost</a:t>
            </a:r>
            <a:r>
              <a:rPr lang="en-US" sz="1400" b="1" spc="-6" dirty="0">
                <a:solidFill>
                  <a:schemeClr val="bg1"/>
                </a:solidFill>
                <a:latin typeface="+mn-lt"/>
                <a:cs typeface="Times New Roman"/>
              </a:rPr>
              <a:t>: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412411" marR="133603" lvl="1" indent="-134726">
              <a:spcBef>
                <a:spcPts val="53"/>
              </a:spcBef>
              <a:buSzPct val="70370"/>
              <a:buFont typeface="Symbol"/>
              <a:buChar char=""/>
              <a:tabLst>
                <a:tab pos="412411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Precision-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Recall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Curve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shows</a:t>
            </a:r>
            <a:r>
              <a:rPr lang="en-US" sz="1400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that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Times New Roman"/>
              </a:rPr>
              <a:t>XGBoost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model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achieves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nearly</a:t>
            </a:r>
            <a:r>
              <a:rPr lang="en-US" sz="1400" spc="-3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perfect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precision</a:t>
            </a:r>
            <a:r>
              <a:rPr lang="en-US" sz="1400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across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all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levels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of</a:t>
            </a:r>
            <a:r>
              <a:rPr lang="en-US" sz="1400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recall.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  <a:p>
            <a:pPr marL="412411" marR="2994" lvl="1" indent="-134726">
              <a:spcBef>
                <a:spcPts val="9"/>
              </a:spcBef>
              <a:buSzPct val="70370"/>
              <a:buFont typeface="Symbol"/>
              <a:buChar char=""/>
              <a:tabLst>
                <a:tab pos="412411" algn="l"/>
              </a:tabLst>
            </a:pP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This</a:t>
            </a:r>
            <a:r>
              <a:rPr lang="en-US" sz="1400" spc="-2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indicates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that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model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is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able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to</a:t>
            </a:r>
            <a:r>
              <a:rPr lang="en-US" sz="1400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identify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persistent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class</a:t>
            </a:r>
            <a:r>
              <a:rPr lang="en-US" sz="1400" spc="-15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with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high</a:t>
            </a:r>
            <a:r>
              <a:rPr lang="en-US" sz="1400" spc="-9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accuracy,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maintaining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a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high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true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positive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rate</a:t>
            </a:r>
            <a:r>
              <a:rPr lang="en-US" sz="1400" spc="-24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without</a:t>
            </a:r>
            <a:r>
              <a:rPr lang="en-US" sz="1400" spc="-2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increasing</a:t>
            </a:r>
            <a:r>
              <a:rPr lang="en-US" sz="1400" spc="-12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the</a:t>
            </a:r>
            <a:r>
              <a:rPr lang="en-US" sz="1400" spc="-17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Times New Roman"/>
              </a:rPr>
              <a:t>false</a:t>
            </a:r>
            <a:r>
              <a:rPr lang="en-US" sz="1400" spc="-20" dirty="0">
                <a:solidFill>
                  <a:schemeClr val="bg1"/>
                </a:solidFill>
                <a:latin typeface="+mn-lt"/>
                <a:cs typeface="Times New Roman"/>
              </a:rPr>
              <a:t> </a:t>
            </a:r>
            <a:r>
              <a:rPr lang="en-US" sz="1400" spc="-6" dirty="0">
                <a:solidFill>
                  <a:schemeClr val="bg1"/>
                </a:solidFill>
                <a:latin typeface="+mn-lt"/>
                <a:cs typeface="Times New Roman"/>
              </a:rPr>
              <a:t>positives.</a:t>
            </a:r>
            <a:endParaRPr lang="en-US" sz="1400"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846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9666" y="4216783"/>
            <a:ext cx="4953000" cy="1947618"/>
          </a:xfrm>
          <a:prstGeom prst="rect">
            <a:avLst/>
          </a:prstGeom>
        </p:spPr>
        <p:txBody>
          <a:bodyPr vert="horz" wrap="square" lIns="0" tIns="8542" rIns="0" bIns="0" rtlCol="0">
            <a:spAutoFit/>
          </a:bodyPr>
          <a:lstStyle/>
          <a:p>
            <a:pPr marL="8136">
              <a:spcBef>
                <a:spcPts val="67"/>
              </a:spcBef>
            </a:pPr>
            <a:r>
              <a:rPr lang="en-US" sz="1400" b="1" dirty="0">
                <a:latin typeface="+mn-lt"/>
                <a:cs typeface="Times New Roman"/>
              </a:rPr>
              <a:t>Key</a:t>
            </a:r>
            <a:r>
              <a:rPr lang="en-US" sz="1400" b="1" spc="19" dirty="0">
                <a:latin typeface="+mn-lt"/>
                <a:cs typeface="Times New Roman"/>
              </a:rPr>
              <a:t> </a:t>
            </a:r>
            <a:r>
              <a:rPr lang="en-US" sz="1400" b="1" spc="-6" dirty="0">
                <a:latin typeface="+mn-lt"/>
                <a:cs typeface="Times New Roman"/>
              </a:rPr>
              <a:t>Takeaways:</a:t>
            </a:r>
            <a:endParaRPr lang="en-US" sz="1400" dirty="0">
              <a:latin typeface="+mn-lt"/>
              <a:cs typeface="Times New Roman"/>
            </a:endParaRPr>
          </a:p>
          <a:p>
            <a:pPr marL="301832" marR="454374" indent="-147661">
              <a:spcBef>
                <a:spcPts val="48"/>
              </a:spcBef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Decision</a:t>
            </a:r>
            <a:r>
              <a:rPr lang="en-US" sz="1400" spc="12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Tree</a:t>
            </a:r>
            <a:r>
              <a:rPr lang="en-US" sz="1400" spc="7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model</a:t>
            </a:r>
            <a:r>
              <a:rPr lang="en-US" sz="1400" spc="67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exhibits</a:t>
            </a:r>
            <a:r>
              <a:rPr lang="en-US" sz="1400" spc="7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outstanding</a:t>
            </a:r>
            <a:r>
              <a:rPr lang="en-US" sz="1400" spc="67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performance,</a:t>
            </a:r>
            <a:r>
              <a:rPr lang="en-US" sz="1400" spc="10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achieving</a:t>
            </a:r>
            <a:r>
              <a:rPr lang="en-US" sz="1400" spc="67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flawless classification.</a:t>
            </a:r>
            <a:endParaRPr lang="en-US" sz="1400" dirty="0">
              <a:latin typeface="+mn-lt"/>
              <a:cs typeface="Times New Roman"/>
            </a:endParaRPr>
          </a:p>
          <a:p>
            <a:pPr marL="301832" indent="-147255"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model’s</a:t>
            </a:r>
            <a:r>
              <a:rPr lang="en-US" sz="1400" spc="-4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simplicity,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coupled</a:t>
            </a:r>
            <a:r>
              <a:rPr lang="en-US" sz="1400" spc="-5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with</a:t>
            </a:r>
            <a:r>
              <a:rPr lang="en-US" sz="1400" spc="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its</a:t>
            </a:r>
            <a:r>
              <a:rPr lang="en-US" sz="1400" spc="5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perfect</a:t>
            </a:r>
            <a:r>
              <a:rPr lang="en-US" sz="1400" spc="10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scoring</a:t>
            </a:r>
            <a:r>
              <a:rPr lang="en-US" sz="1400" spc="6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across</a:t>
            </a:r>
            <a:r>
              <a:rPr lang="en-US" sz="1400" spc="5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all</a:t>
            </a:r>
            <a:r>
              <a:rPr lang="en-US" sz="1400" spc="54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metrics,</a:t>
            </a:r>
            <a:r>
              <a:rPr lang="en-US" sz="1400" spc="8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underscores</a:t>
            </a:r>
            <a:r>
              <a:rPr lang="en-US" sz="1400" spc="51" dirty="0">
                <a:latin typeface="+mn-lt"/>
                <a:cs typeface="Times New Roman"/>
              </a:rPr>
              <a:t> </a:t>
            </a:r>
            <a:r>
              <a:rPr lang="en-US" sz="1400" spc="-16" dirty="0">
                <a:latin typeface="+mn-lt"/>
                <a:cs typeface="Times New Roman"/>
              </a:rPr>
              <a:t>its</a:t>
            </a:r>
            <a:endParaRPr lang="en-US" sz="1400" dirty="0">
              <a:latin typeface="+mn-lt"/>
              <a:cs typeface="Times New Roman"/>
            </a:endParaRPr>
          </a:p>
          <a:p>
            <a:pPr marL="301832"/>
            <a:r>
              <a:rPr lang="en-US" sz="1400" dirty="0">
                <a:latin typeface="+mn-lt"/>
                <a:cs typeface="Times New Roman"/>
              </a:rPr>
              <a:t>efficiency</a:t>
            </a:r>
            <a:r>
              <a:rPr lang="en-US" sz="1400" spc="48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for</a:t>
            </a:r>
            <a:r>
              <a:rPr lang="en-US" sz="1400" spc="51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this</a:t>
            </a:r>
            <a:r>
              <a:rPr lang="en-US" sz="1400" spc="58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dataset.</a:t>
            </a:r>
            <a:endParaRPr lang="en-US" sz="1400" dirty="0">
              <a:latin typeface="+mn-lt"/>
              <a:cs typeface="Times New Roman"/>
            </a:endParaRPr>
          </a:p>
          <a:p>
            <a:pPr marL="301832" marR="3254" indent="-147661">
              <a:spcBef>
                <a:spcPts val="45"/>
              </a:spcBef>
              <a:buSzPct val="70370"/>
              <a:buFont typeface="Symbol"/>
              <a:buChar char=""/>
              <a:tabLst>
                <a:tab pos="301832" algn="l"/>
              </a:tabLst>
            </a:pPr>
            <a:r>
              <a:rPr lang="en-US" sz="1400" dirty="0">
                <a:latin typeface="+mn-lt"/>
                <a:cs typeface="Times New Roman"/>
              </a:rPr>
              <a:t>While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3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results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are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impressive,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it's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important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to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cautious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about</a:t>
            </a:r>
            <a:r>
              <a:rPr lang="en-US" sz="1400" spc="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overfitting,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as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decision trees</a:t>
            </a:r>
            <a:r>
              <a:rPr lang="en-US" sz="1400" spc="-45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can</a:t>
            </a:r>
            <a:r>
              <a:rPr lang="en-US" sz="1400" spc="8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perfectly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fit</a:t>
            </a:r>
            <a:r>
              <a:rPr lang="en-US" sz="1400" spc="9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3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training</a:t>
            </a:r>
            <a:r>
              <a:rPr lang="en-US" sz="1400" spc="-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data,</a:t>
            </a:r>
            <a:r>
              <a:rPr lang="en-US" sz="1400" spc="-6" dirty="0">
                <a:latin typeface="+mn-lt"/>
                <a:cs typeface="Times New Roman"/>
              </a:rPr>
              <a:t> especially</a:t>
            </a:r>
            <a:r>
              <a:rPr lang="en-US" sz="1400" spc="-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cases</a:t>
            </a:r>
            <a:r>
              <a:rPr lang="en-US" sz="1400" spc="8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of</a:t>
            </a:r>
            <a:r>
              <a:rPr lang="en-US" sz="1400" spc="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clean,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well-structured</a:t>
            </a:r>
            <a:r>
              <a:rPr lang="en-US" sz="1400" spc="-38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datasets</a:t>
            </a:r>
            <a:r>
              <a:rPr lang="en-US" sz="865" spc="-6" dirty="0">
                <a:latin typeface="Times New Roman"/>
                <a:cs typeface="Times New Roman"/>
              </a:rPr>
              <a:t>.</a:t>
            </a:r>
            <a:endParaRPr lang="en-US" sz="865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5029200" cy="2209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15">
              <a:lnSpc>
                <a:spcPts val="737"/>
              </a:lnSpc>
            </a:pPr>
            <a:r>
              <a:rPr spc="-16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BEA13-3FB1-0011-0BCA-8E9FC6F72911}"/>
              </a:ext>
            </a:extLst>
          </p:cNvPr>
          <p:cNvSpPr txBox="1"/>
          <p:nvPr/>
        </p:nvSpPr>
        <p:spPr>
          <a:xfrm>
            <a:off x="-305156" y="2780916"/>
            <a:ext cx="55280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4713" marR="290848" lvl="1" indent="-146441">
              <a:spcBef>
                <a:spcPts val="54"/>
              </a:spcBef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initial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split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on</a:t>
            </a:r>
            <a:r>
              <a:rPr lang="en-US" sz="1400" spc="-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'target'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feature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with</a:t>
            </a:r>
            <a:r>
              <a:rPr lang="en-US" sz="1400" spc="-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a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threshold</a:t>
            </a:r>
            <a:r>
              <a:rPr lang="en-US" sz="1400" spc="-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of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≤</a:t>
            </a:r>
            <a:r>
              <a:rPr lang="en-US" sz="1400" spc="-13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0.5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results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perfect </a:t>
            </a:r>
            <a:r>
              <a:rPr lang="en-US" sz="1400" dirty="0">
                <a:latin typeface="+mn-lt"/>
                <a:cs typeface="Times New Roman"/>
              </a:rPr>
              <a:t>classification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with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no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misclassification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first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split.</a:t>
            </a:r>
            <a:endParaRPr lang="en-US" sz="1400" dirty="0">
              <a:latin typeface="+mn-lt"/>
              <a:cs typeface="Times New Roman"/>
            </a:endParaRPr>
          </a:p>
          <a:p>
            <a:pPr marL="594713" marR="3254" lvl="1" indent="-146441">
              <a:spcBef>
                <a:spcPts val="6"/>
              </a:spcBef>
              <a:buSzPct val="70370"/>
              <a:buFont typeface="Symbol"/>
              <a:buChar char=""/>
              <a:tabLst>
                <a:tab pos="594713" algn="l"/>
              </a:tabLst>
            </a:pPr>
            <a:r>
              <a:rPr lang="en-US" sz="1400" dirty="0">
                <a:latin typeface="+mn-lt"/>
                <a:cs typeface="Times New Roman"/>
              </a:rPr>
              <a:t>Subsequent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splits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further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refine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3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model's</a:t>
            </a:r>
            <a:r>
              <a:rPr lang="en-US" sz="1400" spc="-2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decision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boundaries,</a:t>
            </a:r>
            <a:r>
              <a:rPr lang="en-US" sz="1400" spc="-22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effectively</a:t>
            </a:r>
            <a:r>
              <a:rPr lang="en-US" sz="1400" spc="6" dirty="0">
                <a:latin typeface="+mn-lt"/>
                <a:cs typeface="Times New Roman"/>
              </a:rPr>
              <a:t> </a:t>
            </a:r>
            <a:r>
              <a:rPr lang="en-US" sz="1400" spc="-6" dirty="0">
                <a:latin typeface="+mn-lt"/>
                <a:cs typeface="Times New Roman"/>
              </a:rPr>
              <a:t>capturing </a:t>
            </a:r>
            <a:r>
              <a:rPr lang="en-US" sz="1400" dirty="0">
                <a:latin typeface="+mn-lt"/>
                <a:cs typeface="Times New Roman"/>
              </a:rPr>
              <a:t>more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complex</a:t>
            </a:r>
            <a:r>
              <a:rPr lang="en-US" sz="1400" spc="-19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patterns</a:t>
            </a:r>
            <a:r>
              <a:rPr lang="en-US" sz="1400" spc="-16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in</a:t>
            </a:r>
            <a:r>
              <a:rPr lang="en-US" sz="1400" spc="-10" dirty="0">
                <a:latin typeface="+mn-lt"/>
                <a:cs typeface="Times New Roman"/>
              </a:rPr>
              <a:t> </a:t>
            </a:r>
            <a:r>
              <a:rPr lang="en-US" sz="1400" dirty="0">
                <a:latin typeface="+mn-lt"/>
                <a:cs typeface="Times New Roman"/>
              </a:rPr>
              <a:t>the</a:t>
            </a:r>
            <a:r>
              <a:rPr lang="en-US" sz="1400" spc="-26" dirty="0">
                <a:latin typeface="+mn-lt"/>
                <a:cs typeface="Times New Roman"/>
              </a:rPr>
              <a:t> </a:t>
            </a:r>
            <a:r>
              <a:rPr lang="en-US" sz="1400" spc="-13" dirty="0">
                <a:latin typeface="+mn-lt"/>
                <a:cs typeface="Times New Roman"/>
              </a:rPr>
              <a:t>data.</a:t>
            </a:r>
            <a:endParaRPr lang="en-US" sz="1400" dirty="0">
              <a:latin typeface="+mn-lt"/>
              <a:cs typeface="Times New Roman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A9069BEF-6182-D5B6-5D63-50A63EB60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806454"/>
              </p:ext>
            </p:extLst>
          </p:nvPr>
        </p:nvGraphicFramePr>
        <p:xfrm>
          <a:off x="5791200" y="457200"/>
          <a:ext cx="6096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9124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EB7F-34D3-A612-C479-ED6F6DC9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latin typeface="+mj-lt"/>
                <a:cs typeface="+mj-cs"/>
              </a:rPr>
              <a:t>              Thank You </a:t>
            </a:r>
            <a:br>
              <a:rPr lang="en-US" sz="5400" kern="1200">
                <a:latin typeface="+mj-lt"/>
                <a:cs typeface="+mj-cs"/>
              </a:rPr>
            </a:br>
            <a:endParaRPr lang="en-US" sz="5400" kern="1200">
              <a:latin typeface="+mj-lt"/>
              <a:cs typeface="+mj-cs"/>
            </a:endParaRPr>
          </a:p>
        </p:txBody>
      </p:sp>
      <p:sp>
        <p:nvSpPr>
          <p:cNvPr id="10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e vector medical service set icons">
            <a:extLst>
              <a:ext uri="{FF2B5EF4-FFF2-40B4-BE49-F238E27FC236}">
                <a16:creationId xmlns:a16="http://schemas.microsoft.com/office/drawing/2014/main" id="{31D60FCB-F2BE-016D-0389-D98B2DF92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1B13-594C-C426-AA1C-E4F852276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929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spc="-35" dirty="0">
                <a:solidFill>
                  <a:srgbClr val="FF6600"/>
                </a:solidFill>
                <a:latin typeface="Calibri Light"/>
                <a:cs typeface="Calibri Light"/>
              </a:rPr>
              <a:t>Business</a:t>
            </a:r>
            <a:r>
              <a:rPr kumimoji="0" lang="en-CA" sz="6600" b="1" i="0" u="none" strike="noStrike" kern="0" cap="none" spc="-3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Understanding</a:t>
            </a:r>
            <a:endParaRPr kumimoji="0" lang="en-CA" sz="6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B85A9-2BDD-C3E4-7A90-A16AD93F0E2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096000" y="990600"/>
            <a:ext cx="5867400" cy="5928290"/>
          </a:xfrm>
        </p:spPr>
        <p:txBody>
          <a:bodyPr/>
          <a:lstStyle/>
          <a:p>
            <a:pPr marL="285750" marR="202565" indent="-285750" algn="l">
              <a:lnSpc>
                <a:spcPts val="161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In the pharmaceutical industry, understanding drug persistency is crucial, as it directly affects patient health outcomes and drives key business metrics.</a:t>
            </a:r>
          </a:p>
          <a:p>
            <a:pPr marR="202565" indent="-285750" algn="l">
              <a:lnSpc>
                <a:spcPts val="1610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374151"/>
              </a:solidFill>
              <a:latin typeface="+mn-lt"/>
            </a:endParaRPr>
          </a:p>
          <a:p>
            <a:pPr marL="285750" indent="-285750" algn="l">
              <a:lnSpc>
                <a:spcPts val="154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Persistency rates are indicative of medication effectiveness, patient satisfaction, and overall treatment success. </a:t>
            </a:r>
          </a:p>
          <a:p>
            <a:pPr marL="285750" indent="-285750" algn="l">
              <a:lnSpc>
                <a:spcPts val="1540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374151"/>
              </a:solidFill>
              <a:latin typeface="+mn-lt"/>
            </a:endParaRPr>
          </a:p>
          <a:p>
            <a:pPr marL="285750" marR="5080" indent="-285750" algn="l">
              <a:lnSpc>
                <a:spcPct val="965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High persistency rates are often correlated with better health outcomes, reduced hospitalization rates, and lower healthcare costs. </a:t>
            </a:r>
          </a:p>
          <a:p>
            <a:pPr marR="5080" algn="l">
              <a:lnSpc>
                <a:spcPct val="96500"/>
              </a:lnSpc>
              <a:spcBef>
                <a:spcPts val="35"/>
              </a:spcBef>
            </a:pPr>
            <a:endParaRPr lang="en-US" sz="1800" b="0" dirty="0">
              <a:solidFill>
                <a:srgbClr val="374151"/>
              </a:solidFill>
              <a:latin typeface="+mn-lt"/>
            </a:endParaRPr>
          </a:p>
          <a:p>
            <a:pPr marL="285750" marR="5080" indent="-285750" algn="l">
              <a:lnSpc>
                <a:spcPct val="965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From a business perspective, insights into drug persistency are invaluable. </a:t>
            </a:r>
          </a:p>
          <a:p>
            <a:pPr marR="5080" algn="l">
              <a:lnSpc>
                <a:spcPct val="96500"/>
              </a:lnSpc>
              <a:spcBef>
                <a:spcPts val="35"/>
              </a:spcBef>
            </a:pPr>
            <a:endParaRPr lang="en-US" sz="1800" b="0" dirty="0">
              <a:solidFill>
                <a:srgbClr val="374151"/>
              </a:solidFill>
              <a:latin typeface="+mn-lt"/>
            </a:endParaRPr>
          </a:p>
          <a:p>
            <a:pPr marL="285750" marR="5080" indent="-285750" algn="l">
              <a:lnSpc>
                <a:spcPct val="965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They enable pharmaceutical companies to fine-tune their marketing strategies, tailor patient support programs, and make informed decisions about drug development and formulation.</a:t>
            </a:r>
          </a:p>
          <a:p>
            <a:pPr marR="5080" algn="l">
              <a:lnSpc>
                <a:spcPct val="96500"/>
              </a:lnSpc>
              <a:spcBef>
                <a:spcPts val="35"/>
              </a:spcBef>
            </a:pPr>
            <a:endParaRPr lang="en-US" sz="1800" b="0" dirty="0">
              <a:solidFill>
                <a:srgbClr val="374151"/>
              </a:solidFill>
              <a:latin typeface="+mn-lt"/>
            </a:endParaRPr>
          </a:p>
          <a:p>
            <a:pPr marL="285750" marR="5080" indent="-285750" algn="l">
              <a:lnSpc>
                <a:spcPct val="965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+mn-lt"/>
              </a:rPr>
              <a:t> In essence, understanding persistency helps bridge the gap between patient needs and the treatments offered.</a:t>
            </a:r>
            <a:br>
              <a:rPr lang="en-US" b="0" dirty="0">
                <a:solidFill>
                  <a:srgbClr val="374151"/>
                </a:solidFill>
                <a:latin typeface="Söhne"/>
              </a:rPr>
            </a:br>
            <a:br>
              <a:rPr lang="en-US" b="0" dirty="0">
                <a:solidFill>
                  <a:srgbClr val="374151"/>
                </a:solidFill>
                <a:latin typeface="Söhne"/>
              </a:rPr>
            </a:br>
            <a:endParaRPr lang="en-US" b="0" dirty="0">
              <a:solidFill>
                <a:srgbClr val="374151"/>
              </a:solidFill>
              <a:latin typeface="Söhne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86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8136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spc="-6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2000" b="1" kern="1200" spc="-61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spc="-6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Lifecycle</a:t>
            </a: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1D60167-4931-47E6-BA6A-407CBD079E47}" type="slidenum">
              <a:rPr lang="en-US" sz="1200" kern="1200" spc="-32" smtClean="0">
                <a:latin typeface="+mn-lt"/>
                <a:ea typeface="+mn-ea"/>
                <a:cs typeface="+mn-cs"/>
              </a:rPr>
              <a:pPr rtl="0">
                <a:spcAft>
                  <a:spcPts val="600"/>
                </a:spcAft>
              </a:pPr>
              <a:t>5</a:t>
            </a:fld>
            <a:endParaRPr lang="en-US" sz="1200" kern="1200" spc="-32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38409"/>
              </p:ext>
            </p:extLst>
          </p:nvPr>
        </p:nvGraphicFramePr>
        <p:xfrm>
          <a:off x="643467" y="1726664"/>
          <a:ext cx="10905067" cy="4291328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89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584">
                <a:tc>
                  <a:txBody>
                    <a:bodyPr/>
                    <a:lstStyle/>
                    <a:p>
                      <a:pPr marL="74295">
                        <a:lnSpc>
                          <a:spcPts val="1515"/>
                        </a:lnSpc>
                      </a:pPr>
                      <a:r>
                        <a:rPr sz="1700" b="0" cap="none" spc="6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Week</a:t>
                      </a:r>
                    </a:p>
                  </a:txBody>
                  <a:tcPr marL="0" marR="57859" marT="98931" marB="1299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515"/>
                        </a:lnSpc>
                      </a:pPr>
                      <a:r>
                        <a:rPr sz="1700" b="0" cap="none" spc="6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0" marR="57859" marT="98931" marB="1299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515"/>
                        </a:lnSpc>
                      </a:pPr>
                      <a:r>
                        <a:rPr sz="1700" b="0" cap="none" spc="6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Plan</a:t>
                      </a:r>
                    </a:p>
                  </a:txBody>
                  <a:tcPr marL="0" marR="57859" marT="98931" marB="12997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3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7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3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19th Nov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76200" indent="-171450" algn="l">
                        <a:lnSpc>
                          <a:spcPts val="1550"/>
                        </a:lnSpc>
                        <a:spcBef>
                          <a:spcPts val="11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Problem statement, business understanding and project lifecycle with deadline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3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8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3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26th Nov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0800" indent="-171450" algn="l">
                        <a:lnSpc>
                          <a:spcPts val="161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Problem description, Data understanding and identifying approaches to overcome problems like missing data, outliers etc.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84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9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2nd Dec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Data cleaning and transformation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584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</a:t>
                      </a: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10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9th Dec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EDA and model recommendation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2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11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62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16th Dec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2875" indent="-171450" algn="l">
                        <a:lnSpc>
                          <a:spcPts val="161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Presentation on EDA and proposed model technique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12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23rd Dec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151890" indent="-171450" algn="l">
                        <a:lnSpc>
                          <a:spcPts val="155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Model Selection and Model Building/Dashboard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584"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Week 13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30th Dec 2023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171450" algn="l">
                        <a:lnSpc>
                          <a:spcPts val="150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5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Final project report and code submission</a:t>
                      </a:r>
                    </a:p>
                  </a:txBody>
                  <a:tcPr marL="0" marR="57859" marT="98931" marB="129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3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7475-4341-F89C-AE43-9F35EC3B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27727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spc="-35" dirty="0">
                <a:solidFill>
                  <a:srgbClr val="FF6600"/>
                </a:solidFill>
                <a:latin typeface="Calibri Light"/>
                <a:cs typeface="Calibri Light"/>
              </a:rPr>
              <a:t>Approach</a:t>
            </a:r>
            <a:endParaRPr kumimoji="0" lang="en-CA" sz="6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6FEE-E794-F441-0980-03467B7F477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76200"/>
            <a:ext cx="5684520" cy="68480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Dataset Overview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Provided File: 'Healthcare_dataset.xlsx'.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Comprises data of 3,424 patients.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Includes demographics, clinical records, risk factors, and physician specialty details.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Data Analysis Strategy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Comprehensive Variable Analysis: Conducted on the entire dataset to understand each variable's impact.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Focus on Demographic and Clinical Variables: Examined to uncover patterns and correlations.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Exploratory Data Analysis (EDA)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Holistic Data Examination: EDA performed on the complete dataset for in-depth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Goal: Identify significant trends and factors influencing drug persistency.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374151"/>
                </a:solidFill>
                <a:effectLst/>
                <a:latin typeface="+mn-lt"/>
              </a:rPr>
              <a:t>Model Development</a:t>
            </a:r>
            <a:r>
              <a:rPr lang="en-CA" sz="1800" b="0" i="0" dirty="0"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Developed a Predictive Model: Aimed at classifying patients based on '</a:t>
            </a:r>
            <a:r>
              <a:rPr lang="en-CA" b="0" i="0" dirty="0" err="1">
                <a:solidFill>
                  <a:srgbClr val="374151"/>
                </a:solidFill>
                <a:effectLst/>
              </a:rPr>
              <a:t>Persistency_Flag</a:t>
            </a:r>
            <a:r>
              <a:rPr lang="en-CA" b="0" i="0" dirty="0">
                <a:solidFill>
                  <a:srgbClr val="374151"/>
                </a:solidFill>
                <a:effectLst/>
              </a:rPr>
              <a:t>'.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</a:rPr>
              <a:t>Utilized Advanced Analytics Techniques: To predict medication adherence and identify key influencing factors.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5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3DC-22FE-F4EB-594D-44708393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304800"/>
            <a:ext cx="5486400" cy="5920210"/>
          </a:xfrm>
        </p:spPr>
        <p:txBody>
          <a:bodyPr/>
          <a:lstStyle/>
          <a:p>
            <a:pPr marL="8135">
              <a:lnSpc>
                <a:spcPct val="100000"/>
              </a:lnSpc>
              <a:spcBef>
                <a:spcPts val="61"/>
              </a:spcBef>
              <a:tabLst>
                <a:tab pos="137085" algn="l"/>
              </a:tabLst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D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ata</a:t>
            </a:r>
          </a:p>
          <a:p>
            <a:pPr marL="8135">
              <a:lnSpc>
                <a:spcPct val="100000"/>
              </a:lnSpc>
              <a:spcBef>
                <a:spcPts val="61"/>
              </a:spcBef>
              <a:tabLst>
                <a:tab pos="137085" algn="l"/>
              </a:tabLst>
            </a:pPr>
            <a:r>
              <a:rPr lang="en-US" sz="6000" b="1" spc="-6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Understanding</a:t>
            </a:r>
          </a:p>
          <a:p>
            <a:pPr marL="8135">
              <a:lnSpc>
                <a:spcPct val="100000"/>
              </a:lnSpc>
              <a:spcBef>
                <a:spcPts val="61"/>
              </a:spcBef>
              <a:tabLst>
                <a:tab pos="137085" algn="l"/>
              </a:tabLst>
            </a:pPr>
            <a:endParaRPr lang="en-US" sz="5400" b="1" spc="-6" dirty="0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marR="52068" lvl="1" indent="-285750" algn="l">
              <a:lnSpc>
                <a:spcPct val="966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The dataset for this project is a rich amalgamation of patient demographic details and clinical factors.</a:t>
            </a:r>
          </a:p>
          <a:p>
            <a:pPr marL="742950" marR="52068" lvl="1" indent="-285750" algn="l">
              <a:lnSpc>
                <a:spcPct val="96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marR="52068" lvl="1" indent="-285750" algn="l">
              <a:lnSpc>
                <a:spcPct val="966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It includes various attributes like age, gender, race, and specific medical history details, along with treatment adherence indicators. </a:t>
            </a:r>
          </a:p>
          <a:p>
            <a:pPr marL="742950" marR="52068" lvl="1" indent="-285750" algn="l">
              <a:lnSpc>
                <a:spcPct val="966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742950" marR="52068" lvl="1" indent="-285750" algn="l">
              <a:lnSpc>
                <a:spcPct val="966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The data is comprehensive, covering aspects ranging from patient demographics to intricate clinical parameters and provider attributes.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B332-8720-01DD-BB94-C3D6063367D9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715000" y="152400"/>
            <a:ext cx="6400800" cy="7063472"/>
          </a:xfrm>
        </p:spPr>
        <p:txBody>
          <a:bodyPr/>
          <a:lstStyle/>
          <a:p>
            <a:pPr marL="105356" marR="0" lvl="1" indent="-99661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93750"/>
              <a:buFontTx/>
              <a:buAutoNum type="alphaLcPeriod"/>
              <a:tabLst>
                <a:tab pos="105356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Type</a:t>
            </a:r>
            <a:r>
              <a:rPr kumimoji="0" lang="en-US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of</a:t>
            </a:r>
            <a:r>
              <a:rPr kumimoji="0" lang="en-US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</a:t>
            </a:r>
            <a:r>
              <a:rPr kumimoji="0" lang="en-US" b="1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for</a:t>
            </a:r>
            <a:r>
              <a:rPr kumimoji="0" lang="en-US" b="1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Analysis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301018" marR="251797" lvl="2" indent="-146441" defTabSz="914400" eaLnBrk="1" fontAlgn="auto" latinLnBrk="0" hangingPunct="1">
              <a:spcBef>
                <a:spcPts val="3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301018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Categorical</a:t>
            </a:r>
            <a:r>
              <a:rPr kumimoji="0" lang="en-US" b="1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: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This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includes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variables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like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gender,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race,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ethnicity,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treatment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types,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providing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qualitative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assessment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of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patient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profiles</a:t>
            </a:r>
            <a:r>
              <a:rPr kumimoji="0" lang="en-US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clinical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scenarios.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301018" marR="3254" lvl="2" indent="-146441" defTabSz="914400" eaLnBrk="1" fontAlgn="auto" latinLnBrk="0" hangingPunct="1">
              <a:spcBef>
                <a:spcPts val="3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301018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Numerical</a:t>
            </a:r>
            <a:r>
              <a:rPr kumimoji="0" lang="en-US" b="1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:</a:t>
            </a:r>
            <a:r>
              <a:rPr kumimoji="0" lang="en-US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It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encompasses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quantitative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variables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such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as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frequencyof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DEXA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scans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count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of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risk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factors,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offering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measurable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insights</a:t>
            </a:r>
            <a:r>
              <a:rPr kumimoji="0" lang="en-US" b="0" i="0" u="none" strike="noStrike" kern="0" cap="none" spc="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into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patient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treatment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health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risks.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0" marR="0" lvl="2" indent="0" defTabSz="914400" eaLnBrk="1" fontAlgn="auto" latinLnBrk="0" hangingPunct="1">
              <a:spcBef>
                <a:spcPts val="179"/>
              </a:spcBef>
              <a:spcAft>
                <a:spcPts val="0"/>
              </a:spcAft>
              <a:buClrTx/>
              <a:buSzTx/>
              <a:buFont typeface="Symbol"/>
              <a:buChar char="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144407" marR="0" lvl="1" indent="-136272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93750"/>
              <a:buFontTx/>
              <a:buAutoNum type="alphaLcPeriod" startAt="2"/>
              <a:tabLst>
                <a:tab pos="144407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Problems</a:t>
            </a:r>
            <a:r>
              <a:rPr kumimoji="0" lang="en-US" b="1" i="0" u="none" strike="noStrike" kern="0" cap="none" spc="-4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</a:t>
            </a:r>
            <a:r>
              <a:rPr kumimoji="0" lang="en-US" b="1" i="0" u="none" strike="noStrike" kern="0" cap="none" spc="-3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</a:t>
            </a:r>
            <a:r>
              <a:rPr kumimoji="0" lang="en-US" b="1" i="0" u="none" strike="noStrike" kern="0" cap="none" spc="-4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301018" marR="86644" lvl="2" indent="-146441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301018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Missing</a:t>
            </a:r>
            <a:r>
              <a:rPr kumimoji="0" lang="en-US" b="1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Values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: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dataset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showed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no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significant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missing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values,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indicating completeness</a:t>
            </a:r>
            <a:r>
              <a:rPr kumimoji="0" lang="en-US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</a:t>
            </a:r>
            <a:r>
              <a:rPr kumimoji="0" lang="en-US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data</a:t>
            </a:r>
            <a:r>
              <a:rPr kumimoji="0" lang="en-US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recording.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301018" marR="100068" lvl="2" indent="-146441" defTabSz="914400" eaLnBrk="1" fontAlgn="auto" latinLnBrk="0" hangingPunct="1">
              <a:spcBef>
                <a:spcPts val="3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301018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Outliers</a:t>
            </a:r>
            <a:r>
              <a:rPr kumimoji="0" lang="en-US" b="1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b="1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Skewness:</a:t>
            </a:r>
            <a:r>
              <a:rPr kumimoji="0" lang="en-US" b="1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Notable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outliers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skewness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were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observed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key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numerical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columns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like</a:t>
            </a:r>
            <a:r>
              <a:rPr kumimoji="0" lang="en-US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`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Dexa_Freq_During_Rx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`</a:t>
            </a:r>
            <a:r>
              <a:rPr kumimoji="0" lang="en-US" b="1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`</a:t>
            </a:r>
            <a:r>
              <a:rPr kumimoji="0" lang="en-US" b="1" i="0" u="none" strike="noStrike" kern="0" cap="none" spc="-6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Count_of_Risks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`,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which</a:t>
            </a:r>
            <a:r>
              <a:rPr kumimoji="0" lang="en-US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could</a:t>
            </a:r>
            <a:r>
              <a:rPr kumimoji="0" lang="en-US" b="0" i="0" u="none" strike="noStrike" kern="0" cap="none" spc="-4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potentially</a:t>
            </a:r>
            <a:r>
              <a:rPr kumimoji="0" lang="en-US" b="0" i="0" u="none" strike="noStrike" kern="0" cap="none" spc="-4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skew</a:t>
            </a:r>
            <a:r>
              <a:rPr kumimoji="0" lang="en-US" b="0" i="0" u="none" strike="noStrike" kern="0" cap="none" spc="-3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statistical</a:t>
            </a:r>
            <a:r>
              <a:rPr kumimoji="0" lang="en-US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analyses.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129763" marR="0" lvl="1" indent="-121628" defTabSz="914400" eaLnBrk="1" fontAlgn="auto" latinLnBrk="0" hangingPunct="1">
              <a:spcBef>
                <a:spcPts val="987"/>
              </a:spcBef>
              <a:spcAft>
                <a:spcPts val="0"/>
              </a:spcAft>
              <a:buClrTx/>
              <a:buSzPct val="93750"/>
              <a:buFontTx/>
              <a:buAutoNum type="alphaLcPeriod" startAt="3"/>
              <a:tabLst>
                <a:tab pos="129763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Approaches</a:t>
            </a:r>
            <a:r>
              <a:rPr kumimoji="0" lang="en-US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to</a:t>
            </a:r>
            <a:r>
              <a:rPr kumimoji="0" lang="en-US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Overcome</a:t>
            </a:r>
            <a:r>
              <a:rPr kumimoji="0" lang="en-US" b="1" i="0" u="none" strike="noStrike" kern="0" cap="none" spc="-4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b="1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Problems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293886" marR="296543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Handling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Skewness:</a:t>
            </a:r>
            <a:r>
              <a:rPr kumimoji="0" lang="en-US" sz="1800" b="0" i="0" u="none" strike="noStrike" kern="0" cap="none" spc="-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Log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transformations</a:t>
            </a:r>
            <a:r>
              <a:rPr kumimoji="0" lang="en-US" sz="18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were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applied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to</a:t>
            </a:r>
            <a:r>
              <a:rPr kumimoji="0" lang="en-US" sz="18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skewed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numerical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columns</a:t>
            </a:r>
            <a:r>
              <a:rPr kumimoji="0" lang="en-US" sz="18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to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normalize</a:t>
            </a:r>
            <a:r>
              <a:rPr kumimoji="0" lang="en-US" sz="1800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their</a:t>
            </a:r>
            <a:r>
              <a:rPr kumimoji="0" lang="en-US" sz="1800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distribution,</a:t>
            </a:r>
            <a:r>
              <a:rPr kumimoji="0" lang="en-US" sz="1800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enhancing</a:t>
            </a:r>
            <a:r>
              <a:rPr kumimoji="0" lang="en-US" sz="18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their</a:t>
            </a:r>
            <a:r>
              <a:rPr kumimoji="0" lang="en-US" sz="1800" b="0" i="0" u="none" strike="noStrike" kern="0" cap="none" spc="-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suitability</a:t>
            </a:r>
            <a:r>
              <a:rPr kumimoji="0" lang="en-US" sz="180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for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statistical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models</a:t>
            </a:r>
            <a:r>
              <a:rPr kumimoji="0" lang="en-US" sz="18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and</a:t>
            </a:r>
            <a:r>
              <a:rPr kumimoji="0" lang="en-US" sz="1800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machine</a:t>
            </a:r>
            <a:r>
              <a:rPr kumimoji="0" lang="en-US" sz="18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learning</a:t>
            </a:r>
            <a:r>
              <a:rPr kumimoji="0" lang="en-US" sz="1800" b="0" i="0" u="none" strike="noStrike" kern="0" cap="none" spc="-1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-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algorithms.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pPr marL="293886" marR="0" lvl="0" indent="-285750" defTabSz="914400" eaLnBrk="1" fontAlgn="auto" latinLnBrk="0" hangingPunct="1">
              <a:spcBef>
                <a:spcPts val="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Managing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Outliers:</a:t>
            </a:r>
            <a:r>
              <a:rPr kumimoji="0" lang="en-US" sz="1800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Techniques</a:t>
            </a:r>
            <a:r>
              <a:rPr kumimoji="0" lang="en-US" sz="1800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like</a:t>
            </a:r>
            <a:r>
              <a:rPr kumimoji="0" lang="en-US" sz="1800" b="0" i="0" u="none" strike="noStrike" kern="0" cap="none" spc="-3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the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Interquartile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Range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(IQR)</a:t>
            </a:r>
            <a:r>
              <a:rPr kumimoji="0" lang="en-US" sz="1800" b="0" i="0" u="none" strike="noStrike" kern="0" cap="none" spc="-2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method</a:t>
            </a:r>
            <a:r>
              <a:rPr kumimoji="0" lang="en-US" sz="1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 </a:t>
            </a:r>
            <a:r>
              <a:rPr kumimoji="0" lang="en-US" sz="1800" b="0" i="0" u="none" strike="noStrike" kern="0" cap="none" spc="-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Times New Roman"/>
              </a:rPr>
              <a:t>were employed for identifying and treating outliers, thus normalizing the data, and ensuring robustness in analysis.</a:t>
            </a:r>
          </a:p>
          <a:p>
            <a:pPr marL="293886" marR="0" lvl="0" indent="-285750" defTabSz="914400" eaLnBrk="1" fontAlgn="auto" latinLnBrk="0" hangingPunct="1">
              <a:spcBef>
                <a:spcPts val="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Times New Roman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627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object 4" descr="A graph of a box plot&#10;&#10;Description automatically generated">
            <a:extLst>
              <a:ext uri="{FF2B5EF4-FFF2-40B4-BE49-F238E27FC236}">
                <a16:creationId xmlns:a16="http://schemas.microsoft.com/office/drawing/2014/main" id="{58624C9B-E2CC-2C72-0F76-B69B8F3DB0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2759" y="141059"/>
            <a:ext cx="3811283" cy="2918138"/>
          </a:xfrm>
          <a:prstGeom prst="rect">
            <a:avLst/>
          </a:prstGeom>
        </p:spPr>
      </p:pic>
      <p:pic>
        <p:nvPicPr>
          <p:cNvPr id="7" name="object 3" descr="A graph with a blue rectangle&#10;&#10;Description automatically generated">
            <a:extLst>
              <a:ext uri="{FF2B5EF4-FFF2-40B4-BE49-F238E27FC236}">
                <a16:creationId xmlns:a16="http://schemas.microsoft.com/office/drawing/2014/main" id="{507EFE42-B891-7AD1-1555-5312AF4A361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6430" y="141060"/>
            <a:ext cx="3641918" cy="2918138"/>
          </a:xfrm>
          <a:prstGeom prst="rect">
            <a:avLst/>
          </a:prstGeom>
        </p:spPr>
      </p:pic>
      <p:pic>
        <p:nvPicPr>
          <p:cNvPr id="3" name="object 3" descr="A graph of a graph with blue lines&#10;&#10;Description automatically generated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2759" y="3364735"/>
            <a:ext cx="3811283" cy="3090929"/>
          </a:xfrm>
          <a:prstGeom prst="rect">
            <a:avLst/>
          </a:prstGeom>
        </p:spPr>
      </p:pic>
      <p:pic>
        <p:nvPicPr>
          <p:cNvPr id="4" name="object 4" descr="A graph with numbers and lines&#10;&#10;Description automatically generated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4169" y="3429000"/>
            <a:ext cx="3774180" cy="333530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905052" y="4665824"/>
            <a:ext cx="6483958" cy="169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3254" indent="-228600" algn="l" rtl="0">
              <a:lnSpc>
                <a:spcPct val="90000"/>
              </a:lnSpc>
              <a:spcBef>
                <a:spcPts val="996"/>
              </a:spcBef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1100" kern="1200" spc="-16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A9D24-E235-0072-3992-448632471FB5}"/>
              </a:ext>
            </a:extLst>
          </p:cNvPr>
          <p:cNvSpPr txBox="1"/>
          <p:nvPr/>
        </p:nvSpPr>
        <p:spPr>
          <a:xfrm>
            <a:off x="418076" y="1048423"/>
            <a:ext cx="3220771" cy="383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254" algn="l" rtl="0">
              <a:lnSpc>
                <a:spcPct val="90000"/>
              </a:lnSpc>
              <a:spcBef>
                <a:spcPts val="996"/>
              </a:spcBef>
            </a:pPr>
            <a:r>
              <a: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4000" b="1" kern="1200" spc="-19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b="1" kern="1200" spc="-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Visualization:</a:t>
            </a:r>
          </a:p>
          <a:p>
            <a:pPr marR="3254" algn="l" rtl="0">
              <a:lnSpc>
                <a:spcPct val="90000"/>
              </a:lnSpc>
              <a:spcBef>
                <a:spcPts val="996"/>
              </a:spcBef>
            </a:pPr>
            <a:endParaRPr lang="en-US" sz="3200" b="1" kern="1200" spc="-29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3254" algn="l" rtl="0">
              <a:lnSpc>
                <a:spcPct val="90000"/>
              </a:lnSpc>
              <a:spcBef>
                <a:spcPts val="996"/>
              </a:spcBef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Histograms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2000" kern="1200" spc="-2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plots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were</a:t>
            </a:r>
            <a:r>
              <a:rPr lang="en-US" sz="2000" kern="1200" spc="-19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utilized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visually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assess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numerical</a:t>
            </a:r>
            <a:r>
              <a:rPr lang="en-US" sz="2000" kern="1200" spc="-13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columns,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aiding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2000" kern="1200" spc="-13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en-US" sz="2000" kern="1200" spc="-13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2000" kern="1200" spc="-13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interpretation</a:t>
            </a:r>
            <a:r>
              <a:rPr lang="en-US" sz="2000" kern="1200" spc="-13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skewness</a:t>
            </a:r>
            <a:r>
              <a:rPr lang="en-US" sz="2000" kern="1200" spc="-29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2000" kern="1200" spc="-29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6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outliers.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3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47308" y="319088"/>
            <a:ext cx="6906491" cy="585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01357" indent="-228600" algn="l" rtl="0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348205" algn="l"/>
              </a:tabLst>
            </a:pPr>
            <a:endParaRPr lang="en-US" sz="15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8205" indent="-228600" algn="l" rtl="0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348205" algn="l"/>
              </a:tabLs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</a:t>
            </a:r>
            <a:r>
              <a:rPr lang="en-US" sz="1500" b="1" kern="1200" spc="-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r>
              <a:rPr lang="en-US" sz="1500" b="1" kern="1200" spc="-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900" marR="159051" lvl="1" indent="-228600" algn="l" rtl="0">
              <a:lnSpc>
                <a:spcPct val="90000"/>
              </a:lnSpc>
              <a:spcBef>
                <a:spcPts val="67"/>
              </a:spcBef>
              <a:buSzPct val="70370"/>
              <a:buFont typeface="Arial" panose="020B0604020202020204" pitchFamily="34" charset="0"/>
              <a:buChar char="•"/>
              <a:tabLst>
                <a:tab pos="6419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</a:t>
            </a:r>
            <a:r>
              <a:rPr lang="en-US" sz="1500" kern="1200" spc="7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r>
              <a:rPr lang="en-US" sz="1500" kern="1200" spc="8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en-US" sz="1500" kern="1200" spc="7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mean,</a:t>
            </a:r>
            <a:r>
              <a:rPr lang="en-US" sz="1500" kern="1200" spc="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median,</a:t>
            </a:r>
            <a:r>
              <a:rPr lang="en-US" sz="1500" kern="1200" spc="10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en-US" sz="1500" kern="1200" spc="7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imputation</a:t>
            </a:r>
            <a:r>
              <a:rPr lang="en-US" sz="1500" kern="1200" spc="14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7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r>
              <a:rPr lang="en-US" sz="1500" kern="1200" spc="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en-US" sz="1500" kern="1200" spc="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5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en-US" sz="1500" kern="1200" spc="54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493" lvl="1" indent="-228600" algn="l" rtl="0">
              <a:lnSpc>
                <a:spcPct val="90000"/>
              </a:lnSpc>
              <a:buSzPct val="70370"/>
              <a:buFont typeface="Arial" panose="020B0604020202020204" pitchFamily="34" charset="0"/>
              <a:buChar char="•"/>
              <a:tabLst>
                <a:tab pos="641493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Experimented</a:t>
            </a:r>
            <a:r>
              <a:rPr lang="en-US" sz="1500" kern="1200" spc="-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K-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Nearest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</a:t>
            </a:r>
            <a:r>
              <a:rPr lang="en-US" sz="1500" kern="1200" spc="-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(KNN)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imputation</a:t>
            </a:r>
            <a:r>
              <a:rPr lang="en-US" sz="1500" kern="1200" spc="-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2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model-based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900" marR="32949" indent="-228600" algn="l" rtl="0">
              <a:lnSpc>
                <a:spcPct val="90000"/>
              </a:lnSpc>
              <a:spcBef>
                <a:spcPts val="48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comprehensive</a:t>
            </a:r>
            <a:r>
              <a:rPr lang="en-US" sz="1500" kern="1200" spc="-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mixed-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datasets.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8205" indent="-228600" algn="l" rtl="0">
              <a:lnSpc>
                <a:spcPct val="90000"/>
              </a:lnSpc>
              <a:spcBef>
                <a:spcPts val="887"/>
              </a:spcBef>
              <a:buFont typeface="Arial" panose="020B0604020202020204" pitchFamily="34" charset="0"/>
              <a:buChar char="•"/>
              <a:tabLst>
                <a:tab pos="348205" algn="l"/>
              </a:tabLs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</a:t>
            </a:r>
            <a:r>
              <a:rPr lang="en-US" sz="1500" b="1" kern="1200" spc="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900" marR="24814" lvl="1" indent="-228600" algn="l" rtl="0">
              <a:lnSpc>
                <a:spcPct val="90000"/>
              </a:lnSpc>
              <a:spcBef>
                <a:spcPts val="45"/>
              </a:spcBef>
              <a:buSzPct val="70370"/>
              <a:buFont typeface="Arial" panose="020B0604020202020204" pitchFamily="34" charset="0"/>
              <a:buChar char="•"/>
              <a:tabLst>
                <a:tab pos="6419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Identified</a:t>
            </a:r>
            <a:r>
              <a:rPr lang="en-US" sz="1500" kern="1200" spc="-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outliers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n-US" sz="1500" kern="1200" spc="-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1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Interquartile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(IQR)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Dexa_Freq_During_Rx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Z-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for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spc="-6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Count_Of_Risks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493" lvl="1" indent="-228600" algn="l" rtl="0">
              <a:lnSpc>
                <a:spcPct val="90000"/>
              </a:lnSpc>
              <a:buSzPct val="70370"/>
              <a:buFont typeface="Arial" panose="020B0604020202020204" pitchFamily="34" charset="0"/>
              <a:buChar char="•"/>
              <a:tabLst>
                <a:tab pos="641493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en-US" sz="1500" kern="1200" spc="6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  <a:r>
              <a:rPr lang="en-US" sz="1500" kern="1200" spc="7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helped</a:t>
            </a:r>
            <a:r>
              <a:rPr lang="en-US" sz="1500" kern="1200" spc="8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1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normalizing</a:t>
            </a:r>
            <a:r>
              <a:rPr lang="en-US" sz="1500" kern="1200" spc="8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500" kern="1200" spc="8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en-US" sz="1500" kern="1200" spc="14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7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900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anomalies</a:t>
            </a:r>
            <a:r>
              <a:rPr lang="en-US" sz="1500" kern="1200" spc="6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n-US" sz="1500" kern="1200" spc="1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n-US" sz="1500" kern="1200" spc="6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potentially</a:t>
            </a:r>
            <a:r>
              <a:rPr lang="en-US" sz="1500" kern="1200" spc="7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skew</a:t>
            </a:r>
            <a:r>
              <a:rPr lang="en-US" sz="1500" kern="1200" spc="6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8205" indent="-228600" algn="l" rtl="0">
              <a:lnSpc>
                <a:spcPct val="90000"/>
              </a:lnSpc>
              <a:spcBef>
                <a:spcPts val="961"/>
              </a:spcBef>
              <a:buFont typeface="Arial" panose="020B0604020202020204" pitchFamily="34" charset="0"/>
              <a:buChar char="•"/>
              <a:tabLst>
                <a:tab pos="348205" algn="l"/>
              </a:tabLs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en-US" sz="1500" b="1" kern="1200" spc="-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b="1" kern="1200" spc="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en-US" sz="1500" b="1" kern="1200" spc="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WoE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500" b="1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Calculation: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1900" marR="17085" lvl="1" indent="-228600" algn="l" rtl="0">
              <a:lnSpc>
                <a:spcPct val="90000"/>
              </a:lnSpc>
              <a:spcBef>
                <a:spcPts val="45"/>
              </a:spcBef>
              <a:buSzPct val="70370"/>
              <a:buFont typeface="Arial" panose="020B0604020202020204" pitchFamily="34" charset="0"/>
              <a:buChar char="•"/>
              <a:tabLst>
                <a:tab pos="641900" algn="l"/>
              </a:tabLst>
            </a:pP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</a:t>
            </a:r>
            <a:r>
              <a:rPr lang="en-US" sz="1500" kern="1200" spc="-4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categorical</a:t>
            </a:r>
            <a:r>
              <a:rPr lang="en-US" sz="1500" kern="1200" spc="-4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8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en-US" sz="1500" kern="1200" spc="14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en-US" sz="1500" kern="1200" spc="14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500" kern="1200" spc="9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8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</a:t>
            </a:r>
            <a:r>
              <a:rPr lang="en-US" sz="1500" kern="1200" spc="9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</a:t>
            </a:r>
            <a:r>
              <a:rPr lang="en-US" sz="1500" kern="1200" spc="7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</a:t>
            </a:r>
            <a:r>
              <a:rPr lang="en-US" sz="1500" kern="1200" spc="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500" kern="1200" spc="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predictive</a:t>
            </a:r>
            <a:r>
              <a:rPr lang="en-US" sz="1500" kern="1200" spc="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</a:t>
            </a:r>
            <a:r>
              <a:rPr lang="en-US" sz="1500" kern="1200" spc="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sz="1500" kern="1200" spc="7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category.</a:t>
            </a:r>
          </a:p>
          <a:p>
            <a:pPr marL="201357" marR="11390" lvl="1" indent="-228600" algn="l" rtl="0">
              <a:lnSpc>
                <a:spcPct val="90000"/>
              </a:lnSpc>
              <a:spcBef>
                <a:spcPts val="45"/>
              </a:spcBef>
              <a:buSzPct val="70370"/>
              <a:buFont typeface="Arial" panose="020B0604020202020204" pitchFamily="34" charset="0"/>
              <a:buChar char="•"/>
              <a:tabLst>
                <a:tab pos="349018" algn="l"/>
                <a:tab pos="790375" algn="l"/>
                <a:tab pos="1121088" algn="l"/>
                <a:tab pos="1336276" algn="l"/>
                <a:tab pos="1796345" algn="l"/>
                <a:tab pos="2048142" algn="l"/>
                <a:tab pos="2317431" algn="l"/>
                <a:tab pos="2490719" algn="l"/>
                <a:tab pos="2950383" algn="l"/>
                <a:tab pos="3238790" algn="l"/>
                <a:tab pos="3417367" algn="l"/>
                <a:tab pos="4233777" algn="l"/>
              </a:tabLs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NLP</a:t>
            </a:r>
            <a:r>
              <a:rPr lang="en-US" sz="1500" b="1" kern="1200" spc="-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Featurization</a:t>
            </a:r>
            <a:r>
              <a:rPr lang="en-US" sz="1500" b="1" kern="1200" spc="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</a:t>
            </a:r>
            <a:r>
              <a:rPr lang="en-US" sz="1500" b="1" kern="1200" spc="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Cleaning: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9018" marR="11390" lvl="1" indent="-228600" algn="l" rtl="0">
              <a:lnSpc>
                <a:spcPct val="90000"/>
              </a:lnSpc>
              <a:spcBef>
                <a:spcPts val="45"/>
              </a:spcBef>
              <a:buSzPct val="70370"/>
              <a:buFont typeface="Arial" panose="020B0604020202020204" pitchFamily="34" charset="0"/>
              <a:buChar char="•"/>
              <a:tabLst>
                <a:tab pos="349018" algn="l"/>
                <a:tab pos="790375" algn="l"/>
                <a:tab pos="1121088" algn="l"/>
                <a:tab pos="1336276" algn="l"/>
                <a:tab pos="1796345" algn="l"/>
                <a:tab pos="2048142" algn="l"/>
                <a:tab pos="2317431" algn="l"/>
                <a:tab pos="2490719" algn="l"/>
                <a:tab pos="2950383" algn="l"/>
                <a:tab pos="3238790" algn="l"/>
                <a:tab pos="3417367" algn="l"/>
                <a:tab pos="4233777" algn="l"/>
              </a:tabLst>
            </a:pP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Utilized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cleaning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spc="-6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Ntm_Speciality'</a:t>
            </a:r>
            <a:r>
              <a:rPr lang="en-US" sz="1500" kern="1200" spc="-16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Risk_Segment_Prior_Ntm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alphabetic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standardizing</a:t>
            </a:r>
            <a:r>
              <a:rPr lang="en-US" sz="1500" kern="1200" spc="-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9018" marR="17898" lvl="1" indent="-228600" algn="l" rtl="0">
              <a:lnSpc>
                <a:spcPct val="90000"/>
              </a:lnSpc>
              <a:spcBef>
                <a:spcPts val="22"/>
              </a:spcBef>
              <a:buSzPct val="70370"/>
              <a:buFont typeface="Arial" panose="020B0604020202020204" pitchFamily="34" charset="0"/>
              <a:buChar char="•"/>
              <a:tabLst>
                <a:tab pos="349018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</a:t>
            </a:r>
            <a:r>
              <a:rPr lang="en-US" sz="1500" kern="1200" spc="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IDF</a:t>
            </a:r>
            <a:r>
              <a:rPr lang="en-US" sz="1500" kern="1200" spc="2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Vectorization</a:t>
            </a:r>
            <a:r>
              <a:rPr lang="en-US" sz="1500" kern="1200" spc="2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500" kern="1200" spc="4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Ntm_Speciality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500" kern="1200" spc="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en-US" sz="1500" kern="1200" spc="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en-US" sz="1500" kern="1200" spc="4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</a:t>
            </a:r>
            <a:r>
              <a:rPr lang="en-US" sz="1500" kern="1200" spc="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500" kern="1200" spc="9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format.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</a:t>
            </a:r>
            <a:r>
              <a:rPr lang="en-US" sz="1500" kern="1200" spc="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crucial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feeding</a:t>
            </a:r>
            <a:r>
              <a:rPr lang="en-US" sz="1500" kern="1200" spc="9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en-US" sz="1500" kern="1200" spc="9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500" kern="1200" spc="9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9018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</a:t>
            </a:r>
            <a:r>
              <a:rPr lang="en-US" sz="1500" kern="1200" spc="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</a:t>
            </a:r>
            <a:r>
              <a:rPr lang="en-US" sz="1500" kern="1200" spc="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</a:t>
            </a:r>
            <a:r>
              <a:rPr lang="en-US" sz="1500" kern="1200" spc="-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IDF</a:t>
            </a:r>
            <a:r>
              <a:rPr lang="en-US" sz="1500" kern="1200" spc="2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(mostly</a:t>
            </a:r>
            <a:r>
              <a:rPr lang="en-US" sz="1500" kern="1200" spc="-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zeros)</a:t>
            </a:r>
            <a:r>
              <a:rPr lang="en-US" sz="1500" kern="1200" spc="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</a:t>
            </a:r>
            <a:r>
              <a:rPr lang="en-US" sz="1500" kern="1200" spc="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reflects</a:t>
            </a:r>
            <a:r>
              <a:rPr lang="en-US" sz="1500" kern="1200" spc="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uniqueness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2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en-US" sz="1500" kern="1200" spc="32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8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6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541564" y="6356350"/>
            <a:ext cx="181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r>
              <a:rPr lang="en-US" sz="1200" kern="1200" spc="-1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62E5-F441-89F4-580E-2350AF8F997B}"/>
              </a:ext>
            </a:extLst>
          </p:cNvPr>
          <p:cNvSpPr txBox="1"/>
          <p:nvPr/>
        </p:nvSpPr>
        <p:spPr>
          <a:xfrm>
            <a:off x="152400" y="2362200"/>
            <a:ext cx="3736743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spcBef>
                <a:spcPts val="67"/>
              </a:spcBef>
              <a:tabLst>
                <a:tab pos="348205" algn="l"/>
              </a:tabLst>
            </a:pPr>
            <a:r>
              <a:rPr lang="en-US" sz="3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Cleaning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66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3682</Words>
  <Application>Microsoft Office PowerPoint</Application>
  <PresentationFormat>Widescreen</PresentationFormat>
  <Paragraphs>384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Lato Extended</vt:lpstr>
      <vt:lpstr>Söhne</vt:lpstr>
      <vt:lpstr>Symbol</vt:lpstr>
      <vt:lpstr>Times New Roman</vt:lpstr>
      <vt:lpstr>Office Theme</vt:lpstr>
      <vt:lpstr>Office Theme</vt:lpstr>
      <vt:lpstr>Data Science: Healthcare- Persistency of a drug  Final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Persistency Flag</vt:lpstr>
      <vt:lpstr> Gender vs Persistency</vt:lpstr>
      <vt:lpstr>Ethnicity and Its Impact on Drug Persistency</vt:lpstr>
      <vt:lpstr>Distribution of Patients by Race and Persistency Flag </vt:lpstr>
      <vt:lpstr>Age Distribution Among Different Persistence Groups</vt:lpstr>
      <vt:lpstr>Specialties of Healthcare Providers (Word Cloud)</vt:lpstr>
      <vt:lpstr>NTM Physician Specialty Distribution</vt:lpstr>
      <vt:lpstr>Dexa Scan Frequency Analysis</vt:lpstr>
      <vt:lpstr>Dexa Scan Frequency by Age Bucket</vt:lpstr>
      <vt:lpstr>Influence of Dexa Scan Frequency on Persistency </vt:lpstr>
      <vt:lpstr>Distribution of Dexa Frequency During Rx by Risk Segment </vt:lpstr>
      <vt:lpstr>Relationship Between Risk Factors and Drug Persistency</vt:lpstr>
      <vt:lpstr>Regional Distribution of Patients </vt:lpstr>
      <vt:lpstr>Geographic Variation in Drug Persistency</vt:lpstr>
      <vt:lpstr>Heatmap: Adherence to Therapy vs Drug Persistency</vt:lpstr>
      <vt:lpstr>Impact of Comorbid Conditions on Drug Persistency</vt:lpstr>
      <vt:lpstr>Impact of Malignant Neoplasms Screening on Drug Persistency   </vt:lpstr>
      <vt:lpstr>Glucocorticoid Usage During Therapy by Age Group </vt:lpstr>
      <vt:lpstr>Distribution of Drug Persistency in Different NTM Risk Segments</vt:lpstr>
      <vt:lpstr>EDA Recommendations</vt:lpstr>
      <vt:lpstr>Model Proposals for Predicting Drug Persistency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Anoosh</dc:creator>
  <cp:lastModifiedBy>Krishna Ratna Deepika</cp:lastModifiedBy>
  <cp:revision>3</cp:revision>
  <dcterms:created xsi:type="dcterms:W3CDTF">2023-11-30T18:06:48Z</dcterms:created>
  <dcterms:modified xsi:type="dcterms:W3CDTF">2023-12-03T18:37:15Z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2023-11-30T00:00:00Z</vt:filetime>
  </property>
  <property fmtid="{D5CDD505-2E9C-101B-9397-08002B2CF9AE}" pid="5" name="Producer">
    <vt:lpwstr>Microsoft® PowerPoint® for Microsoft 365</vt:lpwstr>
  </property>
</Properties>
</file>