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568FF-1762-418A-BC49-4C619BF44B06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0686-85A5-45EE-A5B0-22AE1FAE4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96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E0686-85A5-45EE-A5B0-22AE1FAE484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05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0"/>
            <a:ext cx="2325624" cy="2325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9858" y="2360803"/>
            <a:ext cx="8631555" cy="166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7999"/>
                </a:lnTo>
                <a:lnTo>
                  <a:pt x="5733288" y="6857999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20522"/>
            <a:ext cx="1203452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265" y="1975205"/>
            <a:ext cx="5309870" cy="4624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1584905"/>
            <a:ext cx="8651342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 and Model Proposal</a:t>
            </a:r>
            <a:br>
              <a:rPr lang="en-US" sz="36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100" b="1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092A-D7F0-8A16-F082-483BF0AEAE31}"/>
              </a:ext>
            </a:extLst>
          </p:cNvPr>
          <p:cNvSpPr txBox="1"/>
          <p:nvPr/>
        </p:nvSpPr>
        <p:spPr>
          <a:xfrm>
            <a:off x="1173480" y="35052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Data Science:: Healthcare - Persistency of a drug</a:t>
            </a:r>
          </a:p>
          <a:p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Krishna Ratna Deepika Haripuram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December 11</a:t>
            </a:r>
            <a:r>
              <a:rPr lang="en-CA" baseline="30000" dirty="0">
                <a:solidFill>
                  <a:schemeClr val="bg1"/>
                </a:solidFill>
              </a:rPr>
              <a:t>th,</a:t>
            </a:r>
            <a:r>
              <a:rPr lang="en-CA" dirty="0">
                <a:solidFill>
                  <a:schemeClr val="bg1"/>
                </a:solidFill>
              </a:rPr>
              <a:t> 2023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medical background&#10;&#10;Description automatically generated">
            <a:extLst>
              <a:ext uri="{FF2B5EF4-FFF2-40B4-BE49-F238E27FC236}">
                <a16:creationId xmlns:a16="http://schemas.microsoft.com/office/drawing/2014/main" id="{8CD04DFA-89E2-8128-CBFB-0F6E350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127306" cy="4572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99400-E4B7-6075-A4CF-B9A1C4F8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2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Specialties of Healthcare Providers (Word Cloud)</a:t>
            </a:r>
            <a:endParaRPr lang="en-CA" sz="4200">
              <a:solidFill>
                <a:srgbClr val="FFFFFF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E637-A006-850C-E463-DC4763A0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>
              <a:spcBef>
                <a:spcPts val="5"/>
              </a:spcBef>
            </a:pPr>
            <a:r>
              <a:rPr lang="en-CA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5"/>
              </a:spcBef>
            </a:pPr>
            <a:r>
              <a:rPr lang="en-CA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word cloud visually represents the various healthcare provider specialties, with the size of each term indicating its frequency. </a:t>
            </a:r>
          </a:p>
          <a:p>
            <a:pPr marL="2857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CA" sz="22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CA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practice, surgery, and oncology are prominently featured, which could be influential in-patient drug persistency.</a:t>
            </a:r>
          </a:p>
          <a:p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9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54D88-DBD2-12FD-0C86-D1DE9B96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A" sz="3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NTM Physician Specialty Distribution</a:t>
            </a:r>
            <a:endParaRPr lang="en-CA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A6B5-C4A5-881B-5866-097879E9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457200">
              <a:spcBef>
                <a:spcPts val="5"/>
              </a:spcBef>
              <a:spcAft>
                <a:spcPts val="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showcases the distribution of NTM physician specialties. </a:t>
            </a:r>
          </a:p>
          <a:p>
            <a:pPr marL="742950" indent="-285750"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5"/>
              </a:spcBef>
              <a:spcAft>
                <a:spcPts val="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practitioners are the most common, followed by rheumatologists and endocrinologists, indicating these specialties' roles in ongoing patient care and potentially influencing drug persistency.</a:t>
            </a:r>
          </a:p>
          <a:p>
            <a:pPr marL="457200">
              <a:spcBef>
                <a:spcPts val="5"/>
              </a:spcBef>
              <a:spcAft>
                <a:spcPts val="0"/>
              </a:spcAft>
            </a:pPr>
            <a:b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CA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5047-B7DF-0C16-243D-947C62BDC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4" r="3617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77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3E8FB-381E-B9D7-6FB8-B2AFF0B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 Scan Frequency Analysis</a:t>
            </a:r>
            <a:endParaRPr lang="en-CA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8A16A459-C2A9-83B6-F64B-868CA37D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1" y="2524715"/>
            <a:ext cx="4225984" cy="37142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9FB2-4641-BA43-4B57-B8D8895B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oxplot displays the overall distribution of Dexa scan frequencies among all patients, showing a wide range but with most patients undergoing few scans, which may impact their treatment persistency.</a:t>
            </a:r>
          </a:p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helps identify common ranges and outliers in scan frequencies, which can be critical in assessing patient engagement with their treatment plans.</a:t>
            </a:r>
          </a:p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8140-8602-C8EE-263B-E7DE1E0C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 Scan Frequency by Age Bucket</a:t>
            </a:r>
            <a:endParaRPr lang="en-CA" sz="36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BD41-E777-2AAA-5CC9-408D5563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boxplot categorizes patients by age and the frequency of Dexa scans they received. </a:t>
            </a:r>
          </a:p>
          <a:p>
            <a:pPr>
              <a:spcAft>
                <a:spcPts val="600"/>
              </a:spcAft>
            </a:pPr>
            <a:endParaRPr lang="en-CA" sz="160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indicates that older patients (&gt;75) are more likely to have frequent Dexa scans, which could be attributed to increased monitoring with advancing age.</a:t>
            </a:r>
          </a:p>
          <a:p>
            <a:pPr>
              <a:spcAft>
                <a:spcPts val="600"/>
              </a:spcAft>
            </a:pPr>
            <a:endParaRPr lang="en-CA" sz="1600">
              <a:solidFill>
                <a:schemeClr val="tx2"/>
              </a:solidFill>
            </a:endParaRPr>
          </a:p>
        </p:txBody>
      </p:sp>
      <p:pic>
        <p:nvPicPr>
          <p:cNvPr id="4" name="Picture 3" descr="A graph of a box plot&#10;&#10;Description automatically generated with medium confidence">
            <a:extLst>
              <a:ext uri="{FF2B5EF4-FFF2-40B4-BE49-F238E27FC236}">
                <a16:creationId xmlns:a16="http://schemas.microsoft.com/office/drawing/2014/main" id="{8A440D92-8DA0-1835-5A53-4B439745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785417"/>
            <a:ext cx="6588369" cy="52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77A8C-63EC-9C75-B0F1-BFAC96A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39835"/>
            <a:ext cx="4800600" cy="1088965"/>
          </a:xfrm>
        </p:spPr>
        <p:txBody>
          <a:bodyPr anchor="b">
            <a:normAutofit/>
          </a:bodyPr>
          <a:lstStyle/>
          <a:p>
            <a:r>
              <a:rPr lang="en-CA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Influence of </a:t>
            </a:r>
            <a:r>
              <a:rPr lang="en-CA" sz="32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</a:t>
            </a:r>
            <a:r>
              <a:rPr lang="en-CA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Scan Frequency on Persistency</a:t>
            </a:r>
            <a:r>
              <a:rPr lang="en-CA" sz="3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6CD8-D365-6F0F-B72A-13D46A41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boxplot illustrates the distribution of </a:t>
            </a:r>
            <a:r>
              <a:rPr lang="en-CA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</a:t>
            </a: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scan frequencies among patients, categorized by their drug persistency status.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Notably, persistent patients tend to undergo </a:t>
            </a:r>
            <a:r>
              <a:rPr lang="en-CA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</a:t>
            </a: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scans more frequently, which may suggest a correlation between regular monitoring and medication adherence.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with a bar graph and a bar graph&#10;&#10;Description automatically generated">
            <a:extLst>
              <a:ext uri="{FF2B5EF4-FFF2-40B4-BE49-F238E27FC236}">
                <a16:creationId xmlns:a16="http://schemas.microsoft.com/office/drawing/2014/main" id="{95B25938-69C8-610B-EC0F-47FADBCD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266199"/>
            <a:ext cx="5407002" cy="4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020BE-1E30-30BB-F197-4AF9F4D1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Dexa Frequency During Rx by Risk Segment</a:t>
            </a:r>
            <a:br>
              <a:rPr lang="en-CA" sz="3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distribution of data&#10;&#10;Description automatically generated">
            <a:extLst>
              <a:ext uri="{FF2B5EF4-FFF2-40B4-BE49-F238E27FC236}">
                <a16:creationId xmlns:a16="http://schemas.microsoft.com/office/drawing/2014/main" id="{DDD357E2-6B36-61A0-9CE1-0A0DD5D6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8" y="2438400"/>
            <a:ext cx="5816911" cy="3962399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61C7-93F7-30FC-9861-515562F7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boxen plot compares the frequency of Dexa scans during treatment across different risk segments, suggesting that patients with a higher risk profile receive more frequent monitoring.</a:t>
            </a:r>
          </a:p>
          <a:p>
            <a:pPr>
              <a:spcAft>
                <a:spcPts val="600"/>
              </a:spcAft>
            </a:pPr>
            <a:endParaRPr lang="en-CA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2C3E-4C4C-852F-6232-CE8D162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Risk Factors and Drug Persistency</a:t>
            </a:r>
            <a:endParaRPr lang="en-CA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F5BD-07AB-5DC4-EDDF-10A6AE7A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violin plot examines the relationship between the number of risk factors and drug persistency. </a:t>
            </a:r>
          </a:p>
          <a:p>
            <a:pPr>
              <a:spcAft>
                <a:spcPts val="600"/>
              </a:spcAft>
            </a:pPr>
            <a:endParaRPr lang="en-CA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higher number of risk factors is associated with increased persistency, possibly due to more intensive health monitoring.</a:t>
            </a:r>
          </a:p>
          <a:p>
            <a:pPr>
              <a:spcAft>
                <a:spcPts val="600"/>
              </a:spcAft>
            </a:pPr>
            <a:endParaRPr lang="en-CA" sz="2200"/>
          </a:p>
        </p:txBody>
      </p:sp>
      <p:pic>
        <p:nvPicPr>
          <p:cNvPr id="4" name="Picture 3" descr="A diagram of a tree with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30C2707F-B035-7D5E-FC5D-794FAA4A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183999"/>
            <a:ext cx="5458968" cy="449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75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7C2-D004-991E-3D9F-2C8B18E2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2569"/>
            <a:ext cx="4376643" cy="164295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Regional Distribution of Patients</a:t>
            </a:r>
            <a:br>
              <a:rPr lang="en-CA" sz="3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6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B8A8C-DC5B-F1CB-F2FD-C030E08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" y="2596243"/>
            <a:ext cx="4376643" cy="36891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heatmap visualizes patient distribution and drug persistency by region, offering insights into regional adherence patterns that could be vital for localized healthcare strategies.</a:t>
            </a:r>
          </a:p>
          <a:p>
            <a:pPr>
              <a:spcAft>
                <a:spcPts val="600"/>
              </a:spcAft>
            </a:pPr>
            <a:endParaRPr lang="en-CA" sz="1600">
              <a:solidFill>
                <a:schemeClr val="tx2"/>
              </a:solidFill>
            </a:endParaRPr>
          </a:p>
        </p:txBody>
      </p:sp>
      <p:pic>
        <p:nvPicPr>
          <p:cNvPr id="4" name="Picture 3" descr="A chart of different colors&#10;&#10;Description automatically generated">
            <a:extLst>
              <a:ext uri="{FF2B5EF4-FFF2-40B4-BE49-F238E27FC236}">
                <a16:creationId xmlns:a16="http://schemas.microsoft.com/office/drawing/2014/main" id="{5C6455CA-E3D0-454E-0B61-B27F6D9C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r="6323" b="-1"/>
          <a:stretch/>
        </p:blipFill>
        <p:spPr bwMode="auto">
          <a:xfrm>
            <a:off x="6089374" y="602974"/>
            <a:ext cx="5486400" cy="563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835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61C59-8D98-6E26-C405-4F8A7D94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Geographic Variation in Drug Persistency</a:t>
            </a:r>
            <a:endParaRPr lang="en-CA" sz="38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124B-9474-FD07-CAC5-5CBF29BB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218688"/>
            <a:ext cx="4818888" cy="299008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chart presents the geographic variation in drug persistency, with certain regions showing higher rates of non-persistence, which could inform regional healthcare policy and patient outreach efforts.</a:t>
            </a:r>
          </a:p>
          <a:p>
            <a:pPr>
              <a:spcAft>
                <a:spcPts val="600"/>
              </a:spcAft>
            </a:pPr>
            <a:endParaRPr lang="en-CA" sz="2200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79155E9-ADFB-F6C7-1031-D4F89D81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54835"/>
            <a:ext cx="5458968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018C0-3816-64B0-AD97-145B28ED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Heatmap: Adherence to Therapy vs Drug Persistency</a:t>
            </a:r>
            <a:endParaRPr lang="en-CA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7590-B159-0CD9-4705-316DFF58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heatmap compares therapy adherence to drug persistency, indicating that patients who adhere to their therapy schedule are generally more persistent with their medication.</a:t>
            </a:r>
          </a:p>
          <a:p>
            <a:pPr>
              <a:spcAft>
                <a:spcPts val="600"/>
              </a:spcAft>
            </a:pPr>
            <a:endParaRPr lang="en-CA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heat map&#10;&#10;Description automatically generated with medium confidence">
            <a:extLst>
              <a:ext uri="{FF2B5EF4-FFF2-40B4-BE49-F238E27FC236}">
                <a16:creationId xmlns:a16="http://schemas.microsoft.com/office/drawing/2014/main" id="{F365DBA8-2B30-9790-7AFF-2382BE7A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991007"/>
            <a:ext cx="5628018" cy="4643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27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928" y="2407741"/>
            <a:ext cx="271906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6600" b="1" spc="-35" dirty="0">
                <a:solidFill>
                  <a:srgbClr val="FF6600"/>
                </a:solidFill>
                <a:latin typeface="Calibri Light"/>
                <a:cs typeface="Calibri Light"/>
              </a:rPr>
              <a:t>Agenda</a:t>
            </a:r>
            <a:endParaRPr lang="en-CA" sz="6600" b="1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5415" y="1350225"/>
            <a:ext cx="2844800" cy="10137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9900"/>
              </a:lnSpc>
              <a:spcBef>
                <a:spcPts val="110"/>
              </a:spcBef>
            </a:pPr>
            <a:r>
              <a:rPr sz="2800" b="0" dirty="0">
                <a:solidFill>
                  <a:srgbClr val="FF6600"/>
                </a:solidFill>
                <a:latin typeface="Calibri"/>
                <a:cs typeface="Calibri"/>
              </a:rPr>
              <a:t>Problem</a:t>
            </a:r>
            <a:r>
              <a:rPr sz="2800" b="0" spc="-14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FF6600"/>
                </a:solidFill>
                <a:latin typeface="Calibri"/>
                <a:cs typeface="Calibri"/>
              </a:rPr>
              <a:t>Statement Approach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5414" y="2363964"/>
            <a:ext cx="4248785" cy="152990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25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15"/>
              </a:spcBef>
            </a:pP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r>
              <a:rPr sz="2800" spc="-8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lang="en-CA" sz="2800" spc="-10" dirty="0">
                <a:solidFill>
                  <a:srgbClr val="FF6600"/>
                </a:solidFill>
                <a:latin typeface="Calibri"/>
                <a:cs typeface="Calibri"/>
              </a:rPr>
              <a:t>Recommendations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endParaRPr lang="en-CA" sz="2800" spc="-20" dirty="0">
              <a:solidFill>
                <a:srgbClr val="FF66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15"/>
              </a:spcBef>
            </a:pPr>
            <a:r>
              <a:rPr lang="en-CA" sz="2800" spc="-20" dirty="0">
                <a:solidFill>
                  <a:srgbClr val="FF6600"/>
                </a:solidFill>
                <a:latin typeface="Calibri"/>
                <a:cs typeface="Calibri"/>
              </a:rPr>
              <a:t>Model Proposal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9C8B-65EC-C77B-3AD2-7A08F59D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CA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of Comorbid Conditions on Drug Persistency</a:t>
            </a:r>
            <a:endParaRPr lang="en-CA" sz="3200"/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77E3927B-8032-88FB-9418-260D76D2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9F5D9-8952-8D33-6F89-E264B73A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chart analyzes the effects of comorbid conditions on drug persistency. </a:t>
            </a:r>
          </a:p>
          <a:p>
            <a:pPr>
              <a:spcAft>
                <a:spcPts val="600"/>
              </a:spcAft>
            </a:pPr>
            <a:endParaRPr lang="en-C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Certain conditions, such as chronic pain and hypertension, show a clear correlation with higher rates of persistency, likely due to the necessity of consistent treatment.</a:t>
            </a:r>
          </a:p>
          <a:p>
            <a:pPr>
              <a:spcAft>
                <a:spcPts val="600"/>
              </a:spcAft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69963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B4346-8B53-7173-94E6-F03C2D45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of Malignant Neoplasms Screening on Drug Persistency</a:t>
            </a:r>
            <a:br>
              <a:rPr lang="en-CA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CA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5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patient&#10;&#10;Description automatically generated with medium confidence">
            <a:extLst>
              <a:ext uri="{FF2B5EF4-FFF2-40B4-BE49-F238E27FC236}">
                <a16:creationId xmlns:a16="http://schemas.microsoft.com/office/drawing/2014/main" id="{6C669CD0-8860-D4A6-7391-0E67D943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115048" cy="3913632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0969-EE02-5271-C7F7-3DBE3D32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demonstrates the impact of malignant neoplasms screening on drug persistency.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screened for neoplasms tend to be more persistent, possibly due to increased engagement with healthcare services.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19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D3BBEB-08A3-8ACD-5271-41B16F8A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CA" sz="3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Glucocorticoid Usage During Therapy by Age Group </a:t>
            </a:r>
            <a:endParaRPr lang="en-CA" sz="3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95FF-12D6-ED19-90C0-C4E92AC8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stacked bar chart shows glucocorticoid usage during therapy across different age groups.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CA" sz="200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CA" sz="200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Older patients have higher usage, which may influence persistency due to the chronic nature of conditions treated with glucocorticoids.</a:t>
            </a:r>
          </a:p>
          <a:p>
            <a:pPr>
              <a:lnSpc>
                <a:spcPct val="90000"/>
              </a:lnSpc>
            </a:pPr>
            <a:endParaRPr lang="en-CA" sz="2000">
              <a:solidFill>
                <a:srgbClr val="FFFFFF"/>
              </a:solidFill>
            </a:endParaRPr>
          </a:p>
        </p:txBody>
      </p:sp>
      <p:pic>
        <p:nvPicPr>
          <p:cNvPr id="4" name="Picture 3" descr="A graph of a number of people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8872DF4-E946-4BB3-D77E-4F4677CC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212128"/>
            <a:ext cx="5407002" cy="4433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15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2C97-5726-A497-BBC0-5297F96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Drug Persistency in Different NTM Risk Segments</a:t>
            </a:r>
            <a:endParaRPr lang="en-CA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a number of different colored squares&#10;&#10;Description automatically generated">
            <a:extLst>
              <a:ext uri="{FF2B5EF4-FFF2-40B4-BE49-F238E27FC236}">
                <a16:creationId xmlns:a16="http://schemas.microsoft.com/office/drawing/2014/main" id="{FECD066A-1A90-F9E1-AA03-32E481EA9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r="-1" b="-1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8064-E128-D89D-BB2C-2813062D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spcBef>
                <a:spcPts val="5"/>
              </a:spcBef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5"/>
              </a:spcBef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bar chart illustrates the distribution of drug persistency within NTM risk segments. </a:t>
            </a:r>
          </a:p>
          <a:p>
            <a:pPr>
              <a:spcBef>
                <a:spcPts val="5"/>
              </a:spcBef>
            </a:pPr>
            <a:endParaRPr lang="en-C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in the higher risk segments show increased persistency, suggesting that risk awareness may motivate adherence to treatment.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22501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94B4D-51EF-BFBB-7817-DD5A4361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lang="en-CA" sz="3200" dirty="0">
                <a:solidFill>
                  <a:srgbClr val="FFFFFF"/>
                </a:solidFill>
              </a:rPr>
              <a:t>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87A4-F34D-B047-7107-7F6F485B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815082"/>
            <a:ext cx="7239000" cy="4585718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Personalized Patient Education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 individualized education programs that account for a patient's medical history, understanding level, and personal preferences to enhance medication adherence.</a:t>
            </a:r>
          </a:p>
          <a:p>
            <a:pPr algn="l"/>
            <a:endParaRPr lang="en-US" b="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Regular Health 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 routine health monitoring using digital tools and in-person check-ups to track patient progress and adjust treatments as necessary.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Targeted Interventions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intervention strategies for patients with specific comorbid conditions and within demographic groups that are statistically less likely to adhere to prescribed medications.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 Cross-Disciplinary Communication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Foster better communication between general practitioners and specialists to ensure a cohesive treatment approach, and address disparities in drug persistency across different races and regions.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b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endParaRPr lang="en-CA" dirty="0"/>
          </a:p>
        </p:txBody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8DBDA5C0-175B-8B96-4D07-D482777D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2271153"/>
            <a:ext cx="3673576" cy="36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70D5-F227-1981-100D-065D3D06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545189"/>
            <a:ext cx="3600860" cy="5431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i="0">
                <a:effectLst/>
                <a:latin typeface="Söhne"/>
              </a:rPr>
              <a:t>Model Proposals for Predicting Drug Persistency</a:t>
            </a:r>
            <a:br>
              <a:rPr lang="en-US" sz="5400" b="1" i="0">
                <a:effectLst/>
                <a:latin typeface="Söhne"/>
              </a:rPr>
            </a:br>
            <a:endParaRPr lang="en-CA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F3565-96D2-A5BD-CFBD-1BBBAE2E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i="0" dirty="0">
                <a:effectLst/>
                <a:latin typeface="Söhne"/>
              </a:rPr>
              <a:t>1. Support Vector Machines (SVM):</a:t>
            </a: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Utilizes a linear kernel to handle the binary classification of patient persistency.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Suitable for the dataset with high dimensionality, aiming to maximize the margin between classes.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i="0" dirty="0">
                <a:effectLst/>
                <a:latin typeface="Söhne"/>
              </a:rPr>
              <a:t>2. Random Forest:</a:t>
            </a: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Employs 1000 trees with a maximum depth of 10, balancing the model complexity and prediction accuracy.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Incorporates ensemble learning to improve prediction robustness and manage feature diversity.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i="0" dirty="0">
                <a:effectLst/>
                <a:latin typeface="Söhne"/>
              </a:rPr>
              <a:t>3. Decision Tree:</a:t>
            </a: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Simplifies the decision-making process with a max depth of 1, providing a fast and interpretable model.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Acts as a baseline to understand the primary splits affecting persistency.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i="0" dirty="0">
                <a:effectLst/>
                <a:latin typeface="Söhne"/>
              </a:rPr>
              <a:t>4. Logistic Regression:</a:t>
            </a: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Applies a binary logistic regression model optimized with </a:t>
            </a:r>
            <a:r>
              <a:rPr lang="en-US" sz="1200" b="0" i="0" dirty="0" err="1">
                <a:effectLst/>
                <a:latin typeface="Söhne"/>
              </a:rPr>
              <a:t>GridSearchCV</a:t>
            </a:r>
            <a:r>
              <a:rPr lang="en-US" sz="1200" b="0" i="0" dirty="0">
                <a:effectLst/>
                <a:latin typeface="Söhne"/>
              </a:rPr>
              <a:t>, perfect for probability estimation.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Leverages one-hot encoding to transform categorical variables, enhancing model accuracy.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effectLst/>
                <a:latin typeface="Söhne"/>
              </a:rPr>
              <a:t>These models offer a range from simple to complex approaches, balancing interpretability and predictive power for drug persistency in healthcare data.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2822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EB7F-34D3-A612-C479-ED6F6DC9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latin typeface="+mj-lt"/>
                <a:cs typeface="+mj-cs"/>
              </a:rPr>
              <a:t>              Thank You </a:t>
            </a:r>
            <a:br>
              <a:rPr lang="en-US" sz="5400" kern="1200">
                <a:latin typeface="+mj-lt"/>
                <a:cs typeface="+mj-cs"/>
              </a:rPr>
            </a:br>
            <a:endParaRPr lang="en-US" sz="5400" kern="1200">
              <a:latin typeface="+mj-lt"/>
              <a:cs typeface="+mj-cs"/>
            </a:endParaRPr>
          </a:p>
        </p:txBody>
      </p:sp>
      <p:sp>
        <p:nvSpPr>
          <p:cNvPr id="10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e vector medical service set icons">
            <a:extLst>
              <a:ext uri="{FF2B5EF4-FFF2-40B4-BE49-F238E27FC236}">
                <a16:creationId xmlns:a16="http://schemas.microsoft.com/office/drawing/2014/main" id="{31D60FCB-F2BE-016D-0389-D98B2DF92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DFB6-DD88-17C5-BDE9-0C765A87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28" y="1981200"/>
            <a:ext cx="5303520" cy="2031325"/>
          </a:xfrm>
        </p:spPr>
        <p:txBody>
          <a:bodyPr/>
          <a:lstStyle/>
          <a:p>
            <a:r>
              <a:rPr lang="en-CA" sz="6600" spc="-35" dirty="0">
                <a:solidFill>
                  <a:srgbClr val="FF6600"/>
                </a:solidFill>
                <a:latin typeface="Calibri Light"/>
                <a:cs typeface="Calibri Light"/>
              </a:rPr>
              <a:t>Problem Statement</a:t>
            </a:r>
            <a:endParaRPr lang="en-CA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6175F-0364-3785-6839-8516936C8420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304800"/>
            <a:ext cx="5303520" cy="601703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Data Science:: Healthcare - Persistency of a drug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en-CA" dirty="0">
                <a:solidFill>
                  <a:schemeClr val="bg1"/>
                </a:solidFill>
              </a:rPr>
            </a:b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Objective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 Analyze healthcare dataset to understand drug persistency as prescribed by physicians.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Target Variable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 '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Persistency_Flag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' indicating medication adherence.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Key Goal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 Identify factors influencing drug persistency.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Model Development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 Build a predictive model to classify patients based on their adherence.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Significance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 Enhance patient care, optimize treatment strategies.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Impact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 Assist pharmaceutical companies in informed decision-making regarding patient treatment plans and healthcare policies.</a:t>
            </a:r>
          </a:p>
          <a:p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Krishna Ratna Deepika Haripuram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December 11</a:t>
            </a:r>
            <a:r>
              <a:rPr lang="en-CA" baseline="30000" dirty="0">
                <a:solidFill>
                  <a:schemeClr val="bg1"/>
                </a:solidFill>
              </a:rPr>
              <a:t>th,</a:t>
            </a:r>
            <a:r>
              <a:rPr lang="en-CA" dirty="0">
                <a:solidFill>
                  <a:schemeClr val="bg1"/>
                </a:solidFill>
              </a:rPr>
              <a:t> 2023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4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DE88-C8FB-CC25-7BCC-63A47094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" y="2790363"/>
            <a:ext cx="5303520" cy="1277273"/>
          </a:xfrm>
        </p:spPr>
        <p:txBody>
          <a:bodyPr/>
          <a:lstStyle/>
          <a:p>
            <a:r>
              <a:rPr lang="en-CA" sz="6600" spc="-35" dirty="0">
                <a:solidFill>
                  <a:srgbClr val="FF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  <a:endParaRPr lang="en-CA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B440-BC09-3D3E-D063-FB18EA706D02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867400" y="152400"/>
            <a:ext cx="6172200" cy="68480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Dataset Overview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Provided File: 'Healthcare_dataset.xlsx'.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Comprises data of 3,424 patients.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Includes demographics, clinical records, risk factors, and physician specialty details.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Data Analysis Strategy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Comprehensive Variable Analysis: Conducted on the entire dataset to understand each variable's impact.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Focus on Demographic and Clinical Variables: Examined to uncover patterns and correlations.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Exploratory Data Analysis (EDA)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Holistic Data Examination: EDA performed on the complete dataset for in-depth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Goal: Identify significant trends and factors influencing drug persistency.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Model Development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Developed a Predictive Model: Aimed at classifying patients based on '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Persistency_Flag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Utilized Advanced Analytics Techniques: To predict medication adherence and identify key influencing factors.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7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24459-5F98-03FD-4ABB-29FDBB60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Persistency Flag</a:t>
            </a:r>
            <a:endParaRPr lang="en-CA" sz="460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81E6-FA33-A4F1-09A3-33154EDE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pie chart depicts the overall distribution of the persistency flag among patients.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significant majority show persistence, but there remains a considerable portion that is non-persistent, highlighting the need for targeted interventions.</a:t>
            </a:r>
          </a:p>
          <a:p>
            <a:pPr>
              <a:spcAft>
                <a:spcPts val="600"/>
              </a:spcAft>
            </a:pPr>
            <a:endParaRPr lang="en-CA" sz="2200" dirty="0"/>
          </a:p>
        </p:txBody>
      </p:sp>
      <p:pic>
        <p:nvPicPr>
          <p:cNvPr id="4" name="Picture 3" descr="A pie chart with a blue and orange circle&#10;&#10;Description automatically generated">
            <a:extLst>
              <a:ext uri="{FF2B5EF4-FFF2-40B4-BE49-F238E27FC236}">
                <a16:creationId xmlns:a16="http://schemas.microsoft.com/office/drawing/2014/main" id="{1CBBE6BF-89A6-4393-980F-64E82B2B2D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r="2146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441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E9D3B6-F622-1531-7E8F-0068D959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555565"/>
          </a:xfrm>
        </p:spPr>
        <p:txBody>
          <a:bodyPr anchor="b">
            <a:normAutofit/>
          </a:bodyPr>
          <a:lstStyle/>
          <a:p>
            <a:r>
              <a:rPr lang="en-CA" sz="3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Gender vs Persistency</a:t>
            </a:r>
            <a:endParaRPr lang="en-CA" sz="30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A915-FF6E-FF9A-8DA6-DD1A759C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84" y="1731903"/>
            <a:ext cx="3702579" cy="42520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normalized bar chart compares drug persistency rates between genders. </a:t>
            </a:r>
          </a:p>
          <a:p>
            <a:pPr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there are slight differences, both genders show substantial non-persistent populations, indicating a need for gender-specific adherence strategies.</a:t>
            </a:r>
          </a:p>
          <a:p>
            <a:pPr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showing the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984B1EC-5778-2034-A401-DDA12A1AA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1495" r="15511" b="11529"/>
          <a:stretch/>
        </p:blipFill>
        <p:spPr bwMode="auto">
          <a:xfrm>
            <a:off x="6005304" y="1694255"/>
            <a:ext cx="5407002" cy="346948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56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4A416-1890-2314-3943-205ABE5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Ethnicity and Its Impact on Drug Persistency</a:t>
            </a:r>
            <a:endParaRPr lang="en-CA" sz="3400"/>
          </a:p>
        </p:txBody>
      </p:sp>
      <p:pic>
        <p:nvPicPr>
          <p:cNvPr id="4" name="Picture 3" descr="A graph of ethnicity and its impact on drug persistence&#10;&#10;Description automatically generated">
            <a:extLst>
              <a:ext uri="{FF2B5EF4-FFF2-40B4-BE49-F238E27FC236}">
                <a16:creationId xmlns:a16="http://schemas.microsoft.com/office/drawing/2014/main" id="{D0755D7D-F020-7DA8-64EE-339DEFDF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938345"/>
            <a:ext cx="5458968" cy="4981309"/>
          </a:xfrm>
          <a:prstGeom prst="rect">
            <a:avLst/>
          </a:prstGeom>
          <a:noFill/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2E59B-6799-141B-4A0C-3087BDA5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>
              <a:spcBef>
                <a:spcPts val="5"/>
              </a:spcBef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explores how ethnicity affects drug persistency, with notable differences between ethnic groups.</a:t>
            </a:r>
          </a:p>
          <a:p>
            <a:pPr>
              <a:spcBef>
                <a:spcPts val="5"/>
              </a:spcBef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5"/>
              </a:spcBef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cultural and social factors could be key to improving patient-specific treatment plans.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2782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01631-5498-4B47-F868-D8FD0564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3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Patients by Race and Persistency Flag</a:t>
            </a:r>
            <a:br>
              <a:rPr lang="en-CA" sz="33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3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3C7D-A9AA-F5FB-17D0-0BAA5193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stacked bar chart provides insight into drug persistency rates across different races.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proportion of persistency within each racial group highlights potential disparities that could be addressed to improve medication adherence.</a:t>
            </a:r>
          </a:p>
          <a:p>
            <a:pPr>
              <a:spcAft>
                <a:spcPts val="600"/>
              </a:spcAft>
            </a:pP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showing the distribution of patients&#10;&#10;Description automatically generated">
            <a:extLst>
              <a:ext uri="{FF2B5EF4-FFF2-40B4-BE49-F238E27FC236}">
                <a16:creationId xmlns:a16="http://schemas.microsoft.com/office/drawing/2014/main" id="{A8BBAE6C-360F-FFF4-F004-44E1FF80B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580791"/>
            <a:ext cx="4142232" cy="261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267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F18FF-882A-9E2F-3F2E-F3F7C497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 Distribution Among Different Persistence Groups</a:t>
            </a:r>
            <a:endParaRPr lang="en-CA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70D5-C94F-82E3-BBF9-5FAD40F7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compares the age distribution between persistent and non-persistent patients.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reveals that persistence does not significantly differ across age groups, suggesting that other factors may play more critical roles in persistency.</a:t>
            </a:r>
          </a:p>
          <a:p>
            <a:pPr>
              <a:spcAft>
                <a:spcPts val="600"/>
              </a:spcAft>
            </a:pPr>
            <a:endParaRPr lang="en-CA" sz="2200" dirty="0"/>
          </a:p>
        </p:txBody>
      </p:sp>
      <p:pic>
        <p:nvPicPr>
          <p:cNvPr id="4" name="Picture 3" descr="A graph of age distribution&#10;&#10;Description automatically generated">
            <a:extLst>
              <a:ext uri="{FF2B5EF4-FFF2-40B4-BE49-F238E27FC236}">
                <a16:creationId xmlns:a16="http://schemas.microsoft.com/office/drawing/2014/main" id="{F4806A85-A486-7299-055B-EE8705F4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13893"/>
            <a:ext cx="5458968" cy="36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1380</Words>
  <Application>Microsoft Office PowerPoint</Application>
  <PresentationFormat>Widescreen</PresentationFormat>
  <Paragraphs>148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Lato Extended</vt:lpstr>
      <vt:lpstr>Söhne</vt:lpstr>
      <vt:lpstr>Times New Roman</vt:lpstr>
      <vt:lpstr>Office Theme</vt:lpstr>
      <vt:lpstr>Exploratory Data Analysis and Model Proposal  </vt:lpstr>
      <vt:lpstr>Problem Statement Approach</vt:lpstr>
      <vt:lpstr>PowerPoint Presentation</vt:lpstr>
      <vt:lpstr>PowerPoint Presentation</vt:lpstr>
      <vt:lpstr>Distribution of Persistency Flag</vt:lpstr>
      <vt:lpstr> Gender vs Persistency</vt:lpstr>
      <vt:lpstr>Ethnicity and Its Impact on Drug Persistency</vt:lpstr>
      <vt:lpstr>Distribution of Patients by Race and Persistency Flag </vt:lpstr>
      <vt:lpstr>Age Distribution Among Different Persistence Groups</vt:lpstr>
      <vt:lpstr>Specialties of Healthcare Providers (Word Cloud)</vt:lpstr>
      <vt:lpstr>NTM Physician Specialty Distribution</vt:lpstr>
      <vt:lpstr>Dexa Scan Frequency Analysis</vt:lpstr>
      <vt:lpstr>Dexa Scan Frequency by Age Bucket</vt:lpstr>
      <vt:lpstr>Influence of Dexa Scan Frequency on Persistency </vt:lpstr>
      <vt:lpstr>Distribution of Dexa Frequency During Rx by Risk Segment </vt:lpstr>
      <vt:lpstr>Relationship Between Risk Factors and Drug Persistency</vt:lpstr>
      <vt:lpstr>Regional Distribution of Patients </vt:lpstr>
      <vt:lpstr>Geographic Variation in Drug Persistency</vt:lpstr>
      <vt:lpstr>Heatmap: Adherence to Therapy vs Drug Persistency</vt:lpstr>
      <vt:lpstr>Impact of Comorbid Conditions on Drug Persistency</vt:lpstr>
      <vt:lpstr>Impact of Malignant Neoplasms Screening on Drug Persistency   </vt:lpstr>
      <vt:lpstr>Glucocorticoid Usage During Therapy by Age Group </vt:lpstr>
      <vt:lpstr>Distribution of Drug Persistency in Different NTM Risk Segments</vt:lpstr>
      <vt:lpstr>EDA Recommendations</vt:lpstr>
      <vt:lpstr>Model Proposals for Predicting Drug Persistency </vt:lpstr>
      <vt:lpstr>           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Anoosh</dc:creator>
  <cp:lastModifiedBy>Krishna Ratna Deepika</cp:lastModifiedBy>
  <cp:revision>2</cp:revision>
  <dcterms:created xsi:type="dcterms:W3CDTF">2023-11-30T18:06:48Z</dcterms:created>
  <dcterms:modified xsi:type="dcterms:W3CDTF">2023-11-30T20:04:17Z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2023-11-30T00:00:00Z</vt:filetime>
  </property>
  <property fmtid="{D5CDD505-2E9C-101B-9397-08002B2CF9AE}" pid="5" name="Producer">
    <vt:lpwstr>Microsoft® PowerPoint® for Microsoft 365</vt:lpwstr>
  </property>
</Properties>
</file>