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58"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B496-1CCA-4AC5-B708-584178607C07}"/>
              </a:ext>
            </a:extLst>
          </p:cNvPr>
          <p:cNvSpPr>
            <a:spLocks noGrp="1"/>
          </p:cNvSpPr>
          <p:nvPr>
            <p:ph type="ctrTitle"/>
          </p:nvPr>
        </p:nvSpPr>
        <p:spPr/>
        <p:txBody>
          <a:bodyPr/>
          <a:lstStyle/>
          <a:p>
            <a:pPr algn="ctr"/>
            <a:r>
              <a:rPr lang="en-IN" i="0" dirty="0">
                <a:solidFill>
                  <a:srgbClr val="000000"/>
                </a:solidFill>
                <a:effectLst/>
                <a:latin typeface="Times New Roman" panose="02020603050405020304" pitchFamily="18" charset="0"/>
                <a:cs typeface="Times New Roman" panose="02020603050405020304" pitchFamily="18" charset="0"/>
              </a:rPr>
              <a:t>Authentication USING           BIOMETRIC TECHNOLOGY</a:t>
            </a:r>
            <a:br>
              <a:rPr lang="en-IN" b="0" i="0" dirty="0">
                <a:solidFill>
                  <a:srgbClr val="000000"/>
                </a:solidFill>
                <a:effectLst/>
                <a:latin typeface="Helvetica Neue"/>
              </a:rPr>
            </a:br>
            <a:r>
              <a:rPr lang="en-IN" sz="2000" b="0" i="0" dirty="0">
                <a:solidFill>
                  <a:srgbClr val="000000"/>
                </a:solidFill>
                <a:effectLst/>
                <a:latin typeface="Times New Roman" panose="02020603050405020304" pitchFamily="18" charset="0"/>
                <a:cs typeface="Times New Roman" panose="02020603050405020304" pitchFamily="18" charset="0"/>
              </a:rPr>
              <a:t>jun-2021  </a:t>
            </a:r>
            <a:r>
              <a:rPr lang="en-IN" b="0" i="0" dirty="0">
                <a:solidFill>
                  <a:srgbClr val="000000"/>
                </a:solidFill>
                <a:effectLst/>
                <a:latin typeface="Helvetica Neue"/>
              </a:rPr>
              <a:t>              </a:t>
            </a:r>
            <a:endParaRPr lang="en-IN" dirty="0"/>
          </a:p>
        </p:txBody>
      </p:sp>
      <p:sp>
        <p:nvSpPr>
          <p:cNvPr id="3" name="Subtitle 2">
            <a:extLst>
              <a:ext uri="{FF2B5EF4-FFF2-40B4-BE49-F238E27FC236}">
                <a16:creationId xmlns:a16="http://schemas.microsoft.com/office/drawing/2014/main" id="{57CE7741-5EF5-4A0E-B190-35FC5DE36813}"/>
              </a:ext>
            </a:extLst>
          </p:cNvPr>
          <p:cNvSpPr>
            <a:spLocks noGrp="1"/>
          </p:cNvSpPr>
          <p:nvPr>
            <p:ph type="subTitle" idx="1"/>
          </p:nvPr>
        </p:nvSpPr>
        <p:spPr>
          <a:xfrm>
            <a:off x="1947445" y="3602038"/>
            <a:ext cx="8791575" cy="1655762"/>
          </a:xfrm>
        </p:spPr>
        <p:txBody>
          <a:bodyPr/>
          <a:lstStyle/>
          <a:p>
            <a:pPr algn="r"/>
            <a:r>
              <a:rPr lang="en-IN" dirty="0"/>
              <a:t>          			</a:t>
            </a:r>
            <a:r>
              <a:rPr lang="en-IN" dirty="0">
                <a:solidFill>
                  <a:schemeClr val="tx1"/>
                </a:solidFill>
                <a:latin typeface="Times New Roman" panose="02020603050405020304" pitchFamily="18" charset="0"/>
                <a:cs typeface="Times New Roman" panose="02020603050405020304" pitchFamily="18" charset="0"/>
              </a:rPr>
              <a:t>Presented By,</a:t>
            </a:r>
          </a:p>
          <a:p>
            <a:pPr algn="r"/>
            <a:r>
              <a:rPr lang="en-IN" dirty="0">
                <a:solidFill>
                  <a:schemeClr val="tx1"/>
                </a:solidFill>
                <a:latin typeface="Times New Roman" panose="02020603050405020304" pitchFamily="18" charset="0"/>
                <a:cs typeface="Times New Roman" panose="02020603050405020304" pitchFamily="18" charset="0"/>
              </a:rPr>
              <a:t>			   Deepika H.R </a:t>
            </a:r>
          </a:p>
        </p:txBody>
      </p:sp>
      <p:pic>
        <p:nvPicPr>
          <p:cNvPr id="9" name="Picture 8">
            <a:extLst>
              <a:ext uri="{FF2B5EF4-FFF2-40B4-BE49-F238E27FC236}">
                <a16:creationId xmlns:a16="http://schemas.microsoft.com/office/drawing/2014/main" id="{21BC9A1F-EE92-4802-8A3C-730C43924087}"/>
              </a:ext>
            </a:extLst>
          </p:cNvPr>
          <p:cNvPicPr>
            <a:picLocks noChangeAspect="1"/>
          </p:cNvPicPr>
          <p:nvPr/>
        </p:nvPicPr>
        <p:blipFill>
          <a:blip r:embed="rId2"/>
          <a:stretch>
            <a:fillRect/>
          </a:stretch>
        </p:blipFill>
        <p:spPr>
          <a:xfrm>
            <a:off x="2479040" y="3509963"/>
            <a:ext cx="5811520" cy="2225674"/>
          </a:xfrm>
          <a:prstGeom prst="rect">
            <a:avLst/>
          </a:prstGeom>
        </p:spPr>
      </p:pic>
      <p:pic>
        <p:nvPicPr>
          <p:cNvPr id="11" name="Picture 10">
            <a:extLst>
              <a:ext uri="{FF2B5EF4-FFF2-40B4-BE49-F238E27FC236}">
                <a16:creationId xmlns:a16="http://schemas.microsoft.com/office/drawing/2014/main" id="{3FDF4F9D-5C77-43D0-8B95-623E4331EF33}"/>
              </a:ext>
            </a:extLst>
          </p:cNvPr>
          <p:cNvPicPr>
            <a:picLocks noChangeAspect="1"/>
          </p:cNvPicPr>
          <p:nvPr/>
        </p:nvPicPr>
        <p:blipFill>
          <a:blip r:embed="rId3"/>
          <a:stretch>
            <a:fillRect/>
          </a:stretch>
        </p:blipFill>
        <p:spPr>
          <a:xfrm>
            <a:off x="9614971" y="134213"/>
            <a:ext cx="2383990" cy="988150"/>
          </a:xfrm>
          <a:prstGeom prst="rect">
            <a:avLst/>
          </a:prstGeom>
        </p:spPr>
      </p:pic>
    </p:spTree>
    <p:extLst>
      <p:ext uri="{BB962C8B-B14F-4D97-AF65-F5344CB8AC3E}">
        <p14:creationId xmlns:p14="http://schemas.microsoft.com/office/powerpoint/2010/main" val="160031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ED42-97B3-40F1-A0F8-2E0347EA2609}"/>
              </a:ext>
            </a:extLst>
          </p:cNvPr>
          <p:cNvSpPr>
            <a:spLocks noGrp="1"/>
          </p:cNvSpPr>
          <p:nvPr>
            <p:ph type="title"/>
          </p:nvPr>
        </p:nvSpPr>
        <p:spPr>
          <a:xfrm>
            <a:off x="1141413" y="150920"/>
            <a:ext cx="9905998" cy="1162975"/>
          </a:xfrm>
        </p:spPr>
        <p:txBody>
          <a:bodyPr>
            <a:normAutofit/>
          </a:bodyPr>
          <a:lstStyle/>
          <a:p>
            <a:r>
              <a:rPr lang="en-IN" sz="4400" b="1" cap="none" dirty="0">
                <a:solidFill>
                  <a:schemeClr val="bg1"/>
                </a:solidFill>
                <a:latin typeface="Times New Roman" panose="02020603050405020304" pitchFamily="18" charset="0"/>
                <a:cs typeface="Times New Roman" panose="02020603050405020304" pitchFamily="18" charset="0"/>
              </a:rPr>
              <a:t>What Is A Biometric?</a:t>
            </a:r>
          </a:p>
        </p:txBody>
      </p:sp>
      <p:sp>
        <p:nvSpPr>
          <p:cNvPr id="3" name="Content Placeholder 2">
            <a:extLst>
              <a:ext uri="{FF2B5EF4-FFF2-40B4-BE49-F238E27FC236}">
                <a16:creationId xmlns:a16="http://schemas.microsoft.com/office/drawing/2014/main" id="{82906670-5A6B-440B-92EA-AF5389EA49BF}"/>
              </a:ext>
            </a:extLst>
          </p:cNvPr>
          <p:cNvSpPr>
            <a:spLocks noGrp="1"/>
          </p:cNvSpPr>
          <p:nvPr>
            <p:ph idx="1"/>
          </p:nvPr>
        </p:nvSpPr>
        <p:spPr>
          <a:xfrm>
            <a:off x="1141412" y="1100830"/>
            <a:ext cx="9905999" cy="5606249"/>
          </a:xfrm>
        </p:spPr>
        <p:txBody>
          <a:bodyPr>
            <a:normAutofit/>
          </a:bodyPr>
          <a:lstStyle/>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Biometric Are Automated Methods Of Identifying A Person Or Verifying The Identity Of A Person Based On A Physiological Or Behavioural Characteristic.</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Most Definitive, Real-time Tool Available Today.</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Recognizes Individuals Definitively.</a:t>
            </a:r>
          </a:p>
          <a:p>
            <a:pPr marL="0" indent="0">
              <a:buNone/>
            </a:pPr>
            <a:r>
              <a:rPr lang="en-IN" sz="4400" b="1" dirty="0">
                <a:solidFill>
                  <a:schemeClr val="bg1"/>
                </a:solidFill>
                <a:latin typeface="Times New Roman" panose="02020603050405020304" pitchFamily="18" charset="0"/>
                <a:cs typeface="Times New Roman" panose="02020603050405020304" pitchFamily="18" charset="0"/>
              </a:rPr>
              <a:t>What Is Authentication?</a:t>
            </a:r>
            <a:endParaRPr lang="en-IN" dirty="0">
              <a:solidFill>
                <a:schemeClr val="tx1">
                  <a:lumMod val="9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dirty="0">
                <a:solidFill>
                  <a:schemeClr val="tx1">
                    <a:lumMod val="95000"/>
                  </a:schemeClr>
                </a:solidFill>
                <a:latin typeface="Times New Roman" panose="02020603050405020304" pitchFamily="18" charset="0"/>
                <a:cs typeface="Times New Roman" panose="02020603050405020304" pitchFamily="18" charset="0"/>
              </a:rPr>
              <a:t>It Is The Process Of Giving Someone Identity So That He Or She Can Access That Particular Application Or Data.</a:t>
            </a:r>
          </a:p>
          <a:p>
            <a:pPr>
              <a:buFont typeface="Wingdings" panose="05000000000000000000" pitchFamily="2" charset="2"/>
              <a:buChar char="§"/>
            </a:pPr>
            <a:r>
              <a:rPr lang="en-IN" dirty="0">
                <a:solidFill>
                  <a:schemeClr val="tx1">
                    <a:lumMod val="95000"/>
                  </a:schemeClr>
                </a:solidFill>
                <a:latin typeface="Times New Roman" panose="02020603050405020304" pitchFamily="18" charset="0"/>
                <a:cs typeface="Times New Roman" panose="02020603050405020304" pitchFamily="18" charset="0"/>
              </a:rPr>
              <a:t>Authentication Is A Act Of Confirming Something What It Claims To Be.</a:t>
            </a:r>
          </a:p>
          <a:p>
            <a:pPr>
              <a:buFont typeface="Wingdings" panose="05000000000000000000" pitchFamily="2" charset="2"/>
              <a:buChar char="§"/>
            </a:pP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pic>
        <p:nvPicPr>
          <p:cNvPr id="6" name="Content Placeholder 4">
            <a:extLst>
              <a:ext uri="{FF2B5EF4-FFF2-40B4-BE49-F238E27FC236}">
                <a16:creationId xmlns:a16="http://schemas.microsoft.com/office/drawing/2014/main" id="{FDFFDD32-CB2F-43A1-9D79-715787625E0A}"/>
              </a:ext>
            </a:extLst>
          </p:cNvPr>
          <p:cNvPicPr>
            <a:picLocks noChangeAspect="1"/>
          </p:cNvPicPr>
          <p:nvPr/>
        </p:nvPicPr>
        <p:blipFill>
          <a:blip r:embed="rId2"/>
          <a:stretch>
            <a:fillRect/>
          </a:stretch>
        </p:blipFill>
        <p:spPr>
          <a:xfrm>
            <a:off x="9733280" y="124762"/>
            <a:ext cx="2169042" cy="976068"/>
          </a:xfrm>
          <a:prstGeom prst="rect">
            <a:avLst/>
          </a:prstGeom>
        </p:spPr>
      </p:pic>
    </p:spTree>
    <p:extLst>
      <p:ext uri="{BB962C8B-B14F-4D97-AF65-F5344CB8AC3E}">
        <p14:creationId xmlns:p14="http://schemas.microsoft.com/office/powerpoint/2010/main" val="1643103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F366D-7844-49FA-BD94-1091989252E9}"/>
              </a:ext>
            </a:extLst>
          </p:cNvPr>
          <p:cNvSpPr>
            <a:spLocks noGrp="1"/>
          </p:cNvSpPr>
          <p:nvPr>
            <p:ph type="ctrTitle"/>
          </p:nvPr>
        </p:nvSpPr>
        <p:spPr>
          <a:xfrm>
            <a:off x="1876424" y="166256"/>
            <a:ext cx="8791575" cy="925697"/>
          </a:xfrm>
        </p:spPr>
        <p:txBody>
          <a:bodyPr>
            <a:normAutofit/>
          </a:bodyPr>
          <a:lstStyle/>
          <a:p>
            <a:r>
              <a:rPr lang="en-IN" sz="4400" b="1" i="0" cap="none" dirty="0">
                <a:solidFill>
                  <a:srgbClr val="444444"/>
                </a:solidFill>
                <a:effectLst/>
                <a:latin typeface="Times New Roman" panose="02020603050405020304" pitchFamily="18" charset="0"/>
                <a:cs typeface="Times New Roman" panose="02020603050405020304" pitchFamily="18" charset="0"/>
              </a:rPr>
              <a:t>Behavioural Characteristics Are</a:t>
            </a:r>
            <a:r>
              <a:rPr lang="en-IN" sz="3200" b="1" i="0" cap="none" dirty="0">
                <a:solidFill>
                  <a:srgbClr val="444444"/>
                </a:solidFill>
                <a:effectLst/>
                <a:latin typeface="Times New Roman" panose="02020603050405020304" pitchFamily="18" charset="0"/>
                <a:cs typeface="Times New Roman" panose="02020603050405020304" pitchFamily="18" charset="0"/>
              </a:rPr>
              <a:t>:</a:t>
            </a:r>
            <a:endParaRPr lang="en-IN" sz="3200" cap="none"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5203906-E9F1-4C62-9CEF-9A69B347E1C2}"/>
              </a:ext>
            </a:extLst>
          </p:cNvPr>
          <p:cNvSpPr>
            <a:spLocks noGrp="1"/>
          </p:cNvSpPr>
          <p:nvPr>
            <p:ph type="subTitle" idx="1"/>
          </p:nvPr>
        </p:nvSpPr>
        <p:spPr>
          <a:xfrm>
            <a:off x="1876424" y="1091952"/>
            <a:ext cx="8791575" cy="5406501"/>
          </a:xfrm>
        </p:spPr>
        <p:txBody>
          <a:bodyPr>
            <a:normAutofit fontScale="92500" lnSpcReduction="20000"/>
          </a:bodyPr>
          <a:lstStyle/>
          <a:p>
            <a:pPr marL="342900" indent="-342900">
              <a:buFont typeface="Arial" panose="020B0604020202020204" pitchFamily="34" charset="0"/>
              <a:buChar char="•"/>
            </a:pPr>
            <a:r>
              <a:rPr lang="en-IN" sz="2600" b="0" i="0" cap="none" dirty="0">
                <a:solidFill>
                  <a:schemeClr val="tx1"/>
                </a:solidFill>
                <a:effectLst/>
                <a:latin typeface="Times New Roman" panose="02020603050405020304" pitchFamily="18" charset="0"/>
                <a:cs typeface="Times New Roman" panose="02020603050405020304" pitchFamily="18" charset="0"/>
              </a:rPr>
              <a:t>Keystroke Dynamics</a:t>
            </a:r>
          </a:p>
          <a:p>
            <a:pPr marL="342900" indent="-342900">
              <a:buFont typeface="Arial" panose="020B0604020202020204" pitchFamily="34" charset="0"/>
              <a:buChar char="•"/>
            </a:pPr>
            <a:r>
              <a:rPr lang="en-IN" sz="2600" b="0" i="0" cap="none" dirty="0">
                <a:solidFill>
                  <a:schemeClr val="tx1"/>
                </a:solidFill>
                <a:effectLst/>
                <a:latin typeface="Times New Roman" panose="02020603050405020304" pitchFamily="18" charset="0"/>
                <a:cs typeface="Times New Roman" panose="02020603050405020304" pitchFamily="18" charset="0"/>
              </a:rPr>
              <a:t>Voice</a:t>
            </a:r>
            <a:endParaRPr lang="en-IN" sz="2600" cap="none"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600" b="0" i="0" cap="none" dirty="0">
                <a:solidFill>
                  <a:schemeClr val="tx1"/>
                </a:solidFill>
                <a:effectLst/>
                <a:latin typeface="Times New Roman" panose="02020603050405020304" pitchFamily="18" charset="0"/>
                <a:cs typeface="Times New Roman" panose="02020603050405020304" pitchFamily="18" charset="0"/>
              </a:rPr>
              <a:t>Gait</a:t>
            </a:r>
          </a:p>
          <a:p>
            <a:pPr marL="342900" indent="-342900">
              <a:buFont typeface="Arial" panose="020B0604020202020204" pitchFamily="34" charset="0"/>
              <a:buChar char="•"/>
            </a:pPr>
            <a:r>
              <a:rPr lang="en-IN" sz="2600" b="0" i="0" cap="none" dirty="0">
                <a:solidFill>
                  <a:schemeClr val="tx1"/>
                </a:solidFill>
                <a:effectLst/>
                <a:latin typeface="Times New Roman" panose="02020603050405020304" pitchFamily="18" charset="0"/>
                <a:cs typeface="Times New Roman" panose="02020603050405020304" pitchFamily="18" charset="0"/>
              </a:rPr>
              <a:t>Signature Dynamics</a:t>
            </a:r>
          </a:p>
          <a:p>
            <a:r>
              <a:rPr lang="en-US" sz="4800" b="1" i="0" cap="none" dirty="0">
                <a:solidFill>
                  <a:srgbClr val="444444"/>
                </a:solidFill>
                <a:effectLst/>
                <a:latin typeface="Times New Roman" panose="02020603050405020304" pitchFamily="18" charset="0"/>
                <a:cs typeface="Times New Roman" panose="02020603050405020304" pitchFamily="18" charset="0"/>
              </a:rPr>
              <a:t>Physical Characteristics Are:</a:t>
            </a:r>
          </a:p>
          <a:p>
            <a:pPr marL="342900" indent="-342900">
              <a:buFont typeface="Arial" panose="020B0604020202020204" pitchFamily="34" charset="0"/>
              <a:buChar char="•"/>
            </a:pPr>
            <a:r>
              <a:rPr lang="en-IN" sz="2600" cap="none" dirty="0">
                <a:solidFill>
                  <a:schemeClr val="tx1"/>
                </a:solidFill>
                <a:latin typeface="Times New Roman" panose="02020603050405020304" pitchFamily="18" charset="0"/>
                <a:cs typeface="Times New Roman" panose="02020603050405020304" pitchFamily="18" charset="0"/>
              </a:rPr>
              <a:t>Face</a:t>
            </a:r>
          </a:p>
          <a:p>
            <a:pPr marL="342900" indent="-342900">
              <a:buFont typeface="Arial" panose="020B0604020202020204" pitchFamily="34" charset="0"/>
              <a:buChar char="•"/>
            </a:pPr>
            <a:r>
              <a:rPr lang="en-IN" sz="2600" cap="none" dirty="0">
                <a:solidFill>
                  <a:schemeClr val="tx1"/>
                </a:solidFill>
                <a:latin typeface="Times New Roman" panose="02020603050405020304" pitchFamily="18" charset="0"/>
                <a:cs typeface="Times New Roman" panose="02020603050405020304" pitchFamily="18" charset="0"/>
              </a:rPr>
              <a:t>Retina</a:t>
            </a:r>
          </a:p>
          <a:p>
            <a:pPr marL="342900" indent="-342900">
              <a:buFont typeface="Arial" panose="020B0604020202020204" pitchFamily="34" charset="0"/>
              <a:buChar char="•"/>
            </a:pPr>
            <a:r>
              <a:rPr lang="en-IN" sz="2600" cap="none" dirty="0">
                <a:solidFill>
                  <a:schemeClr val="tx1"/>
                </a:solidFill>
                <a:latin typeface="Times New Roman" panose="02020603050405020304" pitchFamily="18" charset="0"/>
                <a:cs typeface="Times New Roman" panose="02020603050405020304" pitchFamily="18" charset="0"/>
              </a:rPr>
              <a:t>Iris</a:t>
            </a:r>
          </a:p>
          <a:p>
            <a:pPr marL="342900" indent="-342900">
              <a:buFont typeface="Arial" panose="020B0604020202020204" pitchFamily="34" charset="0"/>
              <a:buChar char="•"/>
            </a:pPr>
            <a:r>
              <a:rPr lang="en-IN" sz="2600" cap="none" dirty="0">
                <a:solidFill>
                  <a:schemeClr val="tx1"/>
                </a:solidFill>
                <a:latin typeface="Times New Roman" panose="02020603050405020304" pitchFamily="18" charset="0"/>
                <a:cs typeface="Times New Roman" panose="02020603050405020304" pitchFamily="18" charset="0"/>
              </a:rPr>
              <a:t>Hand geometry</a:t>
            </a:r>
          </a:p>
          <a:p>
            <a:pPr marL="342900" indent="-342900">
              <a:buFont typeface="Arial" panose="020B0604020202020204" pitchFamily="34" charset="0"/>
              <a:buChar char="•"/>
            </a:pPr>
            <a:r>
              <a:rPr lang="en-IN" sz="2600" cap="none" dirty="0">
                <a:solidFill>
                  <a:schemeClr val="tx1"/>
                </a:solidFill>
                <a:latin typeface="Times New Roman" panose="02020603050405020304" pitchFamily="18" charset="0"/>
                <a:cs typeface="Times New Roman" panose="02020603050405020304" pitchFamily="18" charset="0"/>
              </a:rPr>
              <a:t>Fingerprint</a:t>
            </a:r>
          </a:p>
          <a:p>
            <a:endParaRPr lang="en-IN" sz="2400" cap="none"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3FF1ED0-9E5F-411B-AFC8-0C1F31AB83A8}"/>
              </a:ext>
            </a:extLst>
          </p:cNvPr>
          <p:cNvPicPr>
            <a:picLocks noChangeAspect="1"/>
          </p:cNvPicPr>
          <p:nvPr/>
        </p:nvPicPr>
        <p:blipFill>
          <a:blip r:embed="rId2"/>
          <a:stretch>
            <a:fillRect/>
          </a:stretch>
        </p:blipFill>
        <p:spPr>
          <a:xfrm>
            <a:off x="6492764" y="1105268"/>
            <a:ext cx="4175235" cy="1793290"/>
          </a:xfrm>
          <a:prstGeom prst="rect">
            <a:avLst/>
          </a:prstGeom>
        </p:spPr>
      </p:pic>
      <p:pic>
        <p:nvPicPr>
          <p:cNvPr id="8" name="Picture 7">
            <a:extLst>
              <a:ext uri="{FF2B5EF4-FFF2-40B4-BE49-F238E27FC236}">
                <a16:creationId xmlns:a16="http://schemas.microsoft.com/office/drawing/2014/main" id="{2A77F2E2-7ABC-4EBF-BCA2-8942F1A84EE0}"/>
              </a:ext>
            </a:extLst>
          </p:cNvPr>
          <p:cNvPicPr>
            <a:picLocks noChangeAspect="1"/>
          </p:cNvPicPr>
          <p:nvPr/>
        </p:nvPicPr>
        <p:blipFill>
          <a:blip r:embed="rId3"/>
          <a:stretch>
            <a:fillRect/>
          </a:stretch>
        </p:blipFill>
        <p:spPr>
          <a:xfrm>
            <a:off x="6551721" y="3972758"/>
            <a:ext cx="4175235" cy="1971953"/>
          </a:xfrm>
          <a:prstGeom prst="rect">
            <a:avLst/>
          </a:prstGeom>
        </p:spPr>
      </p:pic>
      <p:pic>
        <p:nvPicPr>
          <p:cNvPr id="9" name="Content Placeholder 4">
            <a:extLst>
              <a:ext uri="{FF2B5EF4-FFF2-40B4-BE49-F238E27FC236}">
                <a16:creationId xmlns:a16="http://schemas.microsoft.com/office/drawing/2014/main" id="{AB11D586-7D87-42D6-8CEC-3CE4694D784B}"/>
              </a:ext>
            </a:extLst>
          </p:cNvPr>
          <p:cNvPicPr>
            <a:picLocks noChangeAspect="1"/>
          </p:cNvPicPr>
          <p:nvPr/>
        </p:nvPicPr>
        <p:blipFill>
          <a:blip r:embed="rId4"/>
          <a:stretch>
            <a:fillRect/>
          </a:stretch>
        </p:blipFill>
        <p:spPr>
          <a:xfrm>
            <a:off x="10038080" y="115187"/>
            <a:ext cx="2047122" cy="704803"/>
          </a:xfrm>
          <a:prstGeom prst="rect">
            <a:avLst/>
          </a:prstGeom>
        </p:spPr>
      </p:pic>
    </p:spTree>
    <p:extLst>
      <p:ext uri="{BB962C8B-B14F-4D97-AF65-F5344CB8AC3E}">
        <p14:creationId xmlns:p14="http://schemas.microsoft.com/office/powerpoint/2010/main" val="4149652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30A4-767E-4F90-A9F4-D3EE99B58913}"/>
              </a:ext>
            </a:extLst>
          </p:cNvPr>
          <p:cNvSpPr>
            <a:spLocks noGrp="1"/>
          </p:cNvSpPr>
          <p:nvPr>
            <p:ph type="ctrTitle"/>
          </p:nvPr>
        </p:nvSpPr>
        <p:spPr>
          <a:xfrm>
            <a:off x="1876424" y="96982"/>
            <a:ext cx="8791575" cy="997527"/>
          </a:xfrm>
        </p:spPr>
        <p:txBody>
          <a:bodyPr>
            <a:normAutofit/>
          </a:bodyPr>
          <a:lstStyle/>
          <a:p>
            <a:r>
              <a:rPr lang="en-IN" sz="4400" b="1" i="0" cap="none" dirty="0">
                <a:solidFill>
                  <a:srgbClr val="444444"/>
                </a:solidFill>
                <a:effectLst/>
                <a:latin typeface="Times New Roman" panose="02020603050405020304" pitchFamily="18" charset="0"/>
                <a:cs typeface="Times New Roman" panose="02020603050405020304" pitchFamily="18" charset="0"/>
              </a:rPr>
              <a:t>Advantages Of Biometrics</a:t>
            </a:r>
            <a:r>
              <a:rPr lang="en-IN" sz="4400" b="1" i="0" dirty="0">
                <a:solidFill>
                  <a:srgbClr val="444444"/>
                </a:solidFill>
                <a:effectLst/>
                <a:latin typeface="Times New Roman" panose="02020603050405020304" pitchFamily="18" charset="0"/>
                <a:cs typeface="Times New Roman" panose="02020603050405020304" pitchFamily="18" charset="0"/>
              </a:rPr>
              <a:t>:</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10B28D9-C7A9-4B4A-84A2-E69CF76D56F0}"/>
              </a:ext>
            </a:extLst>
          </p:cNvPr>
          <p:cNvSpPr>
            <a:spLocks noGrp="1"/>
          </p:cNvSpPr>
          <p:nvPr>
            <p:ph type="subTitle" idx="1"/>
          </p:nvPr>
        </p:nvSpPr>
        <p:spPr>
          <a:xfrm>
            <a:off x="1876424" y="1288473"/>
            <a:ext cx="8791575" cy="3969327"/>
          </a:xfrm>
        </p:spPr>
        <p:txBody>
          <a:bodyPr>
            <a:normAutofit fontScale="92500" lnSpcReduction="20000"/>
          </a:bodyPr>
          <a:lstStyle/>
          <a:p>
            <a:pPr marL="342900" indent="-342900">
              <a:buFont typeface="Arial" panose="020B0604020202020204" pitchFamily="34" charset="0"/>
              <a:buChar char="•"/>
            </a:pPr>
            <a:r>
              <a:rPr lang="en-IN" sz="2600" cap="none" dirty="0">
                <a:solidFill>
                  <a:schemeClr val="tx1"/>
                </a:solidFill>
                <a:latin typeface="Times New Roman" panose="02020603050405020304" pitchFamily="18" charset="0"/>
                <a:cs typeface="Times New Roman" panose="02020603050405020304" pitchFamily="18" charset="0"/>
              </a:rPr>
              <a:t>High Security And Assurance</a:t>
            </a:r>
          </a:p>
          <a:p>
            <a:pPr marL="342900" indent="-342900">
              <a:buFont typeface="Arial" panose="020B0604020202020204" pitchFamily="34" charset="0"/>
              <a:buChar char="•"/>
            </a:pPr>
            <a:r>
              <a:rPr lang="en-IN" sz="2600" cap="none" dirty="0">
                <a:solidFill>
                  <a:schemeClr val="tx1"/>
                </a:solidFill>
                <a:latin typeface="Times New Roman" panose="02020603050405020304" pitchFamily="18" charset="0"/>
                <a:cs typeface="Times New Roman" panose="02020603050405020304" pitchFamily="18" charset="0"/>
              </a:rPr>
              <a:t>User Experience</a:t>
            </a:r>
          </a:p>
          <a:p>
            <a:pPr marL="342900" indent="-342900">
              <a:buFont typeface="Arial" panose="020B0604020202020204" pitchFamily="34" charset="0"/>
              <a:buChar char="•"/>
            </a:pPr>
            <a:r>
              <a:rPr lang="en-IN" sz="2600" cap="none" dirty="0">
                <a:solidFill>
                  <a:schemeClr val="tx1"/>
                </a:solidFill>
                <a:latin typeface="Times New Roman" panose="02020603050405020304" pitchFamily="18" charset="0"/>
                <a:cs typeface="Times New Roman" panose="02020603050405020304" pitchFamily="18" charset="0"/>
              </a:rPr>
              <a:t>Non-transferrable </a:t>
            </a:r>
          </a:p>
          <a:p>
            <a:r>
              <a:rPr lang="en-IN" sz="4800" b="1" cap="none" dirty="0">
                <a:solidFill>
                  <a:srgbClr val="444444"/>
                </a:solidFill>
                <a:latin typeface="Times New Roman" panose="02020603050405020304" pitchFamily="18" charset="0"/>
                <a:cs typeface="Times New Roman" panose="02020603050405020304" pitchFamily="18" charset="0"/>
              </a:rPr>
              <a:t>Disa</a:t>
            </a:r>
            <a:r>
              <a:rPr lang="en-IN" sz="4800" b="1" i="0" cap="none" dirty="0">
                <a:solidFill>
                  <a:srgbClr val="444444"/>
                </a:solidFill>
                <a:effectLst/>
                <a:latin typeface="Times New Roman" panose="02020603050405020304" pitchFamily="18" charset="0"/>
                <a:cs typeface="Times New Roman" panose="02020603050405020304" pitchFamily="18" charset="0"/>
              </a:rPr>
              <a:t>dvantages Of Biometrics:</a:t>
            </a:r>
          </a:p>
          <a:p>
            <a:pPr marL="285750" indent="-285750">
              <a:buFont typeface="Arial" panose="020B0604020202020204" pitchFamily="34" charset="0"/>
              <a:buChar char="•"/>
            </a:pPr>
            <a:r>
              <a:rPr lang="en-IN" sz="2600" cap="none" dirty="0">
                <a:solidFill>
                  <a:schemeClr val="tx1"/>
                </a:solidFill>
                <a:latin typeface="Times New Roman" panose="02020603050405020304" pitchFamily="18" charset="0"/>
                <a:cs typeface="Times New Roman" panose="02020603050405020304" pitchFamily="18" charset="0"/>
              </a:rPr>
              <a:t>Coast</a:t>
            </a:r>
          </a:p>
          <a:p>
            <a:pPr marL="285750" indent="-285750">
              <a:buFont typeface="Arial" panose="020B0604020202020204" pitchFamily="34" charset="0"/>
              <a:buChar char="•"/>
            </a:pPr>
            <a:r>
              <a:rPr lang="en-IN" sz="2600" cap="none" dirty="0">
                <a:solidFill>
                  <a:schemeClr val="tx1"/>
                </a:solidFill>
                <a:latin typeface="Times New Roman" panose="02020603050405020304" pitchFamily="18" charset="0"/>
                <a:cs typeface="Times New Roman" panose="02020603050405020304" pitchFamily="18" charset="0"/>
              </a:rPr>
              <a:t>Data Breaches</a:t>
            </a:r>
          </a:p>
          <a:p>
            <a:pPr marL="285750" indent="-285750">
              <a:buFont typeface="Arial" panose="020B0604020202020204" pitchFamily="34" charset="0"/>
              <a:buChar char="•"/>
            </a:pPr>
            <a:r>
              <a:rPr lang="en-IN" sz="2600" cap="none" dirty="0">
                <a:solidFill>
                  <a:schemeClr val="tx1"/>
                </a:solidFill>
                <a:latin typeface="Times New Roman" panose="02020603050405020304" pitchFamily="18" charset="0"/>
                <a:cs typeface="Times New Roman" panose="02020603050405020304" pitchFamily="18" charset="0"/>
              </a:rPr>
              <a:t>False Positive And Inaccuracy</a:t>
            </a:r>
          </a:p>
        </p:txBody>
      </p:sp>
      <p:pic>
        <p:nvPicPr>
          <p:cNvPr id="5" name="Content Placeholder 4">
            <a:extLst>
              <a:ext uri="{FF2B5EF4-FFF2-40B4-BE49-F238E27FC236}">
                <a16:creationId xmlns:a16="http://schemas.microsoft.com/office/drawing/2014/main" id="{27B2FAF5-DD3C-4589-BBDF-3BBF680E64DF}"/>
              </a:ext>
            </a:extLst>
          </p:cNvPr>
          <p:cNvPicPr>
            <a:picLocks noChangeAspect="1"/>
          </p:cNvPicPr>
          <p:nvPr/>
        </p:nvPicPr>
        <p:blipFill>
          <a:blip r:embed="rId2"/>
          <a:stretch>
            <a:fillRect/>
          </a:stretch>
        </p:blipFill>
        <p:spPr>
          <a:xfrm>
            <a:off x="10082331" y="96982"/>
            <a:ext cx="2069028" cy="997527"/>
          </a:xfrm>
          <a:prstGeom prst="rect">
            <a:avLst/>
          </a:prstGeom>
        </p:spPr>
      </p:pic>
    </p:spTree>
    <p:extLst>
      <p:ext uri="{BB962C8B-B14F-4D97-AF65-F5344CB8AC3E}">
        <p14:creationId xmlns:p14="http://schemas.microsoft.com/office/powerpoint/2010/main" val="1734662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43669-E1DC-4D78-BB20-4F74DDD03974}"/>
              </a:ext>
            </a:extLst>
          </p:cNvPr>
          <p:cNvSpPr>
            <a:spLocks noGrp="1"/>
          </p:cNvSpPr>
          <p:nvPr>
            <p:ph type="ctrTitle"/>
          </p:nvPr>
        </p:nvSpPr>
        <p:spPr>
          <a:xfrm>
            <a:off x="1876424" y="337351"/>
            <a:ext cx="8791575" cy="759928"/>
          </a:xfrm>
        </p:spPr>
        <p:txBody>
          <a:bodyPr>
            <a:noAutofit/>
          </a:bodyPr>
          <a:lstStyle/>
          <a:p>
            <a:br>
              <a:rPr lang="en-US" sz="4400" b="1" i="0" cap="none" dirty="0">
                <a:solidFill>
                  <a:srgbClr val="444444"/>
                </a:solidFill>
                <a:effectLst/>
                <a:latin typeface="Times New Roman" panose="02020603050405020304" pitchFamily="18" charset="0"/>
                <a:cs typeface="Times New Roman" panose="02020603050405020304" pitchFamily="18" charset="0"/>
              </a:rPr>
            </a:br>
            <a:br>
              <a:rPr lang="en-US" sz="4400" b="1" i="0" cap="none" dirty="0">
                <a:solidFill>
                  <a:srgbClr val="444444"/>
                </a:solidFill>
                <a:effectLst/>
                <a:latin typeface="Times New Roman" panose="02020603050405020304" pitchFamily="18" charset="0"/>
                <a:cs typeface="Times New Roman" panose="02020603050405020304" pitchFamily="18" charset="0"/>
              </a:rPr>
            </a:br>
            <a:br>
              <a:rPr lang="en-US" sz="4400" b="1" i="0" cap="none" dirty="0">
                <a:solidFill>
                  <a:srgbClr val="444444"/>
                </a:solidFill>
                <a:effectLst/>
                <a:latin typeface="Times New Roman" panose="02020603050405020304" pitchFamily="18" charset="0"/>
                <a:cs typeface="Times New Roman" panose="02020603050405020304" pitchFamily="18" charset="0"/>
              </a:rPr>
            </a:br>
            <a:br>
              <a:rPr lang="en-US" sz="4400" b="1" i="0" cap="none" dirty="0">
                <a:solidFill>
                  <a:srgbClr val="444444"/>
                </a:solidFill>
                <a:effectLst/>
                <a:latin typeface="Times New Roman" panose="02020603050405020304" pitchFamily="18" charset="0"/>
                <a:cs typeface="Times New Roman" panose="02020603050405020304" pitchFamily="18" charset="0"/>
              </a:rPr>
            </a:br>
            <a:br>
              <a:rPr lang="en-US" sz="4400" b="1" i="0" cap="none" dirty="0">
                <a:solidFill>
                  <a:srgbClr val="444444"/>
                </a:solidFill>
                <a:effectLst/>
                <a:latin typeface="Times New Roman" panose="02020603050405020304" pitchFamily="18" charset="0"/>
                <a:cs typeface="Times New Roman" panose="02020603050405020304" pitchFamily="18" charset="0"/>
              </a:rPr>
            </a:br>
            <a:r>
              <a:rPr lang="en-US" sz="4400" b="1" i="0" cap="none" dirty="0">
                <a:solidFill>
                  <a:schemeClr val="bg1"/>
                </a:solidFill>
                <a:effectLst/>
                <a:latin typeface="Times New Roman" panose="02020603050405020304" pitchFamily="18" charset="0"/>
                <a:cs typeface="Times New Roman" panose="02020603050405020304" pitchFamily="18" charset="0"/>
              </a:rPr>
              <a:t>Application Of Biometrics:</a:t>
            </a:r>
            <a:endParaRPr lang="en-IN" sz="4400" cap="none" dirty="0">
              <a:solidFill>
                <a:schemeClr val="bg1"/>
              </a:solidFill>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49C9697B-5494-4AC9-BBAB-73723FB7DEF2}"/>
              </a:ext>
            </a:extLst>
          </p:cNvPr>
          <p:cNvSpPr>
            <a:spLocks noGrp="1"/>
          </p:cNvSpPr>
          <p:nvPr>
            <p:ph type="subTitle" idx="1"/>
          </p:nvPr>
        </p:nvSpPr>
        <p:spPr>
          <a:xfrm>
            <a:off x="1876424" y="1097279"/>
            <a:ext cx="8791575" cy="4470401"/>
          </a:xfrm>
        </p:spPr>
        <p:txBody>
          <a:bodyPr>
            <a:noAutofit/>
          </a:bodyPr>
          <a:lstStyle/>
          <a:p>
            <a:pPr marL="342900" indent="-342900">
              <a:buFont typeface="Arial" panose="020B0604020202020204" pitchFamily="34" charset="0"/>
              <a:buChar char="•"/>
            </a:pPr>
            <a:r>
              <a:rPr lang="en-IN" sz="2400" cap="none" dirty="0">
                <a:solidFill>
                  <a:schemeClr val="tx1"/>
                </a:solidFill>
                <a:latin typeface="Times New Roman" panose="02020603050405020304" pitchFamily="18" charset="0"/>
                <a:cs typeface="Times New Roman" panose="02020603050405020304" pitchFamily="18" charset="0"/>
              </a:rPr>
              <a:t>Government- Passports ,national Identification Cards ,voter Cards , driver’s Licenses , social Services And Any More.</a:t>
            </a:r>
          </a:p>
          <a:p>
            <a:pPr marL="342900" indent="-342900">
              <a:buFont typeface="Arial" panose="020B0604020202020204" pitchFamily="34" charset="0"/>
              <a:buChar char="•"/>
            </a:pPr>
            <a:r>
              <a:rPr lang="en-IN" sz="2400" cap="none" dirty="0">
                <a:solidFill>
                  <a:schemeClr val="tx1"/>
                </a:solidFill>
                <a:latin typeface="Times New Roman" panose="02020603050405020304" pitchFamily="18" charset="0"/>
                <a:cs typeface="Times New Roman" panose="02020603050405020304" pitchFamily="18" charset="0"/>
              </a:rPr>
              <a:t>Transportation-airport Security ,boarding Passes, and Commercial Driver’s Licenses.</a:t>
            </a:r>
          </a:p>
          <a:p>
            <a:pPr marL="342900" indent="-342900">
              <a:buFont typeface="Arial" panose="020B0604020202020204" pitchFamily="34" charset="0"/>
              <a:buChar char="•"/>
            </a:pPr>
            <a:r>
              <a:rPr lang="en-IN" sz="2400" cap="none" dirty="0">
                <a:solidFill>
                  <a:schemeClr val="tx1"/>
                </a:solidFill>
                <a:latin typeface="Times New Roman" panose="02020603050405020304" pitchFamily="18" charset="0"/>
                <a:cs typeface="Times New Roman" panose="02020603050405020304" pitchFamily="18" charset="0"/>
              </a:rPr>
              <a:t>Healthcare-medical Insurance Card, patient/Employee Identity Cards.</a:t>
            </a:r>
          </a:p>
          <a:p>
            <a:pPr marL="342900" indent="-342900">
              <a:buFont typeface="Arial" panose="020B0604020202020204" pitchFamily="34" charset="0"/>
              <a:buChar char="•"/>
            </a:pPr>
            <a:r>
              <a:rPr lang="en-IN" sz="2400" cap="none" dirty="0">
                <a:solidFill>
                  <a:schemeClr val="tx1"/>
                </a:solidFill>
                <a:latin typeface="Times New Roman" panose="02020603050405020304" pitchFamily="18" charset="0"/>
                <a:cs typeface="Times New Roman" panose="02020603050405020304" pitchFamily="18" charset="0"/>
              </a:rPr>
              <a:t>Financial-bankcards, ATM Cards, credit Cards, And Debit Cards.</a:t>
            </a:r>
          </a:p>
          <a:p>
            <a:pPr marL="342900" indent="-342900">
              <a:buFont typeface="Arial" panose="020B0604020202020204" pitchFamily="34" charset="0"/>
              <a:buChar char="•"/>
            </a:pPr>
            <a:r>
              <a:rPr lang="en-IN" sz="2400" cap="none" dirty="0">
                <a:solidFill>
                  <a:schemeClr val="tx1"/>
                </a:solidFill>
                <a:latin typeface="Times New Roman" panose="02020603050405020304" pitchFamily="18" charset="0"/>
                <a:cs typeface="Times New Roman" panose="02020603050405020304" pitchFamily="18" charset="0"/>
              </a:rPr>
              <a:t>Security-access Control And Identity Verifications, Including Time And Attendance.</a:t>
            </a:r>
          </a:p>
          <a:p>
            <a:pPr marL="342900" indent="-342900">
              <a:buFont typeface="Arial" panose="020B0604020202020204" pitchFamily="34" charset="0"/>
              <a:buChar char="•"/>
            </a:pPr>
            <a:r>
              <a:rPr lang="en-IN" sz="2400" cap="none" dirty="0">
                <a:solidFill>
                  <a:schemeClr val="tx1"/>
                </a:solidFill>
                <a:latin typeface="Times New Roman" panose="02020603050405020304" pitchFamily="18" charset="0"/>
                <a:cs typeface="Times New Roman" panose="02020603050405020304" pitchFamily="18" charset="0"/>
              </a:rPr>
              <a:t>Education-student/Teacher Identity Verification And Access Control.</a:t>
            </a:r>
          </a:p>
        </p:txBody>
      </p:sp>
      <p:pic>
        <p:nvPicPr>
          <p:cNvPr id="8" name="Content Placeholder 4">
            <a:extLst>
              <a:ext uri="{FF2B5EF4-FFF2-40B4-BE49-F238E27FC236}">
                <a16:creationId xmlns:a16="http://schemas.microsoft.com/office/drawing/2014/main" id="{56E220A8-3ADA-414D-9ACA-99A9CB7E647D}"/>
              </a:ext>
            </a:extLst>
          </p:cNvPr>
          <p:cNvPicPr>
            <a:picLocks noChangeAspect="1"/>
          </p:cNvPicPr>
          <p:nvPr/>
        </p:nvPicPr>
        <p:blipFill>
          <a:blip r:embed="rId2"/>
          <a:stretch>
            <a:fillRect/>
          </a:stretch>
        </p:blipFill>
        <p:spPr>
          <a:xfrm>
            <a:off x="9987280" y="60959"/>
            <a:ext cx="2119828" cy="883922"/>
          </a:xfrm>
          <a:prstGeom prst="rect">
            <a:avLst/>
          </a:prstGeom>
        </p:spPr>
      </p:pic>
    </p:spTree>
    <p:extLst>
      <p:ext uri="{BB962C8B-B14F-4D97-AF65-F5344CB8AC3E}">
        <p14:creationId xmlns:p14="http://schemas.microsoft.com/office/powerpoint/2010/main" val="3433817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D5487-676D-44EC-942C-0828A9EB7A3C}"/>
              </a:ext>
            </a:extLst>
          </p:cNvPr>
          <p:cNvSpPr>
            <a:spLocks noGrp="1"/>
          </p:cNvSpPr>
          <p:nvPr>
            <p:ph type="ctrTitle"/>
          </p:nvPr>
        </p:nvSpPr>
        <p:spPr>
          <a:xfrm>
            <a:off x="1876424" y="235527"/>
            <a:ext cx="8791575" cy="1011382"/>
          </a:xfrm>
        </p:spPr>
        <p:txBody>
          <a:bodyPr>
            <a:normAutofit/>
          </a:bodyPr>
          <a:lstStyle/>
          <a:p>
            <a:r>
              <a:rPr lang="en-IN" sz="4400" b="1" i="0" cap="none" dirty="0">
                <a:solidFill>
                  <a:srgbClr val="444444"/>
                </a:solidFill>
                <a:effectLst/>
                <a:latin typeface="Times New Roman" panose="02020603050405020304" pitchFamily="18" charset="0"/>
                <a:cs typeface="Times New Roman" panose="02020603050405020304" pitchFamily="18" charset="0"/>
              </a:rPr>
              <a:t>Conclusion :</a:t>
            </a:r>
            <a:endParaRPr lang="en-IN" sz="4400" cap="none"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C8FFE7C-6274-44A6-BA07-2EB5399CD5C0}"/>
              </a:ext>
            </a:extLst>
          </p:cNvPr>
          <p:cNvSpPr>
            <a:spLocks noGrp="1"/>
          </p:cNvSpPr>
          <p:nvPr>
            <p:ph type="subTitle" idx="1"/>
          </p:nvPr>
        </p:nvSpPr>
        <p:spPr>
          <a:xfrm>
            <a:off x="1876424" y="1454727"/>
            <a:ext cx="8791575" cy="3803073"/>
          </a:xfrm>
        </p:spPr>
        <p:txBody>
          <a:bodyPr>
            <a:normAutofit/>
          </a:bodyPr>
          <a:lstStyle/>
          <a:p>
            <a:r>
              <a:rPr lang="en-IN" sz="2400" cap="none" dirty="0">
                <a:solidFill>
                  <a:schemeClr val="tx1"/>
                </a:solidFill>
                <a:latin typeface="Times New Roman" panose="02020603050405020304" pitchFamily="18" charset="0"/>
                <a:cs typeface="Times New Roman" panose="02020603050405020304" pitchFamily="18" charset="0"/>
              </a:rPr>
              <a:t>Biometric Authentication Has Strongly Expanded In The Last Few Years, With More And More Consumers Relaying On It And Even Demanding For It .The Biometric Authentication Has Several Advantages. First The Biometric Authenticates Only People .It Can Not Authenticate Computer As The Classical Authentication Methods Which Are Based On Ip Address Or Public Key. The Biometric Characteristics That Are Used In Authentication System Are Unique For Each Person.</a:t>
            </a:r>
          </a:p>
        </p:txBody>
      </p:sp>
      <p:pic>
        <p:nvPicPr>
          <p:cNvPr id="4" name="Content Placeholder 4">
            <a:extLst>
              <a:ext uri="{FF2B5EF4-FFF2-40B4-BE49-F238E27FC236}">
                <a16:creationId xmlns:a16="http://schemas.microsoft.com/office/drawing/2014/main" id="{AFD0CC72-C4A7-4902-82A8-B67240980B66}"/>
              </a:ext>
            </a:extLst>
          </p:cNvPr>
          <p:cNvPicPr>
            <a:picLocks noChangeAspect="1"/>
          </p:cNvPicPr>
          <p:nvPr/>
        </p:nvPicPr>
        <p:blipFill>
          <a:blip r:embed="rId2"/>
          <a:stretch>
            <a:fillRect/>
          </a:stretch>
        </p:blipFill>
        <p:spPr>
          <a:xfrm>
            <a:off x="9905999" y="98190"/>
            <a:ext cx="2190949" cy="795890"/>
          </a:xfrm>
          <a:prstGeom prst="rect">
            <a:avLst/>
          </a:prstGeom>
        </p:spPr>
      </p:pic>
    </p:spTree>
    <p:extLst>
      <p:ext uri="{BB962C8B-B14F-4D97-AF65-F5344CB8AC3E}">
        <p14:creationId xmlns:p14="http://schemas.microsoft.com/office/powerpoint/2010/main" val="16116866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317</TotalTime>
  <Words>298</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Helvetica Neue</vt:lpstr>
      <vt:lpstr>Times New Roman</vt:lpstr>
      <vt:lpstr>Tw Cen MT</vt:lpstr>
      <vt:lpstr>Wingdings</vt:lpstr>
      <vt:lpstr>Circuit</vt:lpstr>
      <vt:lpstr>Authentication USING           BIOMETRIC TECHNOLOGY jun-2021                </vt:lpstr>
      <vt:lpstr>What Is A Biometric?</vt:lpstr>
      <vt:lpstr>Behavioural Characteristics Are:</vt:lpstr>
      <vt:lpstr>Advantages Of Biometrics:</vt:lpstr>
      <vt:lpstr>     Application Of Biometrics: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USING           BIOMETRIC TECHNOLOGY jun-2021</dc:title>
  <dc:creator>DEEPIKA HR</dc:creator>
  <cp:lastModifiedBy>DEEPIKA HR</cp:lastModifiedBy>
  <cp:revision>26</cp:revision>
  <dcterms:created xsi:type="dcterms:W3CDTF">2021-06-24T08:08:08Z</dcterms:created>
  <dcterms:modified xsi:type="dcterms:W3CDTF">2021-06-25T05:19:28Z</dcterms:modified>
</cp:coreProperties>
</file>