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Calibri" pitchFamily="34" charset="0"/>
      <p:regular r:id="rId16"/>
      <p:bold r:id="rId17"/>
      <p:italic r:id="rId18"/>
      <p:boldItalic r:id="rId19"/>
    </p:embeddedFont>
    <p:embeddedFont>
      <p:font typeface="Lustria" charset="0"/>
      <p:regular r:id="rId20"/>
    </p:embeddedFont>
    <p:embeddedFont>
      <p:font typeface="Trebuchet MS"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9" d="100"/>
          <a:sy n="69" d="100"/>
        </p:scale>
        <p:origin x="-756" y="-10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4: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G</a:t>
            </a:r>
            <a:endParaRPr/>
          </a:p>
        </p:txBody>
      </p:sp>
      <p:sp>
        <p:nvSpPr>
          <p:cNvPr id="68" name="Google Shape;68;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7" name="Google Shape;57;p7"/>
          <p:cNvGrpSpPr/>
          <p:nvPr/>
        </p:nvGrpSpPr>
        <p:grpSpPr>
          <a:xfrm>
            <a:off x="742950" y="1104900"/>
            <a:ext cx="1743075" cy="1333500"/>
            <a:chOff x="742950" y="1104900"/>
            <a:chExt cx="1743075" cy="1333500"/>
          </a:xfrm>
        </p:grpSpPr>
        <p:sp>
          <p:nvSpPr>
            <p:cNvPr id="58" name="Google Shape;58;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0" name="Google Shape;60;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txBox="1">
            <a:spLocks noGrp="1"/>
          </p:cNvSpPr>
          <p:nvPr>
            <p:ph type="ctrTitle"/>
          </p:nvPr>
        </p:nvSpPr>
        <p:spPr>
          <a:xfrm>
            <a:off x="2163353" y="2183843"/>
            <a:ext cx="9442251" cy="1001546"/>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dirty="0" smtClean="0">
                <a:latin typeface="Lustria"/>
                <a:ea typeface="Lustria"/>
                <a:cs typeface="Lustria"/>
                <a:sym typeface="Lustria"/>
              </a:rPr>
              <a:t>DEEPIKA M</a:t>
            </a:r>
            <a:br>
              <a:rPr lang="en-US" dirty="0" smtClean="0">
                <a:latin typeface="Lustria"/>
                <a:ea typeface="Lustria"/>
                <a:cs typeface="Lustria"/>
                <a:sym typeface="Lustria"/>
              </a:rPr>
            </a:br>
            <a:r>
              <a:rPr lang="en-US" dirty="0" smtClean="0">
                <a:latin typeface="Lustria"/>
                <a:ea typeface="Lustria"/>
                <a:cs typeface="Lustria"/>
                <a:sym typeface="Lustria"/>
              </a:rPr>
              <a:t>211521104032</a:t>
            </a:r>
            <a:endParaRPr>
              <a:latin typeface="Lustria"/>
              <a:ea typeface="Lustria"/>
              <a:cs typeface="Lustria"/>
              <a:sym typeface="Lustria"/>
            </a:endParaRPr>
          </a:p>
        </p:txBody>
      </p:sp>
      <p:sp>
        <p:nvSpPr>
          <p:cNvPr id="63" name="Google Shape;63;p7"/>
          <p:cNvSpPr txBox="1"/>
          <p:nvPr/>
        </p:nvSpPr>
        <p:spPr>
          <a:xfrm>
            <a:off x="5195455" y="3325089"/>
            <a:ext cx="5029200"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6"/>
          <p:cNvSpPr/>
          <p:nvPr/>
        </p:nvSpPr>
        <p:spPr>
          <a:xfrm>
            <a:off x="11417042" y="5949280"/>
            <a:ext cx="336029"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6"/>
          <p:cNvSpPr/>
          <p:nvPr/>
        </p:nvSpPr>
        <p:spPr>
          <a:xfrm>
            <a:off x="11640616" y="636862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6"/>
          <p:cNvSpPr txBox="1">
            <a:spLocks noGrp="1"/>
          </p:cNvSpPr>
          <p:nvPr>
            <p:ph type="title"/>
          </p:nvPr>
        </p:nvSpPr>
        <p:spPr>
          <a:xfrm>
            <a:off x="551384" y="395198"/>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WOW FACTOR IN THE SOLUTION </a:t>
            </a:r>
            <a:endParaRPr sz="3600"/>
          </a:p>
        </p:txBody>
      </p:sp>
      <p:pic>
        <p:nvPicPr>
          <p:cNvPr id="192" name="Google Shape;192;p16"/>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93" name="Google Shape;193;p1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10</a:t>
            </a:fld>
            <a:endParaRPr/>
          </a:p>
        </p:txBody>
      </p:sp>
      <p:sp>
        <p:nvSpPr>
          <p:cNvPr id="194" name="Google Shape;194;p16"/>
          <p:cNvSpPr txBox="1"/>
          <p:nvPr/>
        </p:nvSpPr>
        <p:spPr>
          <a:xfrm>
            <a:off x="302955" y="1200787"/>
            <a:ext cx="8983141" cy="5847714"/>
          </a:xfrm>
          <a:prstGeom prst="rect">
            <a:avLst/>
          </a:prstGeom>
          <a:noFill/>
          <a:ln>
            <a:noFill/>
          </a:ln>
        </p:spPr>
        <p:txBody>
          <a:bodyPr spcFirstLastPara="1" wrap="square" lIns="91425" tIns="45700" rIns="91425" bIns="45700" anchor="t" anchorCtr="0">
            <a:spAutoFit/>
          </a:bodyPr>
          <a:lstStyle/>
          <a:p>
            <a:r>
              <a:rPr lang="en-IN" sz="2000" b="1" dirty="0" smtClean="0"/>
              <a:t>1.Realism </a:t>
            </a:r>
            <a:r>
              <a:rPr lang="en-IN" sz="2000" b="1" dirty="0" smtClean="0"/>
              <a:t>and Fidelity</a:t>
            </a:r>
            <a:r>
              <a:rPr lang="en-IN" sz="2000" dirty="0" smtClean="0"/>
              <a:t>: The </a:t>
            </a:r>
            <a:r>
              <a:rPr lang="en-IN" sz="2000" dirty="0" err="1" smtClean="0"/>
              <a:t>cGAN</a:t>
            </a:r>
            <a:r>
              <a:rPr lang="en-IN" sz="2000" dirty="0" smtClean="0"/>
              <a:t> model is capable of generating images that closely resemble real photographs from the target domain. The level of realism and fidelity achieved by the model can often be indistinguishable from genuine images, eliciting awe and admiration from viewers.</a:t>
            </a:r>
          </a:p>
          <a:p>
            <a:r>
              <a:rPr lang="en-IN" sz="2000" b="1" dirty="0" smtClean="0"/>
              <a:t>2.Artistic </a:t>
            </a:r>
            <a:r>
              <a:rPr lang="en-IN" sz="2000" b="1" dirty="0" smtClean="0"/>
              <a:t>Expression and Creativity</a:t>
            </a:r>
            <a:r>
              <a:rPr lang="en-IN" sz="2000" dirty="0" smtClean="0"/>
              <a:t>: </a:t>
            </a:r>
            <a:r>
              <a:rPr lang="en-IN" sz="2000" dirty="0" err="1" smtClean="0"/>
              <a:t>cGANs</a:t>
            </a:r>
            <a:r>
              <a:rPr lang="en-IN" sz="2000" dirty="0" smtClean="0"/>
              <a:t> enable users to explore artistic expression and creativity by transforming images in novel and visually compelling ways. Users can experiment with different styles, </a:t>
            </a:r>
            <a:r>
              <a:rPr lang="en-IN" sz="2000" dirty="0" err="1" smtClean="0"/>
              <a:t>colors</a:t>
            </a:r>
            <a:r>
              <a:rPr lang="en-IN" sz="2000" dirty="0" smtClean="0"/>
              <a:t>, and textures, resulting in unique and captivating visual outputs.</a:t>
            </a:r>
          </a:p>
          <a:p>
            <a:r>
              <a:rPr lang="en-IN" sz="2000" b="1" dirty="0" smtClean="0"/>
              <a:t>3.Interactive </a:t>
            </a:r>
            <a:r>
              <a:rPr lang="en-IN" sz="2000" b="1" dirty="0" smtClean="0"/>
              <a:t>and Engaging Experiences</a:t>
            </a:r>
            <a:r>
              <a:rPr lang="en-IN" sz="2000" dirty="0" smtClean="0"/>
              <a:t>: Interactive applications powered by </a:t>
            </a:r>
            <a:r>
              <a:rPr lang="en-IN" sz="2000" dirty="0" err="1" smtClean="0"/>
              <a:t>cGANs</a:t>
            </a:r>
            <a:r>
              <a:rPr lang="en-IN" sz="2000" dirty="0" smtClean="0"/>
              <a:t> allow users to actively participate in the image translation process, creating engaging and immersive experiences. Features such as real-time style transfer, interactive sliders for parameter adjustment, or personalized content generation enhance user engagement and excitement.</a:t>
            </a:r>
          </a:p>
          <a:p>
            <a:r>
              <a:rPr lang="en-IN" sz="2000" b="1" dirty="0" smtClean="0"/>
              <a:t>4.Surprising </a:t>
            </a:r>
            <a:r>
              <a:rPr lang="en-IN" sz="2000" b="1" dirty="0" smtClean="0"/>
              <a:t>and Unexpected Results</a:t>
            </a:r>
            <a:r>
              <a:rPr lang="en-IN" sz="2000" dirty="0" smtClean="0"/>
              <a:t>: The unpredictability of </a:t>
            </a:r>
            <a:r>
              <a:rPr lang="en-IN" sz="2000" dirty="0" err="1" smtClean="0"/>
              <a:t>cGANs</a:t>
            </a:r>
            <a:r>
              <a:rPr lang="en-IN" sz="2000" dirty="0" smtClean="0"/>
              <a:t> can lead to surprising and unexpected results, adding an element of intrigue and excitement to the image translation process. Users may be delighted by the serendipitous discoveries and novel transformations produced by the model.</a:t>
            </a:r>
          </a:p>
          <a:p>
            <a:pPr marL="0" marR="0" lvl="0" indent="-127000" algn="l" rtl="0">
              <a:spcBef>
                <a:spcPts val="0"/>
              </a:spcBef>
              <a:spcAft>
                <a:spcPts val="0"/>
              </a:spcAft>
              <a:buClr>
                <a:schemeClr val="dk1"/>
              </a:buClr>
              <a:buSzPts val="2000"/>
            </a:pPr>
            <a:endParaRPr/>
          </a:p>
          <a:p>
            <a:pPr marL="0" marR="0" lvl="0" indent="0" algn="l" rtl="0">
              <a:spcBef>
                <a:spcPts val="0"/>
              </a:spcBef>
              <a:spcAft>
                <a:spcPts val="0"/>
              </a:spcAft>
              <a:buNone/>
            </a:pPr>
            <a:endParaRPr sz="2000">
              <a:solidFill>
                <a:schemeClr val="dk1"/>
              </a:solidFill>
              <a:latin typeface="Lustria"/>
              <a:ea typeface="Lustria"/>
              <a:cs typeface="Lustria"/>
              <a:sym typeface="Lust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0" name="Google Shape;200;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11</a:t>
            </a:fld>
            <a:endParaRPr sz="1100">
              <a:solidFill>
                <a:schemeClr val="dk1"/>
              </a:solidFill>
              <a:latin typeface="Trebuchet MS"/>
              <a:ea typeface="Trebuchet MS"/>
              <a:cs typeface="Trebuchet MS"/>
              <a:sym typeface="Trebuchet MS"/>
            </a:endParaRPr>
          </a:p>
        </p:txBody>
      </p:sp>
      <p:sp>
        <p:nvSpPr>
          <p:cNvPr id="201" name="Google Shape;201;p17"/>
          <p:cNvSpPr txBox="1"/>
          <p:nvPr/>
        </p:nvSpPr>
        <p:spPr>
          <a:xfrm>
            <a:off x="551384" y="258829"/>
            <a:ext cx="3303904" cy="505908"/>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200" b="1" dirty="0">
                <a:solidFill>
                  <a:schemeClr val="dk1"/>
                </a:solidFill>
                <a:latin typeface="Trebuchet MS"/>
                <a:ea typeface="Trebuchet MS"/>
                <a:cs typeface="Trebuchet MS"/>
                <a:sym typeface="Trebuchet MS"/>
              </a:rPr>
              <a:t>MODELLING</a:t>
            </a:r>
            <a:endParaRPr sz="3200">
              <a:solidFill>
                <a:schemeClr val="dk1"/>
              </a:solidFill>
              <a:latin typeface="Trebuchet MS"/>
              <a:ea typeface="Trebuchet MS"/>
              <a:cs typeface="Trebuchet MS"/>
              <a:sym typeface="Trebuchet MS"/>
            </a:endParaRPr>
          </a:p>
        </p:txBody>
      </p:sp>
      <p:sp>
        <p:nvSpPr>
          <p:cNvPr id="202" name="Google Shape;202;p17"/>
          <p:cNvSpPr txBox="1"/>
          <p:nvPr/>
        </p:nvSpPr>
        <p:spPr>
          <a:xfrm>
            <a:off x="513224" y="764725"/>
            <a:ext cx="10992600" cy="6001603"/>
          </a:xfrm>
          <a:prstGeom prst="rect">
            <a:avLst/>
          </a:prstGeom>
          <a:noFill/>
          <a:ln>
            <a:noFill/>
          </a:ln>
        </p:spPr>
        <p:txBody>
          <a:bodyPr spcFirstLastPara="1" wrap="square" lIns="91425" tIns="45700" rIns="91425" bIns="45700" anchor="t" anchorCtr="0">
            <a:spAutoFit/>
          </a:bodyPr>
          <a:lstStyle/>
          <a:p>
            <a:r>
              <a:rPr lang="en-US" sz="2000" b="1" i="0" dirty="0">
                <a:solidFill>
                  <a:schemeClr val="dk1"/>
                </a:solidFill>
                <a:latin typeface="Arial"/>
                <a:ea typeface="Arial"/>
                <a:cs typeface="Arial"/>
                <a:sym typeface="Arial"/>
              </a:rPr>
              <a:t/>
            </a:r>
            <a:br>
              <a:rPr lang="en-US" sz="2000" b="1" i="0" dirty="0">
                <a:solidFill>
                  <a:schemeClr val="dk1"/>
                </a:solidFill>
                <a:latin typeface="Arial"/>
                <a:ea typeface="Arial"/>
                <a:cs typeface="Arial"/>
                <a:sym typeface="Arial"/>
              </a:rPr>
            </a:br>
            <a:r>
              <a:rPr lang="en-IN" sz="2000" b="1" dirty="0" smtClean="0"/>
              <a:t>Generator Architecture</a:t>
            </a:r>
            <a:r>
              <a:rPr lang="en-IN" sz="2000" dirty="0" smtClean="0"/>
              <a:t>:</a:t>
            </a:r>
          </a:p>
          <a:p>
            <a:pPr lvl="1"/>
            <a:r>
              <a:rPr lang="en-IN" sz="2000" dirty="0" smtClean="0"/>
              <a:t>Design the architecture of the generator network, which takes an input image from the source domain and produces a corresponding output image in the target domain.</a:t>
            </a:r>
          </a:p>
          <a:p>
            <a:pPr lvl="1"/>
            <a:r>
              <a:rPr lang="en-IN" sz="2000" dirty="0" smtClean="0"/>
              <a:t>Choose an appropriate network architecture based on the specific task and domain </a:t>
            </a:r>
            <a:r>
              <a:rPr lang="en-IN" sz="2000" dirty="0" smtClean="0"/>
              <a:t>characters</a:t>
            </a:r>
            <a:endParaRPr lang="en-IN" sz="2000" dirty="0" smtClean="0"/>
          </a:p>
          <a:p>
            <a:r>
              <a:rPr lang="en-IN" sz="2000" b="1" dirty="0" smtClean="0"/>
              <a:t>Discriminator </a:t>
            </a:r>
            <a:r>
              <a:rPr lang="en-IN" sz="2000" b="1" dirty="0" smtClean="0"/>
              <a:t>Architecture</a:t>
            </a:r>
            <a:r>
              <a:rPr lang="en-IN" sz="2000" dirty="0" smtClean="0"/>
              <a:t>:</a:t>
            </a:r>
          </a:p>
          <a:p>
            <a:pPr lvl="1"/>
            <a:r>
              <a:rPr lang="en-IN" sz="2000" dirty="0" smtClean="0"/>
              <a:t>Design the architecture of the discriminator network, which discriminates between real images from the target domain and fake images generated by the generator.</a:t>
            </a:r>
          </a:p>
          <a:p>
            <a:r>
              <a:rPr lang="en-IN" sz="2000" b="1" dirty="0" smtClean="0"/>
              <a:t>Conditional </a:t>
            </a:r>
            <a:r>
              <a:rPr lang="en-IN" sz="2000" b="1" dirty="0" smtClean="0"/>
              <a:t>Information</a:t>
            </a:r>
            <a:r>
              <a:rPr lang="en-IN" sz="2000" dirty="0" smtClean="0"/>
              <a:t>:</a:t>
            </a:r>
          </a:p>
          <a:p>
            <a:pPr lvl="1"/>
            <a:r>
              <a:rPr lang="en-IN" sz="2000" dirty="0" smtClean="0"/>
              <a:t>Incorporate conditional information into both the generator and discriminator networks to guide the translation process.</a:t>
            </a:r>
          </a:p>
          <a:p>
            <a:pPr lvl="1"/>
            <a:r>
              <a:rPr lang="en-IN" sz="2000" dirty="0" smtClean="0"/>
              <a:t>Provide the conditional information, such as the input image from the source domain or additional </a:t>
            </a:r>
            <a:r>
              <a:rPr lang="en-IN" sz="2000" dirty="0" smtClean="0"/>
              <a:t>metadata</a:t>
            </a:r>
            <a:r>
              <a:rPr lang="en-IN" sz="2000" dirty="0" smtClean="0"/>
              <a:t>.</a:t>
            </a:r>
          </a:p>
          <a:p>
            <a:r>
              <a:rPr lang="en-IN" sz="2000" b="1" dirty="0" smtClean="0"/>
              <a:t>Loss </a:t>
            </a:r>
            <a:r>
              <a:rPr lang="en-IN" sz="2000" b="1" dirty="0" smtClean="0"/>
              <a:t>Functions</a:t>
            </a:r>
            <a:r>
              <a:rPr lang="en-IN" sz="2000" dirty="0" smtClean="0"/>
              <a:t>:</a:t>
            </a:r>
          </a:p>
          <a:p>
            <a:pPr lvl="1"/>
            <a:r>
              <a:rPr lang="en-IN" sz="2000" dirty="0" smtClean="0"/>
              <a:t>Define the loss functions used to train the </a:t>
            </a:r>
            <a:r>
              <a:rPr lang="en-IN" sz="2000" dirty="0" err="1" smtClean="0"/>
              <a:t>cGAN</a:t>
            </a:r>
            <a:r>
              <a:rPr lang="en-IN" sz="2000" dirty="0" smtClean="0"/>
              <a:t> model, including the adversarial loss and any additional auxiliary losses.</a:t>
            </a:r>
          </a:p>
          <a:p>
            <a:pPr lvl="1"/>
            <a:r>
              <a:rPr lang="en-IN" sz="2000" dirty="0" smtClean="0"/>
              <a:t>The adversarial loss encourages the generator to produce images that are indistinguishable from real images in the target domain, as assessed by the discriminator.</a:t>
            </a:r>
          </a:p>
          <a:p>
            <a:endParaRPr lang="en-IN" sz="24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8"/>
          <p:cNvSpPr/>
          <p:nvPr/>
        </p:nvSpPr>
        <p:spPr>
          <a:xfrm>
            <a:off x="11218564" y="56673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11290001" y="7334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18"/>
          <p:cNvSpPr/>
          <p:nvPr/>
        </p:nvSpPr>
        <p:spPr>
          <a:xfrm>
            <a:off x="11675764" y="6246218"/>
            <a:ext cx="228600" cy="191768"/>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0" name="Google Shape;210;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12</a:t>
            </a:fld>
            <a:endParaRPr sz="1100">
              <a:solidFill>
                <a:schemeClr val="dk1"/>
              </a:solidFill>
              <a:latin typeface="Trebuchet MS"/>
              <a:ea typeface="Trebuchet MS"/>
              <a:cs typeface="Trebuchet MS"/>
              <a:sym typeface="Trebuchet MS"/>
            </a:endParaRPr>
          </a:p>
        </p:txBody>
      </p:sp>
      <p:sp>
        <p:nvSpPr>
          <p:cNvPr id="212" name="Google Shape;212;p18"/>
          <p:cNvSpPr/>
          <p:nvPr/>
        </p:nvSpPr>
        <p:spPr>
          <a:xfrm>
            <a:off x="430114" y="1904557"/>
            <a:ext cx="154085" cy="64633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
            </a:r>
            <a:br>
              <a:rPr lang="en-US"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213" name="Google Shape;213;p18"/>
          <p:cNvSpPr/>
          <p:nvPr/>
        </p:nvSpPr>
        <p:spPr>
          <a:xfrm>
            <a:off x="287636" y="582057"/>
            <a:ext cx="10102590" cy="6001643"/>
          </a:xfrm>
          <a:prstGeom prst="rect">
            <a:avLst/>
          </a:prstGeom>
          <a:noFill/>
          <a:ln>
            <a:noFill/>
          </a:ln>
        </p:spPr>
        <p:txBody>
          <a:bodyPr spcFirstLastPara="1" wrap="square" lIns="91425" tIns="45700" rIns="91425" bIns="45700" anchor="ctr" anchorCtr="0">
            <a:noAutofit/>
          </a:bodyPr>
          <a:lstStyle/>
          <a:p>
            <a:r>
              <a:rPr lang="en-IN" sz="2400" b="1" dirty="0" smtClean="0"/>
              <a:t>Transformation of Mundane to Extraordinary</a:t>
            </a:r>
            <a:r>
              <a:rPr lang="en-IN" sz="2400" dirty="0" smtClean="0"/>
              <a:t>: </a:t>
            </a:r>
            <a:r>
              <a:rPr lang="en-IN" sz="2400" dirty="0" err="1" smtClean="0"/>
              <a:t>cGANs</a:t>
            </a:r>
            <a:r>
              <a:rPr lang="en-IN" sz="2400" dirty="0" smtClean="0"/>
              <a:t> have the power to transform mundane or ordinary images into extraordinary visual creations. Whether it's turning a simple sketch into a photorealistic painting or converting a </a:t>
            </a:r>
            <a:r>
              <a:rPr lang="en-IN" sz="2400" dirty="0" err="1" smtClean="0"/>
              <a:t>grayscale</a:t>
            </a:r>
            <a:r>
              <a:rPr lang="en-IN" sz="2400" dirty="0" smtClean="0"/>
              <a:t> photograph into a vibrant </a:t>
            </a:r>
            <a:r>
              <a:rPr lang="en-IN" sz="2400" dirty="0" err="1" smtClean="0"/>
              <a:t>color</a:t>
            </a:r>
            <a:r>
              <a:rPr lang="en-IN" sz="2400" dirty="0" smtClean="0"/>
              <a:t> image, the ability of </a:t>
            </a:r>
            <a:r>
              <a:rPr lang="en-IN" sz="2400" dirty="0" err="1" smtClean="0"/>
              <a:t>cGANs</a:t>
            </a:r>
            <a:r>
              <a:rPr lang="en-IN" sz="2400" dirty="0" smtClean="0"/>
              <a:t> to elevate and enhance visual content is truly remarkable.</a:t>
            </a:r>
          </a:p>
          <a:p>
            <a:r>
              <a:rPr lang="en-IN" sz="2400" b="1" dirty="0" smtClean="0"/>
              <a:t>Empowerment and Accessibility</a:t>
            </a:r>
            <a:r>
              <a:rPr lang="en-IN" sz="2400" dirty="0" smtClean="0"/>
              <a:t>: By democratizing the tools and techniques of image manipulation and enhancement, </a:t>
            </a:r>
            <a:r>
              <a:rPr lang="en-IN" sz="2400" dirty="0" err="1" smtClean="0"/>
              <a:t>cGANs</a:t>
            </a:r>
            <a:r>
              <a:rPr lang="en-IN" sz="2400" dirty="0" smtClean="0"/>
              <a:t> empower users of all skill levels to create professional-quality visual content. This accessibility allows individuals to express themselves creatively and achieve impressive results without specialized training or expertise.</a:t>
            </a:r>
          </a:p>
          <a:p>
            <a:r>
              <a:rPr lang="en-IN" sz="2400" b="1" dirty="0" smtClean="0"/>
              <a:t>Cross-Domain Translation and Synthesis</a:t>
            </a:r>
            <a:r>
              <a:rPr lang="en-IN" sz="2400" dirty="0" smtClean="0"/>
              <a:t>: The ability of </a:t>
            </a:r>
            <a:r>
              <a:rPr lang="en-IN" sz="2400" dirty="0" err="1" smtClean="0"/>
              <a:t>cGANs</a:t>
            </a:r>
            <a:r>
              <a:rPr lang="en-IN" sz="2400" dirty="0" smtClean="0"/>
              <a:t> to translate images between different domains opens up endless possibilities for exploration and discovery. From transforming day scenes into night scenes to generating photorealistic landscapes from aerial photographs, the capacity of </a:t>
            </a:r>
            <a:r>
              <a:rPr lang="en-IN" sz="2400" dirty="0" err="1" smtClean="0"/>
              <a:t>cGANs</a:t>
            </a:r>
            <a:r>
              <a:rPr lang="en-IN" sz="2400" dirty="0" smtClean="0"/>
              <a:t> to bridge the gap between different visual contexts is both impressive and awe-inspiring.</a:t>
            </a:r>
            <a:endParaRPr sz="2400" b="0" i="0" u="none" strike="noStrike" cap="none">
              <a:solidFill>
                <a:schemeClr val="dk1"/>
              </a:solidFill>
              <a:latin typeface="Arial"/>
              <a:ea typeface="Arial"/>
              <a:cs typeface="Arial"/>
              <a:sym typeface="Arial"/>
            </a:endParaRPr>
          </a:p>
        </p:txBody>
      </p:sp>
      <p:sp>
        <p:nvSpPr>
          <p:cNvPr id="214" name="Google Shape;214;p18"/>
          <p:cNvSpPr/>
          <p:nvPr/>
        </p:nvSpPr>
        <p:spPr>
          <a:xfrm>
            <a:off x="0" y="0"/>
            <a:ext cx="1346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
            </a:r>
            <a:br>
              <a:rPr lang="en-US"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19"/>
          <p:cNvSpPr/>
          <p:nvPr/>
        </p:nvSpPr>
        <p:spPr>
          <a:xfrm>
            <a:off x="8305800" y="5987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1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23" name="Google Shape;223;p1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4" name="Google Shape;224;p19"/>
          <p:cNvSpPr txBox="1">
            <a:spLocks noGrp="1"/>
          </p:cNvSpPr>
          <p:nvPr>
            <p:ph type="title"/>
          </p:nvPr>
        </p:nvSpPr>
        <p:spPr>
          <a:xfrm>
            <a:off x="550313" y="769802"/>
            <a:ext cx="2437130" cy="505908"/>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t>RESULTS</a:t>
            </a:r>
            <a:endParaRPr/>
          </a:p>
        </p:txBody>
      </p:sp>
      <p:sp>
        <p:nvSpPr>
          <p:cNvPr id="225" name="Google Shape;225;p1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13</a:t>
            </a:fld>
            <a:endParaRPr sz="1100">
              <a:solidFill>
                <a:schemeClr val="dk1"/>
              </a:solidFill>
              <a:latin typeface="Trebuchet MS"/>
              <a:ea typeface="Trebuchet MS"/>
              <a:cs typeface="Trebuchet MS"/>
              <a:sym typeface="Trebuchet MS"/>
            </a:endParaRPr>
          </a:p>
        </p:txBody>
      </p:sp>
      <p:sp>
        <p:nvSpPr>
          <p:cNvPr id="226" name="Google Shape;226;p19"/>
          <p:cNvSpPr txBox="1"/>
          <p:nvPr/>
        </p:nvSpPr>
        <p:spPr>
          <a:xfrm>
            <a:off x="533400" y="1600200"/>
            <a:ext cx="9302700" cy="4647386"/>
          </a:xfrm>
          <a:prstGeom prst="rect">
            <a:avLst/>
          </a:prstGeom>
          <a:noFill/>
          <a:ln>
            <a:noFill/>
          </a:ln>
        </p:spPr>
        <p:txBody>
          <a:bodyPr spcFirstLastPara="1" wrap="square" lIns="91425" tIns="45700" rIns="91425" bIns="45700" anchor="t" anchorCtr="0">
            <a:spAutoFit/>
          </a:bodyPr>
          <a:lstStyle/>
          <a:p>
            <a:pPr lvl="0"/>
            <a:r>
              <a:rPr lang="en-US" sz="2000" b="0" i="0" dirty="0">
                <a:solidFill>
                  <a:schemeClr val="dk1"/>
                </a:solidFill>
                <a:latin typeface="Times New Roman"/>
                <a:ea typeface="Times New Roman"/>
                <a:cs typeface="Times New Roman"/>
                <a:sym typeface="Times New Roman"/>
              </a:rPr>
              <a:t>In the evaluation of our </a:t>
            </a:r>
            <a:r>
              <a:rPr lang="en-US" sz="2000" dirty="0" smtClean="0">
                <a:solidFill>
                  <a:schemeClr val="dk1"/>
                </a:solidFill>
                <a:latin typeface="Times New Roman"/>
                <a:ea typeface="Times New Roman"/>
                <a:cs typeface="Times New Roman"/>
                <a:sym typeface="Times New Roman"/>
              </a:rPr>
              <a:t>image to image translation </a:t>
            </a:r>
            <a:r>
              <a:rPr lang="en-US" sz="2000" b="0" i="0" dirty="0" smtClean="0">
                <a:solidFill>
                  <a:schemeClr val="dk1"/>
                </a:solidFill>
                <a:latin typeface="Times New Roman"/>
                <a:ea typeface="Times New Roman"/>
                <a:cs typeface="Times New Roman"/>
                <a:sym typeface="Times New Roman"/>
              </a:rPr>
              <a:t>using </a:t>
            </a:r>
            <a:r>
              <a:rPr lang="en-US" sz="2000" b="0" i="0" dirty="0" err="1" smtClean="0">
                <a:solidFill>
                  <a:schemeClr val="dk1"/>
                </a:solidFill>
                <a:latin typeface="Times New Roman"/>
                <a:ea typeface="Times New Roman"/>
                <a:cs typeface="Times New Roman"/>
                <a:sym typeface="Times New Roman"/>
              </a:rPr>
              <a:t>cGAN</a:t>
            </a:r>
            <a:r>
              <a:rPr lang="en-US" sz="2000" b="0" i="0" dirty="0" smtClean="0">
                <a:solidFill>
                  <a:schemeClr val="dk1"/>
                </a:solidFill>
                <a:latin typeface="Times New Roman"/>
                <a:ea typeface="Times New Roman"/>
                <a:cs typeface="Times New Roman"/>
                <a:sym typeface="Times New Roman"/>
              </a:rPr>
              <a:t>, </a:t>
            </a:r>
            <a:r>
              <a:rPr lang="en-US" sz="2000" b="0" i="0" dirty="0">
                <a:solidFill>
                  <a:schemeClr val="dk1"/>
                </a:solidFill>
                <a:latin typeface="Times New Roman"/>
                <a:ea typeface="Times New Roman"/>
                <a:cs typeface="Times New Roman"/>
                <a:sym typeface="Times New Roman"/>
              </a:rPr>
              <a:t>we </a:t>
            </a:r>
            <a:r>
              <a:rPr lang="en-US" sz="2000" i="0" dirty="0">
                <a:solidFill>
                  <a:schemeClr val="dk1"/>
                </a:solidFill>
                <a:latin typeface="Times New Roman"/>
                <a:ea typeface="Times New Roman"/>
                <a:cs typeface="Times New Roman"/>
                <a:sym typeface="Times New Roman"/>
              </a:rPr>
              <a:t>observed </a:t>
            </a:r>
            <a:r>
              <a:rPr lang="en-IN" sz="2000" dirty="0" smtClean="0"/>
              <a:t>results </a:t>
            </a:r>
            <a:r>
              <a:rPr lang="en-IN" sz="2000" dirty="0" smtClean="0"/>
              <a:t>through a combination of qualitative and quantitative evaluations, researchers can provide a comprehensive assessment of the performance and capabilities of the </a:t>
            </a:r>
            <a:r>
              <a:rPr lang="en-IN" sz="2000" dirty="0" err="1" smtClean="0"/>
              <a:t>cGAN</a:t>
            </a:r>
            <a:r>
              <a:rPr lang="en-IN" sz="2000" dirty="0" smtClean="0"/>
              <a:t> model for image-to-image translation tasks.</a:t>
            </a:r>
            <a:endParaRPr sz="2000"/>
          </a:p>
          <a:p>
            <a:pPr marL="0" marR="0" lvl="0" indent="0" algn="l" rtl="0">
              <a:spcBef>
                <a:spcPts val="0"/>
              </a:spcBef>
              <a:spcAft>
                <a:spcPts val="0"/>
              </a:spcAft>
              <a:buNone/>
            </a:pPr>
            <a:endParaRPr sz="1800" b="0"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0" i="0" dirty="0">
                <a:solidFill>
                  <a:schemeClr val="dk1"/>
                </a:solidFill>
                <a:latin typeface="Times New Roman"/>
                <a:ea typeface="Times New Roman"/>
                <a:cs typeface="Times New Roman"/>
                <a:sym typeface="Times New Roman"/>
              </a:rPr>
              <a:t> </a:t>
            </a:r>
            <a:r>
              <a:rPr lang="en-US" sz="1800" b="1" i="0" dirty="0">
                <a:solidFill>
                  <a:schemeClr val="dk1"/>
                </a:solidFill>
                <a:latin typeface="Times New Roman"/>
                <a:ea typeface="Times New Roman"/>
                <a:cs typeface="Times New Roman"/>
                <a:sym typeface="Times New Roman"/>
              </a:rPr>
              <a:t>Classification Accuracy:</a:t>
            </a:r>
            <a:r>
              <a:rPr lang="en-US" sz="1800" b="0" i="0" dirty="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lvl="0"/>
            <a:r>
              <a:rPr lang="en-IN" sz="1800" dirty="0" smtClean="0"/>
              <a:t>These metrics assess aspects such as pixel-level fidelity, structural similarity, and perceptual realism, which are more relevant to the task of image-to-image translation.</a:t>
            </a:r>
            <a:endParaRPr/>
          </a:p>
          <a:p>
            <a:pPr marL="0" marR="0" lvl="0" indent="0" algn="l" rtl="0">
              <a:spcBef>
                <a:spcPts val="0"/>
              </a:spcBef>
              <a:spcAft>
                <a:spcPts val="0"/>
              </a:spcAft>
              <a:buNone/>
            </a:pPr>
            <a:endParaRPr sz="1800" b="0" i="0">
              <a:solidFill>
                <a:schemeClr val="dk1"/>
              </a:solidFill>
              <a:latin typeface="Times New Roman"/>
              <a:ea typeface="Times New Roman"/>
              <a:cs typeface="Times New Roman"/>
              <a:sym typeface="Times New Roman"/>
            </a:endParaRPr>
          </a:p>
          <a:p>
            <a:pPr lvl="0"/>
            <a:r>
              <a:rPr lang="en-IN" sz="1800" b="1" dirty="0" smtClean="0"/>
              <a:t>Confusion Matrix Calculation</a:t>
            </a:r>
            <a:r>
              <a:rPr lang="en-IN" sz="1800" dirty="0" smtClean="0"/>
              <a:t>:</a:t>
            </a:r>
          </a:p>
          <a:p>
            <a:pPr lvl="0"/>
            <a:r>
              <a:rPr lang="en-IN" sz="1800" dirty="0" smtClean="0"/>
              <a:t> </a:t>
            </a:r>
            <a:r>
              <a:rPr lang="en-IN" sz="1800" dirty="0" smtClean="0"/>
              <a:t>Evaluate the performance of the classification task using a confusion matrix. The rows of the matrix represent the true classes, while the columns represent the predicted classes. Each cell in the matrix contains the count of instances where the true class is assigned a certain predicted class</a:t>
            </a:r>
            <a:r>
              <a:rPr lang="en-IN" sz="1800" dirty="0" smtClean="0"/>
              <a:t>.</a:t>
            </a:r>
          </a:p>
          <a:p>
            <a:pPr lvl="0"/>
            <a:endParaRPr sz="1800" b="0" i="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dirty="0">
                <a:solidFill>
                  <a:schemeClr val="dk1"/>
                </a:solidFill>
                <a:latin typeface="Times New Roman"/>
                <a:ea typeface="Times New Roman"/>
                <a:cs typeface="Times New Roman"/>
                <a:sym typeface="Times New Roman"/>
              </a:rPr>
              <a:t>DEMO LINK:  </a:t>
            </a:r>
            <a:endParaRPr sz="1800" b="0" i="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9"/>
        <p:cNvGrpSpPr/>
        <p:nvPr/>
      </p:nvGrpSpPr>
      <p:grpSpPr>
        <a:xfrm>
          <a:off x="0" y="0"/>
          <a:ext cx="0" cy="0"/>
          <a:chOff x="0" y="0"/>
          <a:chExt cx="0" cy="0"/>
        </a:xfrm>
      </p:grpSpPr>
      <p:sp>
        <p:nvSpPr>
          <p:cNvPr id="70" name="Google Shape;70;p8"/>
          <p:cNvSpPr/>
          <p:nvPr/>
        </p:nvSpPr>
        <p:spPr>
          <a:xfrm>
            <a:off x="96688" y="-23435"/>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71" name="Google Shape;71;p8"/>
          <p:cNvGrpSpPr/>
          <p:nvPr/>
        </p:nvGrpSpPr>
        <p:grpSpPr>
          <a:xfrm>
            <a:off x="7448612" y="0"/>
            <a:ext cx="4743796" cy="6858466"/>
            <a:chOff x="7448612" y="0"/>
            <a:chExt cx="4743796" cy="6858466"/>
          </a:xfrm>
        </p:grpSpPr>
        <p:sp>
          <p:nvSpPr>
            <p:cNvPr id="72" name="Google Shape;72;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1" name="Google Shape;81;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txBox="1">
            <a:spLocks noGrp="1"/>
          </p:cNvSpPr>
          <p:nvPr>
            <p:ph type="title"/>
          </p:nvPr>
        </p:nvSpPr>
        <p:spPr>
          <a:xfrm>
            <a:off x="3625599" y="1300950"/>
            <a:ext cx="42018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 PROJECT TITLE</a:t>
            </a:r>
            <a:endParaRPr sz="4250"/>
          </a:p>
        </p:txBody>
      </p:sp>
      <p:grpSp>
        <p:nvGrpSpPr>
          <p:cNvPr id="85" name="Google Shape;85;p8"/>
          <p:cNvGrpSpPr/>
          <p:nvPr/>
        </p:nvGrpSpPr>
        <p:grpSpPr>
          <a:xfrm>
            <a:off x="466725" y="6410325"/>
            <a:ext cx="3705225" cy="295275"/>
            <a:chOff x="466725" y="6410325"/>
            <a:chExt cx="3705225" cy="295275"/>
          </a:xfrm>
        </p:grpSpPr>
        <p:pic>
          <p:nvPicPr>
            <p:cNvPr id="86" name="Google Shape;86;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7" name="Google Shape;87;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8" name="Google Shape;88;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2</a:t>
            </a:fld>
            <a:endParaRPr/>
          </a:p>
        </p:txBody>
      </p:sp>
      <p:sp>
        <p:nvSpPr>
          <p:cNvPr id="89" name="Google Shape;89;p8"/>
          <p:cNvSpPr txBox="1"/>
          <p:nvPr/>
        </p:nvSpPr>
        <p:spPr>
          <a:xfrm>
            <a:off x="1674549" y="2448518"/>
            <a:ext cx="8808197" cy="22467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smtClean="0">
                <a:solidFill>
                  <a:schemeClr val="dk1"/>
                </a:solidFill>
                <a:latin typeface="Calibri"/>
                <a:ea typeface="Calibri"/>
                <a:cs typeface="Calibri"/>
                <a:sym typeface="Calibri"/>
              </a:rPr>
              <a:t>IMAGE TO IMAGE TRANSLATION  USING </a:t>
            </a:r>
            <a:r>
              <a:rPr lang="en-US" sz="2800" b="1" dirty="0" err="1" smtClean="0">
                <a:solidFill>
                  <a:schemeClr val="dk1"/>
                </a:solidFill>
                <a:latin typeface="Calibri"/>
                <a:ea typeface="Calibri"/>
                <a:cs typeface="Calibri"/>
                <a:sym typeface="Calibri"/>
              </a:rPr>
              <a:t>cGAN</a:t>
            </a:r>
            <a:endParaRPr sz="2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800" b="1" dirty="0">
                <a:solidFill>
                  <a:schemeClr val="dk1"/>
                </a:solidFill>
                <a:latin typeface="Calibri"/>
                <a:ea typeface="Calibri"/>
                <a:cs typeface="Calibri"/>
                <a:sym typeface="Calibri"/>
              </a:rPr>
              <a:t/>
            </a:r>
            <a:br>
              <a:rPr lang="en-US" sz="2800" b="1" dirty="0">
                <a:solidFill>
                  <a:schemeClr val="dk1"/>
                </a:solidFill>
                <a:latin typeface="Calibri"/>
                <a:ea typeface="Calibri"/>
                <a:cs typeface="Calibri"/>
                <a:sym typeface="Calibri"/>
              </a:rPr>
            </a:br>
            <a:r>
              <a:rPr lang="en-US" sz="2800" b="1" dirty="0">
                <a:solidFill>
                  <a:schemeClr val="dk1"/>
                </a:solidFill>
                <a:latin typeface="Calibri"/>
                <a:ea typeface="Calibri"/>
                <a:cs typeface="Calibri"/>
                <a:sym typeface="Calibri"/>
              </a:rPr>
              <a:t/>
            </a:r>
            <a:br>
              <a:rPr lang="en-US" sz="2800" b="1" dirty="0">
                <a:solidFill>
                  <a:schemeClr val="dk1"/>
                </a:solidFill>
                <a:latin typeface="Calibri"/>
                <a:ea typeface="Calibri"/>
                <a:cs typeface="Calibri"/>
                <a:sym typeface="Calibri"/>
              </a:rPr>
            </a:br>
            <a:r>
              <a:rPr lang="en-US" sz="2800" b="1" dirty="0">
                <a:solidFill>
                  <a:schemeClr val="dk1"/>
                </a:solidFill>
                <a:latin typeface="Calibri"/>
                <a:ea typeface="Calibri"/>
                <a:cs typeface="Calibri"/>
                <a:sym typeface="Calibri"/>
              </a:rPr>
              <a:t/>
            </a:r>
            <a:br>
              <a:rPr lang="en-US" sz="2800" b="1" dirty="0">
                <a:solidFill>
                  <a:schemeClr val="dk1"/>
                </a:solidFill>
                <a:latin typeface="Calibri"/>
                <a:ea typeface="Calibri"/>
                <a:cs typeface="Calibri"/>
                <a:sym typeface="Calibri"/>
              </a:rPr>
            </a:br>
            <a:endParaRPr sz="2800" b="1">
              <a:solidFill>
                <a:schemeClr val="dk1"/>
              </a:solidFill>
              <a:latin typeface="Lustria"/>
              <a:ea typeface="Lustria"/>
              <a:cs typeface="Lustria"/>
              <a:sym typeface="Lustria"/>
            </a:endParaRPr>
          </a:p>
        </p:txBody>
      </p:sp>
      <p:sp>
        <p:nvSpPr>
          <p:cNvPr id="90" name="Google Shape;90;p8"/>
          <p:cNvSpPr/>
          <p:nvPr/>
        </p:nvSpPr>
        <p:spPr>
          <a:xfrm>
            <a:off x="2819400" y="511475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8"/>
          <p:cNvSpPr/>
          <p:nvPr/>
        </p:nvSpPr>
        <p:spPr>
          <a:xfrm>
            <a:off x="1360224" y="13716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24680" y="-4825"/>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1261351" y="1943100"/>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a:p>
        </p:txBody>
      </p:sp>
      <p:sp>
        <p:nvSpPr>
          <p:cNvPr id="117" name="Google Shape;117;p9"/>
          <p:cNvSpPr txBox="1"/>
          <p:nvPr/>
        </p:nvSpPr>
        <p:spPr>
          <a:xfrm>
            <a:off x="4802909" y="1871077"/>
            <a:ext cx="3813371" cy="3416320"/>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rgbClr val="0D0D0D"/>
              </a:buClr>
              <a:buSzPts val="1800"/>
              <a:buFont typeface="Calibri"/>
              <a:buAutoNum type="arabicPeriod"/>
            </a:pPr>
            <a:r>
              <a:rPr lang="en-US" sz="1800" b="1" i="0">
                <a:solidFill>
                  <a:srgbClr val="0D0D0D"/>
                </a:solidFill>
                <a:latin typeface="Arial"/>
                <a:ea typeface="Arial"/>
                <a:cs typeface="Arial"/>
                <a:sym typeface="Arial"/>
              </a:rPr>
              <a:t>Define the Problem</a:t>
            </a:r>
            <a:endParaRPr sz="1800" b="0" i="0">
              <a:solidFill>
                <a:srgbClr val="0D0D0D"/>
              </a:solidFill>
              <a:latin typeface="Arial"/>
              <a:ea typeface="Arial"/>
              <a:cs typeface="Arial"/>
              <a:sym typeface="Arial"/>
            </a:endParaRPr>
          </a:p>
          <a:p>
            <a:pPr marL="0" marR="0" lvl="0" indent="-114300" algn="l" rtl="0">
              <a:spcBef>
                <a:spcPts val="0"/>
              </a:spcBef>
              <a:spcAft>
                <a:spcPts val="0"/>
              </a:spcAft>
              <a:buClr>
                <a:srgbClr val="0D0D0D"/>
              </a:buClr>
              <a:buSzPts val="1800"/>
              <a:buFont typeface="Calibri"/>
              <a:buAutoNum type="arabicPeriod"/>
            </a:pPr>
            <a:r>
              <a:rPr lang="en-US" sz="1800" b="1" i="0">
                <a:solidFill>
                  <a:srgbClr val="0D0D0D"/>
                </a:solidFill>
                <a:latin typeface="Arial"/>
                <a:ea typeface="Arial"/>
                <a:cs typeface="Arial"/>
                <a:sym typeface="Arial"/>
              </a:rPr>
              <a:t>Data Collection and Preprocessing</a:t>
            </a:r>
            <a:endParaRPr sz="1800" b="0" i="0">
              <a:solidFill>
                <a:srgbClr val="0D0D0D"/>
              </a:solidFill>
              <a:latin typeface="Arial"/>
              <a:ea typeface="Arial"/>
              <a:cs typeface="Arial"/>
              <a:sym typeface="Arial"/>
            </a:endParaRPr>
          </a:p>
          <a:p>
            <a:pPr marL="0" marR="0" lvl="0" indent="-114300" algn="l" rtl="0">
              <a:spcBef>
                <a:spcPts val="0"/>
              </a:spcBef>
              <a:spcAft>
                <a:spcPts val="0"/>
              </a:spcAft>
              <a:buClr>
                <a:srgbClr val="0D0D0D"/>
              </a:buClr>
              <a:buSzPts val="1800"/>
              <a:buFont typeface="Calibri"/>
              <a:buAutoNum type="arabicPeriod"/>
            </a:pPr>
            <a:r>
              <a:rPr lang="en-US" sz="1800" b="1" i="0">
                <a:solidFill>
                  <a:srgbClr val="0D0D0D"/>
                </a:solidFill>
                <a:latin typeface="Arial"/>
                <a:ea typeface="Arial"/>
                <a:cs typeface="Arial"/>
                <a:sym typeface="Arial"/>
              </a:rPr>
              <a:t>Exploratory Data Analysis (EDA)</a:t>
            </a:r>
            <a:endParaRPr sz="1800" b="0" i="0">
              <a:solidFill>
                <a:srgbClr val="0D0D0D"/>
              </a:solidFill>
              <a:latin typeface="Arial"/>
              <a:ea typeface="Arial"/>
              <a:cs typeface="Arial"/>
              <a:sym typeface="Arial"/>
            </a:endParaRPr>
          </a:p>
          <a:p>
            <a:pPr marL="0" marR="0" lvl="0" indent="-114300" algn="l" rtl="0">
              <a:spcBef>
                <a:spcPts val="0"/>
              </a:spcBef>
              <a:spcAft>
                <a:spcPts val="0"/>
              </a:spcAft>
              <a:buClr>
                <a:srgbClr val="0D0D0D"/>
              </a:buClr>
              <a:buSzPts val="1800"/>
              <a:buFont typeface="Calibri"/>
              <a:buAutoNum type="arabicPeriod"/>
            </a:pPr>
            <a:r>
              <a:rPr lang="en-US" sz="1800" b="1" i="0">
                <a:solidFill>
                  <a:srgbClr val="0D0D0D"/>
                </a:solidFill>
                <a:latin typeface="Arial"/>
                <a:ea typeface="Arial"/>
                <a:cs typeface="Arial"/>
                <a:sym typeface="Arial"/>
              </a:rPr>
              <a:t>Data Splitting</a:t>
            </a:r>
            <a:endParaRPr sz="1800" b="0" i="0">
              <a:solidFill>
                <a:srgbClr val="0D0D0D"/>
              </a:solidFill>
              <a:latin typeface="Arial"/>
              <a:ea typeface="Arial"/>
              <a:cs typeface="Arial"/>
              <a:sym typeface="Arial"/>
            </a:endParaRPr>
          </a:p>
          <a:p>
            <a:pPr marL="0" marR="0" lvl="0" indent="-114300" algn="l" rtl="0">
              <a:spcBef>
                <a:spcPts val="0"/>
              </a:spcBef>
              <a:spcAft>
                <a:spcPts val="0"/>
              </a:spcAft>
              <a:buClr>
                <a:srgbClr val="0D0D0D"/>
              </a:buClr>
              <a:buSzPts val="1800"/>
              <a:buFont typeface="Calibri"/>
              <a:buAutoNum type="arabicPeriod"/>
            </a:pPr>
            <a:r>
              <a:rPr lang="en-US" sz="1800" b="1" i="0">
                <a:solidFill>
                  <a:srgbClr val="0D0D0D"/>
                </a:solidFill>
                <a:latin typeface="Arial"/>
                <a:ea typeface="Arial"/>
                <a:cs typeface="Arial"/>
                <a:sym typeface="Arial"/>
              </a:rPr>
              <a:t>Random Forest Model Building</a:t>
            </a:r>
            <a:endParaRPr sz="1800" b="0" i="0">
              <a:solidFill>
                <a:srgbClr val="0D0D0D"/>
              </a:solidFill>
              <a:latin typeface="Arial"/>
              <a:ea typeface="Arial"/>
              <a:cs typeface="Arial"/>
              <a:sym typeface="Arial"/>
            </a:endParaRPr>
          </a:p>
          <a:p>
            <a:pPr marL="0" marR="0" lvl="0" indent="-114300" algn="l" rtl="0">
              <a:spcBef>
                <a:spcPts val="0"/>
              </a:spcBef>
              <a:spcAft>
                <a:spcPts val="0"/>
              </a:spcAft>
              <a:buClr>
                <a:srgbClr val="0D0D0D"/>
              </a:buClr>
              <a:buSzPts val="1800"/>
              <a:buFont typeface="Calibri"/>
              <a:buAutoNum type="arabicPeriod"/>
            </a:pPr>
            <a:r>
              <a:rPr lang="en-US" sz="1800" b="1" i="0">
                <a:solidFill>
                  <a:srgbClr val="0D0D0D"/>
                </a:solidFill>
                <a:latin typeface="Arial"/>
                <a:ea typeface="Arial"/>
                <a:cs typeface="Arial"/>
                <a:sym typeface="Arial"/>
              </a:rPr>
              <a:t>Model Training</a:t>
            </a:r>
            <a:endParaRPr sz="1800" b="0" i="0">
              <a:solidFill>
                <a:srgbClr val="0D0D0D"/>
              </a:solidFill>
              <a:latin typeface="Arial"/>
              <a:ea typeface="Arial"/>
              <a:cs typeface="Arial"/>
              <a:sym typeface="Arial"/>
            </a:endParaRPr>
          </a:p>
          <a:p>
            <a:pPr marL="0" marR="0" lvl="0" indent="-114300" algn="l" rtl="0">
              <a:spcBef>
                <a:spcPts val="0"/>
              </a:spcBef>
              <a:spcAft>
                <a:spcPts val="0"/>
              </a:spcAft>
              <a:buClr>
                <a:srgbClr val="0D0D0D"/>
              </a:buClr>
              <a:buSzPts val="1800"/>
              <a:buFont typeface="Calibri"/>
              <a:buAutoNum type="arabicPeriod"/>
            </a:pPr>
            <a:r>
              <a:rPr lang="en-US" sz="1800" b="1" i="0">
                <a:solidFill>
                  <a:srgbClr val="0D0D0D"/>
                </a:solidFill>
                <a:latin typeface="Arial"/>
                <a:ea typeface="Arial"/>
                <a:cs typeface="Arial"/>
                <a:sym typeface="Arial"/>
              </a:rPr>
              <a:t>Model Evaluation</a:t>
            </a:r>
            <a:endParaRPr sz="1800" b="0" i="0">
              <a:solidFill>
                <a:srgbClr val="0D0D0D"/>
              </a:solidFill>
              <a:latin typeface="Arial"/>
              <a:ea typeface="Arial"/>
              <a:cs typeface="Arial"/>
              <a:sym typeface="Arial"/>
            </a:endParaRPr>
          </a:p>
          <a:p>
            <a:pPr marL="0" marR="0" lvl="0" indent="-114300" algn="l" rtl="0">
              <a:spcBef>
                <a:spcPts val="0"/>
              </a:spcBef>
              <a:spcAft>
                <a:spcPts val="0"/>
              </a:spcAft>
              <a:buClr>
                <a:srgbClr val="0D0D0D"/>
              </a:buClr>
              <a:buSzPts val="1800"/>
              <a:buFont typeface="Calibri"/>
              <a:buAutoNum type="arabicPeriod"/>
            </a:pPr>
            <a:r>
              <a:rPr lang="en-US" sz="1800" b="1" i="0">
                <a:solidFill>
                  <a:srgbClr val="0D0D0D"/>
                </a:solidFill>
                <a:latin typeface="Arial"/>
                <a:ea typeface="Arial"/>
                <a:cs typeface="Arial"/>
                <a:sym typeface="Arial"/>
              </a:rPr>
              <a:t>Feature Importance Analysis</a:t>
            </a:r>
            <a:endParaRPr sz="1800" b="0" i="0">
              <a:solidFill>
                <a:srgbClr val="0D0D0D"/>
              </a:solidFill>
              <a:latin typeface="Arial"/>
              <a:ea typeface="Arial"/>
              <a:cs typeface="Arial"/>
              <a:sym typeface="Arial"/>
            </a:endParaRPr>
          </a:p>
          <a:p>
            <a:pPr marL="0" marR="0" lvl="0" indent="-114300" algn="l" rtl="0">
              <a:spcBef>
                <a:spcPts val="0"/>
              </a:spcBef>
              <a:spcAft>
                <a:spcPts val="0"/>
              </a:spcAft>
              <a:buClr>
                <a:srgbClr val="0D0D0D"/>
              </a:buClr>
              <a:buSzPts val="1800"/>
              <a:buFont typeface="Calibri"/>
              <a:buAutoNum type="arabicPeriod"/>
            </a:pPr>
            <a:r>
              <a:rPr lang="en-US" sz="1800" b="1" i="0">
                <a:solidFill>
                  <a:srgbClr val="0D0D0D"/>
                </a:solidFill>
                <a:latin typeface="Arial"/>
                <a:ea typeface="Arial"/>
                <a:cs typeface="Arial"/>
                <a:sym typeface="Arial"/>
              </a:rPr>
              <a:t>Model Interpretation</a:t>
            </a:r>
            <a:endParaRPr sz="1800" b="0" i="0">
              <a:solidFill>
                <a:srgbClr val="0D0D0D"/>
              </a:solidFill>
              <a:latin typeface="Arial"/>
              <a:ea typeface="Arial"/>
              <a:cs typeface="Arial"/>
              <a:sym typeface="Arial"/>
            </a:endParaRPr>
          </a:p>
          <a:p>
            <a:pPr marL="0" marR="0" lvl="0" indent="-114300" algn="l" rtl="0">
              <a:spcBef>
                <a:spcPts val="0"/>
              </a:spcBef>
              <a:spcAft>
                <a:spcPts val="0"/>
              </a:spcAft>
              <a:buClr>
                <a:srgbClr val="0D0D0D"/>
              </a:buClr>
              <a:buSzPts val="1800"/>
              <a:buFont typeface="Calibri"/>
              <a:buAutoNum type="arabicPeriod"/>
            </a:pPr>
            <a:r>
              <a:rPr lang="en-US" sz="1800" b="1" i="0">
                <a:solidFill>
                  <a:srgbClr val="0D0D0D"/>
                </a:solidFill>
                <a:latin typeface="Arial"/>
                <a:ea typeface="Arial"/>
                <a:cs typeface="Arial"/>
                <a:sym typeface="Arial"/>
              </a:rPr>
              <a:t>Deployment and Monitoring</a:t>
            </a:r>
            <a:endParaRPr sz="1800" b="0" i="0">
              <a:solidFill>
                <a:srgbClr val="0D0D0D"/>
              </a:solidFill>
              <a:latin typeface="Arial"/>
              <a:ea typeface="Arial"/>
              <a:cs typeface="Arial"/>
              <a:sym typeface="Arial"/>
            </a:endParaRPr>
          </a:p>
          <a:p>
            <a:pPr marL="0" marR="0" lvl="0" indent="-114300" algn="l" rtl="0">
              <a:spcBef>
                <a:spcPts val="0"/>
              </a:spcBef>
              <a:spcAft>
                <a:spcPts val="0"/>
              </a:spcAft>
              <a:buClr>
                <a:srgbClr val="0D0D0D"/>
              </a:buClr>
              <a:buSzPts val="1800"/>
              <a:buFont typeface="Calibri"/>
              <a:buAutoNum type="arabicPeriod"/>
            </a:pPr>
            <a:r>
              <a:rPr lang="en-US" sz="1800" b="1" i="0">
                <a:solidFill>
                  <a:srgbClr val="0D0D0D"/>
                </a:solidFill>
                <a:latin typeface="Arial"/>
                <a:ea typeface="Arial"/>
                <a:cs typeface="Arial"/>
                <a:sym typeface="Arial"/>
              </a:rPr>
              <a:t>Documentation and Reporting</a:t>
            </a:r>
            <a:endParaRPr sz="1800" b="0" i="0">
              <a:solidFill>
                <a:srgbClr val="0D0D0D"/>
              </a:solidFill>
              <a:latin typeface="Arial"/>
              <a:ea typeface="Arial"/>
              <a:cs typeface="Arial"/>
              <a:sym typeface="Arial"/>
            </a:endParaRPr>
          </a:p>
          <a:p>
            <a:pPr marL="0" marR="0" lvl="0" indent="0" algn="l" rtl="0">
              <a:spcBef>
                <a:spcPts val="0"/>
              </a:spcBef>
              <a:spcAft>
                <a:spcPts val="0"/>
              </a:spcAft>
              <a:buNone/>
            </a:pPr>
            <a:endParaRPr sz="1800" b="0" i="0">
              <a:solidFill>
                <a:srgbClr val="0D0D0D"/>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315200" y="13716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5" y="575050"/>
            <a:ext cx="57816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 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4</a:t>
            </a:fld>
            <a:endParaRPr/>
          </a:p>
        </p:txBody>
      </p:sp>
      <p:sp>
        <p:nvSpPr>
          <p:cNvPr id="130" name="Google Shape;130;p10"/>
          <p:cNvSpPr txBox="1"/>
          <p:nvPr/>
        </p:nvSpPr>
        <p:spPr>
          <a:xfrm>
            <a:off x="983432" y="1619342"/>
            <a:ext cx="5943600" cy="4708941"/>
          </a:xfrm>
          <a:prstGeom prst="rect">
            <a:avLst/>
          </a:prstGeom>
          <a:noFill/>
          <a:ln>
            <a:noFill/>
          </a:ln>
        </p:spPr>
        <p:txBody>
          <a:bodyPr spcFirstLastPara="1" wrap="square" lIns="91425" tIns="45700" rIns="91425" bIns="45700" anchor="t" anchorCtr="0">
            <a:spAutoFit/>
          </a:bodyPr>
          <a:lstStyle/>
          <a:p>
            <a:r>
              <a:rPr lang="en-US" sz="2000" dirty="0">
                <a:solidFill>
                  <a:schemeClr val="dk1"/>
                </a:solidFill>
                <a:latin typeface="Times New Roman"/>
                <a:ea typeface="Times New Roman"/>
                <a:cs typeface="Times New Roman"/>
                <a:sym typeface="Times New Roman"/>
              </a:rPr>
              <a:t/>
            </a:r>
            <a:br>
              <a:rPr lang="en-US" sz="2000" dirty="0">
                <a:solidFill>
                  <a:schemeClr val="dk1"/>
                </a:solidFill>
                <a:latin typeface="Times New Roman"/>
                <a:ea typeface="Times New Roman"/>
                <a:cs typeface="Times New Roman"/>
                <a:sym typeface="Times New Roman"/>
              </a:rPr>
            </a:br>
            <a:r>
              <a:rPr lang="en-IN" sz="2000" dirty="0" smtClean="0"/>
              <a:t>Image-to-Image Translation is a task in computer vision and specifically deep learning algorithm where the goal is to learn a mapping between an input image and an output image, such that the output image can be used to perform a specific task, such as style transfer, data augmentation, or image restoration.</a:t>
            </a:r>
          </a:p>
          <a:p>
            <a:r>
              <a:rPr lang="en-IN" sz="2000" dirty="0" smtClean="0"/>
              <a:t>It is a class of vision and graphics problems where the goal is to learn the mapping between an input image and an output image. It can be applied to a wide range of applications, such as collection style transfer, object transfiguration, season transfer and photo enhancement.</a:t>
            </a: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txBox="1">
            <a:spLocks noGrp="1"/>
          </p:cNvSpPr>
          <p:nvPr>
            <p:ph type="title"/>
          </p:nvPr>
        </p:nvSpPr>
        <p:spPr>
          <a:xfrm>
            <a:off x="3071664" y="107924"/>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PROJECT</a:t>
            </a:r>
            <a:r>
              <a:rPr lang="en-US" sz="4250" dirty="0"/>
              <a:t>	</a:t>
            </a:r>
            <a:r>
              <a:rPr lang="en-US" sz="3200" dirty="0"/>
              <a:t>OVERVIEW</a:t>
            </a:r>
            <a:endParaRPr sz="3200"/>
          </a:p>
        </p:txBody>
      </p:sp>
      <p:pic>
        <p:nvPicPr>
          <p:cNvPr id="140" name="Google Shape;140;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1" name="Google Shape;141;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5</a:t>
            </a:fld>
            <a:endParaRPr/>
          </a:p>
        </p:txBody>
      </p:sp>
      <p:sp>
        <p:nvSpPr>
          <p:cNvPr id="142" name="Google Shape;142;p11"/>
          <p:cNvSpPr/>
          <p:nvPr/>
        </p:nvSpPr>
        <p:spPr>
          <a:xfrm flipH="1">
            <a:off x="566094" y="250778"/>
            <a:ext cx="8735144" cy="6201955"/>
          </a:xfrm>
          <a:prstGeom prst="rect">
            <a:avLst/>
          </a:prstGeom>
          <a:noFill/>
          <a:ln>
            <a:noFill/>
          </a:ln>
        </p:spPr>
        <p:txBody>
          <a:bodyPr spcFirstLastPara="1" wrap="square" lIns="0" tIns="198375" rIns="0" bIns="0" anchor="ctr" anchorCtr="0">
            <a:noAutofit/>
          </a:bodyPr>
          <a:lstStyle/>
          <a:p>
            <a:pPr marL="0" marR="0" lvl="0" indent="0" algn="l" rtl="0">
              <a:spcBef>
                <a:spcPts val="0"/>
              </a:spcBef>
              <a:spcAft>
                <a:spcPts val="0"/>
              </a:spcAft>
              <a:buNone/>
            </a:pPr>
            <a:r>
              <a:rPr lang="en-US" sz="2400" b="1" i="0" dirty="0">
                <a:solidFill>
                  <a:schemeClr val="dk1"/>
                </a:solidFill>
                <a:latin typeface="+mj-lt"/>
                <a:ea typeface="Times New Roman"/>
                <a:cs typeface="Times New Roman"/>
                <a:sym typeface="Times New Roman"/>
              </a:rPr>
              <a:t>    </a:t>
            </a:r>
            <a:br>
              <a:rPr lang="en-US" sz="2400" b="1" i="0" dirty="0">
                <a:solidFill>
                  <a:schemeClr val="dk1"/>
                </a:solidFill>
                <a:latin typeface="+mj-lt"/>
                <a:ea typeface="Times New Roman"/>
                <a:cs typeface="Times New Roman"/>
                <a:sym typeface="Times New Roman"/>
              </a:rPr>
            </a:br>
            <a:endParaRPr sz="2400" b="1" i="0">
              <a:solidFill>
                <a:schemeClr val="dk1"/>
              </a:solidFill>
              <a:latin typeface="+mj-lt"/>
              <a:ea typeface="Times New Roman"/>
              <a:cs typeface="Times New Roman"/>
              <a:sym typeface="Times New Roman"/>
            </a:endParaRPr>
          </a:p>
          <a:p>
            <a:pPr marL="0" marR="0" lvl="0" indent="0" algn="l" rtl="0">
              <a:spcBef>
                <a:spcPts val="0"/>
              </a:spcBef>
              <a:spcAft>
                <a:spcPts val="0"/>
              </a:spcAft>
              <a:buNone/>
            </a:pPr>
            <a:r>
              <a:rPr lang="en-US" sz="2800" b="1" i="0" dirty="0">
                <a:solidFill>
                  <a:schemeClr val="dk1"/>
                </a:solidFill>
                <a:latin typeface="+mj-lt"/>
                <a:ea typeface="Times New Roman"/>
                <a:cs typeface="Times New Roman"/>
                <a:sym typeface="Times New Roman"/>
              </a:rPr>
              <a:t>Introduction:</a:t>
            </a:r>
            <a:r>
              <a:rPr lang="en-US" sz="1800" b="0" i="0" dirty="0">
                <a:solidFill>
                  <a:schemeClr val="dk1"/>
                </a:solidFill>
                <a:latin typeface="+mj-lt"/>
                <a:ea typeface="Times New Roman"/>
                <a:cs typeface="Times New Roman"/>
                <a:sym typeface="Times New Roman"/>
              </a:rPr>
              <a:t> </a:t>
            </a:r>
            <a:endParaRPr>
              <a:latin typeface="+mj-lt"/>
            </a:endParaRPr>
          </a:p>
          <a:p>
            <a:r>
              <a:rPr lang="en-IN" sz="2000" dirty="0" smtClean="0"/>
              <a:t>Image-to-image translation using conditional Generative Adversarial Networks (</a:t>
            </a:r>
            <a:r>
              <a:rPr lang="en-IN" sz="2000" dirty="0" err="1" smtClean="0"/>
              <a:t>cGANs</a:t>
            </a:r>
            <a:r>
              <a:rPr lang="en-IN" sz="2000" dirty="0" smtClean="0"/>
              <a:t>) is a technique in machine learning and computer vision that aims to translate an image from one domain to another while preserving its semantic content.</a:t>
            </a:r>
          </a:p>
          <a:p>
            <a:r>
              <a:rPr lang="en-IN" sz="2000" dirty="0" smtClean="0"/>
              <a:t>Traditional GANs are generative models consisting of a generator and a discriminator, which are trained </a:t>
            </a:r>
            <a:r>
              <a:rPr lang="en-IN" sz="2000" dirty="0" err="1" smtClean="0"/>
              <a:t>adversarially</a:t>
            </a:r>
            <a:r>
              <a:rPr lang="en-IN" sz="2000" dirty="0" smtClean="0"/>
              <a:t> to generate realistic samples from random noise. In the case of </a:t>
            </a:r>
            <a:r>
              <a:rPr lang="en-IN" sz="2000" dirty="0" err="1" smtClean="0"/>
              <a:t>cGANs</a:t>
            </a:r>
            <a:r>
              <a:rPr lang="en-IN" sz="2000" dirty="0" smtClean="0"/>
              <a:t>, additional conditional information is provided to both the generator and discriminator to guide the generation process.</a:t>
            </a:r>
          </a:p>
          <a:p>
            <a:endParaRPr sz="2800" b="0" i="0">
              <a:solidFill>
                <a:schemeClr val="dk1"/>
              </a:solidFill>
              <a:latin typeface="+mj-lt"/>
              <a:ea typeface="Times New Roman"/>
              <a:cs typeface="Times New Roman"/>
              <a:sym typeface="Times New Roman"/>
            </a:endParaRPr>
          </a:p>
          <a:p>
            <a:pPr marL="0" marR="0" lvl="0" indent="0" algn="l" rtl="0">
              <a:spcBef>
                <a:spcPts val="0"/>
              </a:spcBef>
              <a:spcAft>
                <a:spcPts val="0"/>
              </a:spcAft>
              <a:buNone/>
            </a:pPr>
            <a:r>
              <a:rPr lang="en-US" sz="2800" b="1" i="0" dirty="0">
                <a:solidFill>
                  <a:schemeClr val="dk1"/>
                </a:solidFill>
                <a:latin typeface="+mj-lt"/>
                <a:ea typeface="Times New Roman"/>
                <a:cs typeface="Times New Roman"/>
                <a:sym typeface="Times New Roman"/>
              </a:rPr>
              <a:t>Objective:</a:t>
            </a:r>
            <a:endParaRPr>
              <a:latin typeface="+mj-lt"/>
            </a:endParaRPr>
          </a:p>
          <a:p>
            <a:pPr lvl="0"/>
            <a:r>
              <a:rPr lang="en-US" sz="2000" b="0" i="0" dirty="0">
                <a:solidFill>
                  <a:schemeClr val="dk1"/>
                </a:solidFill>
                <a:latin typeface="+mj-lt"/>
                <a:ea typeface="Times New Roman"/>
                <a:cs typeface="Times New Roman"/>
                <a:sym typeface="Times New Roman"/>
              </a:rPr>
              <a:t> </a:t>
            </a:r>
            <a:r>
              <a:rPr lang="en-IN" sz="2000" dirty="0" smtClean="0"/>
              <a:t>The objective of image-to-image translation using conditional Generative Adversarial Networks (</a:t>
            </a:r>
            <a:r>
              <a:rPr lang="en-IN" sz="2000" dirty="0" err="1" smtClean="0"/>
              <a:t>cGANs</a:t>
            </a:r>
            <a:r>
              <a:rPr lang="en-IN" sz="2000" dirty="0" smtClean="0"/>
              <a:t>) is to learn a mapping between images from one domain to images in another domain. This mapping enables the transformation of images while preserving their semantic content, allowing for tasks such as style transfer, colorization, super-resolution, and semantic segmentation.</a:t>
            </a:r>
            <a:endParaRPr>
              <a:latin typeface="+mj-lt"/>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mj-lt"/>
              <a:ea typeface="Times New Roman"/>
              <a:cs typeface="Times New Roman"/>
              <a:sym typeface="Times New Roman"/>
            </a:endParaRPr>
          </a:p>
        </p:txBody>
      </p:sp>
      <p:sp>
        <p:nvSpPr>
          <p:cNvPr id="143" name="Google Shape;143;p11"/>
          <p:cNvSpPr/>
          <p:nvPr/>
        </p:nvSpPr>
        <p:spPr>
          <a:xfrm rot="-9052674">
            <a:off x="-875840" y="91704"/>
            <a:ext cx="10636520" cy="74548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263351" y="251076"/>
            <a:ext cx="10056366" cy="6355844"/>
          </a:xfrm>
          <a:prstGeom prst="rect">
            <a:avLst/>
          </a:prstGeom>
          <a:noFill/>
          <a:ln>
            <a:noFill/>
          </a:ln>
        </p:spPr>
        <p:txBody>
          <a:bodyPr spcFirstLastPara="1" wrap="square" lIns="0" tIns="198375" rIns="0" bIns="0" anchor="ctr" anchorCtr="0">
            <a:noAutofit/>
          </a:bodyPr>
          <a:lstStyle/>
          <a:p>
            <a:pPr marL="0" marR="0" lvl="0" indent="0" algn="just" rtl="0">
              <a:lnSpc>
                <a:spcPct val="100000"/>
              </a:lnSpc>
              <a:spcBef>
                <a:spcPts val="0"/>
              </a:spcBef>
              <a:spcAft>
                <a:spcPts val="0"/>
              </a:spcAft>
              <a:buNone/>
            </a:pPr>
            <a:endParaRPr sz="180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i="0" dirty="0">
                <a:solidFill>
                  <a:schemeClr val="dk1"/>
                </a:solidFill>
                <a:latin typeface="Times New Roman"/>
                <a:ea typeface="Times New Roman"/>
                <a:cs typeface="Times New Roman"/>
                <a:sym typeface="Times New Roman"/>
              </a:rPr>
              <a:t>Data Collection and Processing:</a:t>
            </a:r>
            <a:r>
              <a:rPr lang="en-US" sz="2800" i="0" dirty="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lvl="0"/>
            <a:r>
              <a:rPr lang="en-US" sz="1800" dirty="0">
                <a:solidFill>
                  <a:schemeClr val="dk1"/>
                </a:solidFill>
                <a:latin typeface="Times New Roman"/>
                <a:ea typeface="Times New Roman"/>
                <a:cs typeface="Times New Roman"/>
                <a:sym typeface="Times New Roman"/>
              </a:rPr>
              <a:t> </a:t>
            </a:r>
            <a:r>
              <a:rPr lang="en-IN" sz="1800" dirty="0" smtClean="0"/>
              <a:t>The objective of data collection and processing for image-to-image translation using conditional Generative Adversarial Networks (</a:t>
            </a:r>
            <a:r>
              <a:rPr lang="en-IN" sz="1800" dirty="0" err="1" smtClean="0"/>
              <a:t>cGANs</a:t>
            </a:r>
            <a:r>
              <a:rPr lang="en-IN" sz="1800" dirty="0" smtClean="0"/>
              <a:t>) is to acquire a well-</a:t>
            </a:r>
            <a:r>
              <a:rPr lang="en-IN" sz="1800" dirty="0" err="1" smtClean="0"/>
              <a:t>curated</a:t>
            </a:r>
            <a:r>
              <a:rPr lang="en-IN" sz="1800" dirty="0" smtClean="0"/>
              <a:t> dataset that represents both the source and target domains accurately. This dataset serves as the foundation for training the </a:t>
            </a:r>
            <a:r>
              <a:rPr lang="en-IN" sz="1800" dirty="0" err="1" smtClean="0"/>
              <a:t>cGAN</a:t>
            </a:r>
            <a:r>
              <a:rPr lang="en-IN" sz="1800" dirty="0" smtClean="0"/>
              <a:t> model to learn the mapping between the two domains effectively.</a:t>
            </a:r>
            <a:endParaRPr>
              <a:latin typeface="Times New Roman"/>
              <a:ea typeface="Times New Roman"/>
              <a:cs typeface="Times New Roman"/>
              <a:sym typeface="Times New Roman"/>
            </a:endParaRPr>
          </a:p>
          <a:p>
            <a:pPr marL="0" marR="0" lvl="0" indent="0" algn="l" rtl="0">
              <a:spcBef>
                <a:spcPts val="0"/>
              </a:spcBef>
              <a:spcAft>
                <a:spcPts val="0"/>
              </a:spcAft>
              <a:buNone/>
            </a:pPr>
            <a:endParaRPr sz="1800" b="1"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i="0" dirty="0">
                <a:solidFill>
                  <a:schemeClr val="dk1"/>
                </a:solidFill>
                <a:latin typeface="Times New Roman"/>
                <a:ea typeface="Times New Roman"/>
                <a:cs typeface="Times New Roman"/>
                <a:sym typeface="Times New Roman"/>
              </a:rPr>
              <a:t>Model Training and Evaluation:</a:t>
            </a:r>
            <a:endParaRPr sz="1800" i="0">
              <a:solidFill>
                <a:schemeClr val="dk1"/>
              </a:solidFill>
              <a:latin typeface="Times New Roman"/>
              <a:ea typeface="Times New Roman"/>
              <a:cs typeface="Times New Roman"/>
              <a:sym typeface="Times New Roman"/>
            </a:endParaRPr>
          </a:p>
          <a:p>
            <a:pPr lvl="0"/>
            <a:r>
              <a:rPr lang="en-IN" sz="1800" dirty="0" smtClean="0"/>
              <a:t>Model training and evaluation for image-to-image translation using conditional Generative Adversarial Networks (</a:t>
            </a:r>
            <a:r>
              <a:rPr lang="en-IN" sz="1800" dirty="0" err="1" smtClean="0"/>
              <a:t>cGANs</a:t>
            </a:r>
            <a:r>
              <a:rPr lang="en-IN" sz="1800" dirty="0" smtClean="0"/>
              <a:t>) involve several key steps to ensure the model learns to accurately translate images from one domain to another.</a:t>
            </a:r>
            <a:r>
              <a:rPr lang="en-US" sz="1800" i="0" dirty="0" smtClean="0">
                <a:solidFill>
                  <a:schemeClr val="dk1"/>
                </a:solidFill>
                <a:latin typeface="Times New Roman"/>
                <a:ea typeface="Times New Roman"/>
                <a:cs typeface="Times New Roman"/>
                <a:sym typeface="Times New Roman"/>
              </a:rPr>
              <a:t> </a:t>
            </a:r>
            <a:r>
              <a:rPr lang="en-US" sz="1800" i="0" dirty="0">
                <a:solidFill>
                  <a:schemeClr val="dk1"/>
                </a:solidFill>
                <a:latin typeface="Times New Roman"/>
                <a:ea typeface="Times New Roman"/>
                <a:cs typeface="Times New Roman"/>
                <a:sym typeface="Times New Roman"/>
              </a:rPr>
              <a:t>Evaluation metrics such as </a:t>
            </a:r>
            <a:r>
              <a:rPr lang="en-IN" sz="1800" dirty="0" smtClean="0"/>
              <a:t>quality, realism, and consistency with the target domain</a:t>
            </a:r>
            <a:endParaRPr sz="2800"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i="0" dirty="0">
                <a:solidFill>
                  <a:schemeClr val="dk1"/>
                </a:solidFill>
                <a:latin typeface="Times New Roman"/>
                <a:ea typeface="Times New Roman"/>
                <a:cs typeface="Times New Roman"/>
                <a:sym typeface="Times New Roman"/>
              </a:rPr>
              <a:t>Feature Importance Analysis:</a:t>
            </a:r>
            <a:endParaRPr sz="1800" i="0">
              <a:solidFill>
                <a:schemeClr val="dk1"/>
              </a:solidFill>
              <a:latin typeface="Times New Roman"/>
              <a:ea typeface="Times New Roman"/>
              <a:cs typeface="Times New Roman"/>
              <a:sym typeface="Times New Roman"/>
            </a:endParaRPr>
          </a:p>
          <a:p>
            <a:pPr lvl="0"/>
            <a:r>
              <a:rPr lang="en-US" sz="1800" i="0" dirty="0">
                <a:solidFill>
                  <a:schemeClr val="dk1"/>
                </a:solidFill>
                <a:latin typeface="Times New Roman"/>
                <a:ea typeface="Times New Roman"/>
                <a:cs typeface="Times New Roman"/>
                <a:sym typeface="Times New Roman"/>
              </a:rPr>
              <a:t> </a:t>
            </a:r>
            <a:r>
              <a:rPr lang="en-IN" sz="1800" dirty="0" smtClean="0"/>
              <a:t>Feature importance analysis in the context of image-to-image translation using conditional Generative Adversarial Networks (</a:t>
            </a:r>
            <a:r>
              <a:rPr lang="en-IN" sz="1800" dirty="0" err="1" smtClean="0"/>
              <a:t>cGANs</a:t>
            </a:r>
            <a:r>
              <a:rPr lang="en-IN" sz="1800" dirty="0" smtClean="0"/>
              <a:t>) focuses on understanding which input features or components contribute most significantly to the translation process.</a:t>
            </a:r>
            <a:endParaRPr>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i="0" u="none" strike="noStrike" cap="none">
              <a:solidFill>
                <a:schemeClr val="dk1"/>
              </a:solidFill>
              <a:latin typeface="Times New Roman"/>
              <a:ea typeface="Times New Roman"/>
              <a:cs typeface="Times New Roman"/>
              <a:sym typeface="Times New Roman"/>
            </a:endParaRPr>
          </a:p>
        </p:txBody>
      </p:sp>
      <p:sp>
        <p:nvSpPr>
          <p:cNvPr id="149" name="Google Shape;149;p12"/>
          <p:cNvSpPr/>
          <p:nvPr/>
        </p:nvSpPr>
        <p:spPr>
          <a:xfrm>
            <a:off x="0" y="0"/>
            <a:ext cx="147955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grpSp>
        <p:nvGrpSpPr>
          <p:cNvPr id="150" name="Google Shape;150;p12"/>
          <p:cNvGrpSpPr/>
          <p:nvPr/>
        </p:nvGrpSpPr>
        <p:grpSpPr>
          <a:xfrm>
            <a:off x="9624392" y="2348880"/>
            <a:ext cx="3533775" cy="3810000"/>
            <a:chOff x="8658225" y="2647950"/>
            <a:chExt cx="3533775" cy="3810000"/>
          </a:xfrm>
        </p:grpSpPr>
        <p:sp>
          <p:nvSpPr>
            <p:cNvPr id="151" name="Google Shape;151;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3" name="Google Shape;153;p12"/>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p:nvPr/>
        </p:nvSpPr>
        <p:spPr>
          <a:xfrm>
            <a:off x="414209" y="112579"/>
            <a:ext cx="9877300" cy="6632842"/>
          </a:xfrm>
          <a:prstGeom prst="rect">
            <a:avLst/>
          </a:prstGeom>
          <a:noFill/>
          <a:ln>
            <a:noFill/>
          </a:ln>
        </p:spPr>
        <p:txBody>
          <a:bodyPr spcFirstLastPara="1" wrap="square" lIns="0" tIns="198375" rIns="0" bIns="0" anchor="ctr" anchorCtr="0">
            <a:noAutofit/>
          </a:bodyPr>
          <a:lstStyle/>
          <a:p>
            <a:pPr marL="457200" marR="0" lvl="1" indent="0" algn="just" rtl="0">
              <a:lnSpc>
                <a:spcPct val="100000"/>
              </a:lnSpc>
              <a:spcBef>
                <a:spcPts val="0"/>
              </a:spcBef>
              <a:spcAft>
                <a:spcPts val="0"/>
              </a:spcAft>
              <a:buNone/>
            </a:pPr>
            <a:endParaRPr sz="2800" b="1"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i="0" dirty="0">
                <a:solidFill>
                  <a:schemeClr val="dk1"/>
                </a:solidFill>
                <a:latin typeface="Times New Roman"/>
                <a:ea typeface="Times New Roman"/>
                <a:cs typeface="Times New Roman"/>
                <a:sym typeface="Times New Roman"/>
              </a:rPr>
              <a:t>Model Interpretation and Deployment:</a:t>
            </a:r>
            <a:endParaRPr/>
          </a:p>
          <a:p>
            <a:r>
              <a:rPr lang="en-IN" sz="1800" dirty="0" smtClean="0"/>
              <a:t>Model interpretation and deployment for image-to-image translation using conditional Generative Adversarial Networks (</a:t>
            </a:r>
            <a:r>
              <a:rPr lang="en-IN" sz="1800" dirty="0" err="1" smtClean="0"/>
              <a:t>cGANs</a:t>
            </a:r>
            <a:r>
              <a:rPr lang="en-IN" sz="1800" dirty="0" smtClean="0"/>
              <a:t>) involve ensuring that the trained model </a:t>
            </a:r>
            <a:r>
              <a:rPr lang="en-IN" sz="1800" dirty="0" smtClean="0"/>
              <a:t>are understandable,</a:t>
            </a:r>
            <a:endParaRPr lang="en-IN" sz="1800" dirty="0" smtClean="0">
              <a:solidFill>
                <a:schemeClr val="dk1"/>
              </a:solidFill>
              <a:latin typeface="Times New Roman"/>
              <a:ea typeface="Times New Roman"/>
              <a:cs typeface="Times New Roman"/>
              <a:sym typeface="Times New Roman"/>
            </a:endParaRPr>
          </a:p>
          <a:p>
            <a:pPr lvl="0"/>
            <a:r>
              <a:rPr lang="en-IN" sz="1800" dirty="0" smtClean="0"/>
              <a:t>interpretable</a:t>
            </a:r>
            <a:r>
              <a:rPr lang="en-IN" sz="1800" dirty="0" smtClean="0"/>
              <a:t>, </a:t>
            </a:r>
            <a:r>
              <a:rPr lang="en-IN" sz="1800" dirty="0" smtClean="0"/>
              <a:t>deployable </a:t>
            </a:r>
            <a:r>
              <a:rPr lang="en-IN" sz="1800" dirty="0" smtClean="0"/>
              <a:t>and effectively utilized in real-world applications.</a:t>
            </a:r>
            <a:endParaRPr/>
          </a:p>
          <a:p>
            <a:pPr marL="0" marR="0" lvl="0" indent="0" algn="l" rtl="0">
              <a:spcBef>
                <a:spcPts val="0"/>
              </a:spcBef>
              <a:spcAft>
                <a:spcPts val="0"/>
              </a:spcAft>
              <a:buNone/>
            </a:pPr>
            <a:endParaRPr sz="1800"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i="0" dirty="0">
                <a:solidFill>
                  <a:schemeClr val="dk1"/>
                </a:solidFill>
                <a:latin typeface="Times New Roman"/>
                <a:ea typeface="Times New Roman"/>
                <a:cs typeface="Times New Roman"/>
                <a:sym typeface="Times New Roman"/>
              </a:rPr>
              <a:t>Documentation and Report:</a:t>
            </a:r>
            <a:r>
              <a:rPr lang="en-US" sz="2800" b="0" i="0" dirty="0">
                <a:solidFill>
                  <a:schemeClr val="dk1"/>
                </a:solidFill>
                <a:latin typeface="Times New Roman"/>
                <a:ea typeface="Times New Roman"/>
                <a:cs typeface="Times New Roman"/>
                <a:sym typeface="Times New Roman"/>
              </a:rPr>
              <a:t> </a:t>
            </a:r>
            <a:endParaRPr/>
          </a:p>
          <a:p>
            <a:pPr lvl="0"/>
            <a:r>
              <a:rPr lang="en-IN" sz="1800" dirty="0" smtClean="0"/>
              <a:t>Image-to-image translation using conditional Generative Adversarial Networks (</a:t>
            </a:r>
            <a:r>
              <a:rPr lang="en-IN" sz="1800" dirty="0" err="1" smtClean="0"/>
              <a:t>cGANs</a:t>
            </a:r>
            <a:r>
              <a:rPr lang="en-IN" sz="1800" dirty="0" smtClean="0"/>
              <a:t>) is a powerful technique in the field of computer vision that allows for the conversion of images from one domain to another while preserving their semantic content. This documentation and report detail the methodology, experiments, and results of our project focused on image-to-image translation using </a:t>
            </a:r>
            <a:r>
              <a:rPr lang="en-IN" sz="1800" dirty="0" err="1" smtClean="0"/>
              <a:t>cGANs</a:t>
            </a:r>
            <a:r>
              <a:rPr lang="en-IN" sz="1800" dirty="0" smtClean="0"/>
              <a:t>.</a:t>
            </a:r>
            <a:r>
              <a:rPr lang="en-IN" sz="1800" dirty="0" smtClean="0"/>
              <a:t>.</a:t>
            </a:r>
            <a:endParaRPr sz="1800" b="0"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i="0" dirty="0">
                <a:solidFill>
                  <a:schemeClr val="dk1"/>
                </a:solidFill>
                <a:latin typeface="Times New Roman"/>
                <a:ea typeface="Times New Roman"/>
                <a:cs typeface="Times New Roman"/>
                <a:sym typeface="Times New Roman"/>
              </a:rPr>
              <a:t>Conclusion:</a:t>
            </a:r>
            <a:r>
              <a:rPr lang="en-US" sz="2800" b="0" i="0" dirty="0">
                <a:solidFill>
                  <a:schemeClr val="dk1"/>
                </a:solidFill>
                <a:latin typeface="Times New Roman"/>
                <a:ea typeface="Times New Roman"/>
                <a:cs typeface="Times New Roman"/>
                <a:sym typeface="Times New Roman"/>
              </a:rPr>
              <a:t> </a:t>
            </a:r>
            <a:endParaRPr/>
          </a:p>
          <a:p>
            <a:pPr lvl="0"/>
            <a:r>
              <a:rPr lang="en-US" sz="1800" b="0" i="0" dirty="0" smtClean="0">
                <a:solidFill>
                  <a:schemeClr val="dk1"/>
                </a:solidFill>
                <a:latin typeface="Times New Roman"/>
                <a:ea typeface="Times New Roman"/>
                <a:cs typeface="Times New Roman"/>
                <a:sym typeface="Times New Roman"/>
              </a:rPr>
              <a:t> </a:t>
            </a:r>
            <a:r>
              <a:rPr lang="en-IN" sz="1800" dirty="0" smtClean="0"/>
              <a:t>In conclusion, our project on image-to-image translation using conditional Generative Adversarial Networks (</a:t>
            </a:r>
            <a:r>
              <a:rPr lang="en-IN" sz="1800" dirty="0" err="1" smtClean="0"/>
              <a:t>cGANs</a:t>
            </a:r>
            <a:r>
              <a:rPr lang="en-IN" sz="1800" dirty="0" smtClean="0"/>
              <a:t>) has yielded promising results and insights into this challenging task</a:t>
            </a:r>
            <a:r>
              <a:rPr lang="en-IN" sz="1800" dirty="0" smtClean="0"/>
              <a:t>.</a:t>
            </a:r>
            <a:r>
              <a:rPr lang="en-IN" sz="1800" dirty="0" smtClean="0"/>
              <a:t> Our </a:t>
            </a:r>
            <a:r>
              <a:rPr lang="en-IN" sz="1800" dirty="0" err="1" smtClean="0"/>
              <a:t>cGAN</a:t>
            </a:r>
            <a:r>
              <a:rPr lang="en-IN" sz="1800" dirty="0" smtClean="0"/>
              <a:t> model has shown the ability to produce visually realistic and semantically meaningful translations, as evidenced by qualitative evaluations and comparisons with ground truth images</a:t>
            </a:r>
            <a:r>
              <a:rPr lang="en-IN" sz="1800" dirty="0" smtClean="0"/>
              <a:t>.</a:t>
            </a:r>
            <a:r>
              <a:rPr lang="en-IN" sz="1800" dirty="0" smtClean="0"/>
              <a:t> We have identified areas for improvement, such as handling fine details and enhancing robustness to variations in input images.</a:t>
            </a:r>
            <a:endParaRPr sz="1800" b="0" i="0" u="none" strike="noStrike" cap="none">
              <a:solidFill>
                <a:schemeClr val="dk1"/>
              </a:solidFill>
              <a:latin typeface="Times New Roman"/>
              <a:ea typeface="Times New Roman"/>
              <a:cs typeface="Times New Roman"/>
              <a:sym typeface="Times New Roman"/>
            </a:endParaRPr>
          </a:p>
        </p:txBody>
      </p:sp>
      <p:sp>
        <p:nvSpPr>
          <p:cNvPr id="159" name="Google Shape;159;p13"/>
          <p:cNvSpPr/>
          <p:nvPr/>
        </p:nvSpPr>
        <p:spPr>
          <a:xfrm>
            <a:off x="0" y="0"/>
            <a:ext cx="147955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grpSp>
        <p:nvGrpSpPr>
          <p:cNvPr id="160" name="Google Shape;160;p13"/>
          <p:cNvGrpSpPr/>
          <p:nvPr/>
        </p:nvGrpSpPr>
        <p:grpSpPr>
          <a:xfrm>
            <a:off x="9696400" y="1524000"/>
            <a:ext cx="3533775" cy="3810000"/>
            <a:chOff x="8658225" y="2647950"/>
            <a:chExt cx="3533775" cy="3810000"/>
          </a:xfrm>
        </p:grpSpPr>
        <p:sp>
          <p:nvSpPr>
            <p:cNvPr id="161" name="Google Shape;161;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3" name="Google Shape;163;p13"/>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446175" y="891800"/>
            <a:ext cx="7518900" cy="509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WHO ARE THE END USERS?</a:t>
            </a:r>
            <a:endParaRPr sz="3200"/>
          </a:p>
        </p:txBody>
      </p:sp>
      <p:pic>
        <p:nvPicPr>
          <p:cNvPr id="171" name="Google Shape;171;p14"/>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8</a:t>
            </a:fld>
            <a:endParaRPr/>
          </a:p>
        </p:txBody>
      </p:sp>
      <p:sp>
        <p:nvSpPr>
          <p:cNvPr id="173" name="Google Shape;173;p14"/>
          <p:cNvSpPr txBox="1"/>
          <p:nvPr/>
        </p:nvSpPr>
        <p:spPr>
          <a:xfrm>
            <a:off x="723900" y="1879787"/>
            <a:ext cx="6743700" cy="965649"/>
          </a:xfrm>
          <a:prstGeom prst="rect">
            <a:avLst/>
          </a:prstGeom>
          <a:noFill/>
          <a:ln>
            <a:noFill/>
          </a:ln>
        </p:spPr>
        <p:txBody>
          <a:bodyPr spcFirstLastPara="1" wrap="square" lIns="0" tIns="16500" rIns="0" bIns="0" anchor="t" anchorCtr="0">
            <a:spAutoFit/>
          </a:bodyPr>
          <a:lstStyle/>
          <a:p>
            <a:pPr marL="12700" marR="0" lvl="0" indent="0" algn="l" rtl="0">
              <a:spcBef>
                <a:spcPts val="0"/>
              </a:spcBef>
              <a:spcAft>
                <a:spcPts val="0"/>
              </a:spcAft>
              <a:buNone/>
            </a:pPr>
            <a:endParaRPr sz="2000" b="1" i="0">
              <a:solidFill>
                <a:schemeClr val="dk1"/>
              </a:solidFill>
              <a:latin typeface="Trebuchet MS"/>
              <a:ea typeface="Trebuchet MS"/>
              <a:cs typeface="Trebuchet MS"/>
              <a:sym typeface="Trebuchet MS"/>
            </a:endParaRPr>
          </a:p>
          <a:p>
            <a:pPr marL="12700" marR="0" lvl="0" indent="0" algn="just" rtl="0">
              <a:spcBef>
                <a:spcPts val="130"/>
              </a:spcBef>
              <a:spcAft>
                <a:spcPts val="0"/>
              </a:spcAft>
              <a:buNone/>
            </a:pPr>
            <a:endParaRPr sz="2000" b="0" i="0">
              <a:solidFill>
                <a:schemeClr val="dk1"/>
              </a:solidFill>
              <a:latin typeface="Lustria"/>
              <a:ea typeface="Lustria"/>
              <a:cs typeface="Lustria"/>
              <a:sym typeface="Lustria"/>
            </a:endParaRPr>
          </a:p>
          <a:p>
            <a:pPr marL="469900" marR="0" lvl="0" indent="-330200" algn="just" rtl="0">
              <a:spcBef>
                <a:spcPts val="130"/>
              </a:spcBef>
              <a:spcAft>
                <a:spcPts val="0"/>
              </a:spcAft>
              <a:buClr>
                <a:schemeClr val="dk1"/>
              </a:buClr>
              <a:buSzPts val="2000"/>
              <a:buFont typeface="Trebuchet MS"/>
              <a:buNone/>
            </a:pPr>
            <a:endParaRPr sz="2000" b="0" i="0">
              <a:solidFill>
                <a:schemeClr val="dk1"/>
              </a:solidFill>
              <a:latin typeface="Lustria"/>
              <a:ea typeface="Lustria"/>
              <a:cs typeface="Lustria"/>
              <a:sym typeface="Lustria"/>
            </a:endParaRPr>
          </a:p>
        </p:txBody>
      </p:sp>
      <p:sp>
        <p:nvSpPr>
          <p:cNvPr id="174" name="Google Shape;174;p14"/>
          <p:cNvSpPr txBox="1"/>
          <p:nvPr/>
        </p:nvSpPr>
        <p:spPr>
          <a:xfrm>
            <a:off x="611425" y="1636000"/>
            <a:ext cx="8483100" cy="4801274"/>
          </a:xfrm>
          <a:prstGeom prst="rect">
            <a:avLst/>
          </a:prstGeom>
          <a:noFill/>
          <a:ln>
            <a:noFill/>
          </a:ln>
        </p:spPr>
        <p:txBody>
          <a:bodyPr spcFirstLastPara="1" wrap="square" lIns="91425" tIns="45700" rIns="91425" bIns="45700" anchor="t" anchorCtr="0">
            <a:spAutoFit/>
          </a:bodyPr>
          <a:lstStyle/>
          <a:p>
            <a:r>
              <a:rPr lang="en-IN" sz="1800" b="1" dirty="0" smtClean="0"/>
              <a:t>Photographers and Graphic Designers</a:t>
            </a:r>
            <a:r>
              <a:rPr lang="en-IN" sz="1800" dirty="0" smtClean="0"/>
              <a:t>: Professionals in the creative industry may use image-to-image translation to enhance or modify images for artistic purposes, such as style transfer, colorization, or image editing.</a:t>
            </a:r>
          </a:p>
          <a:p>
            <a:r>
              <a:rPr lang="en-IN" sz="1800" b="1" dirty="0" smtClean="0"/>
              <a:t>Medical Professionals</a:t>
            </a:r>
            <a:r>
              <a:rPr lang="en-IN" sz="1800" dirty="0" smtClean="0"/>
              <a:t>: Doctors, radiologists, and medical researchers may utilize image-to-image translation to enhance medical imaging data, such as MRI or CT scans, for diagnosis, treatment planning, or research purposes.</a:t>
            </a:r>
          </a:p>
          <a:p>
            <a:r>
              <a:rPr lang="en-IN" sz="1800" b="1" dirty="0" smtClean="0"/>
              <a:t>Manufacturers and Engineers</a:t>
            </a:r>
            <a:r>
              <a:rPr lang="en-IN" sz="1800" dirty="0" smtClean="0"/>
              <a:t>: Professionals in manufacturing and engineering industries may employ image-to-image translation for tasks such as defect detection, quality control, or product design optimization.</a:t>
            </a:r>
          </a:p>
          <a:p>
            <a:r>
              <a:rPr lang="en-IN" sz="1800" b="1" dirty="0" smtClean="0"/>
              <a:t>Urban Planners and Architects</a:t>
            </a:r>
            <a:r>
              <a:rPr lang="en-IN" sz="1800" dirty="0" smtClean="0"/>
              <a:t>: Urban planners, architects, and city officials may utilize image-to-image translation for urban design simulations, such as transforming satellite images into architectural renderings or simulating the effects of proposed changes to the urban landscape.</a:t>
            </a:r>
          </a:p>
          <a:p>
            <a:r>
              <a:rPr lang="en-IN" sz="1800" b="1" dirty="0" smtClean="0"/>
              <a:t>Environmental Scientists</a:t>
            </a:r>
            <a:r>
              <a:rPr lang="en-IN" sz="1800" dirty="0" smtClean="0"/>
              <a:t>: Environmental scientists and researchers may use image-to-image translation to analyze and interpret remote sensing data, such as satellite imagery, for monitoring environmental changes, land use classification, or habitat mapping</a:t>
            </a:r>
            <a:r>
              <a:rPr lang="en-IN" sz="1800" dirty="0" smtClean="0"/>
              <a:t>.</a:t>
            </a:r>
            <a:endParaRPr lang="en-IN" sz="1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5"/>
          <p:cNvSpPr/>
          <p:nvPr/>
        </p:nvSpPr>
        <p:spPr>
          <a:xfrm>
            <a:off x="11417042" y="5949280"/>
            <a:ext cx="336029"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11640616" y="636862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txBox="1">
            <a:spLocks noGrp="1"/>
          </p:cNvSpPr>
          <p:nvPr>
            <p:ph type="title"/>
          </p:nvPr>
        </p:nvSpPr>
        <p:spPr>
          <a:xfrm>
            <a:off x="551384" y="395198"/>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a:p>
        </p:txBody>
      </p:sp>
      <p:pic>
        <p:nvPicPr>
          <p:cNvPr id="182" name="Google Shape;182;p15"/>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83" name="Google Shape;183;p1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9</a:t>
            </a:fld>
            <a:endParaRPr/>
          </a:p>
        </p:txBody>
      </p:sp>
      <p:sp>
        <p:nvSpPr>
          <p:cNvPr id="184" name="Google Shape;184;p15"/>
          <p:cNvSpPr txBox="1"/>
          <p:nvPr/>
        </p:nvSpPr>
        <p:spPr>
          <a:xfrm>
            <a:off x="346450" y="1525825"/>
            <a:ext cx="10373100" cy="5016718"/>
          </a:xfrm>
          <a:prstGeom prst="rect">
            <a:avLst/>
          </a:prstGeom>
          <a:noFill/>
          <a:ln>
            <a:noFill/>
          </a:ln>
        </p:spPr>
        <p:txBody>
          <a:bodyPr spcFirstLastPara="1" wrap="square" lIns="91425" tIns="45700" rIns="91425" bIns="45700" anchor="t" anchorCtr="0">
            <a:spAutoFit/>
          </a:bodyPr>
          <a:lstStyle/>
          <a:p>
            <a:pPr lvl="0"/>
            <a:r>
              <a:rPr lang="en-US" sz="2000" b="1" i="0" dirty="0">
                <a:solidFill>
                  <a:schemeClr val="dk1"/>
                </a:solidFill>
                <a:latin typeface="Arial"/>
                <a:ea typeface="Arial"/>
                <a:cs typeface="Arial"/>
                <a:sym typeface="Arial"/>
              </a:rPr>
              <a:t>Solution:</a:t>
            </a:r>
            <a:r>
              <a:rPr lang="en-US" sz="2000" b="0" i="0" dirty="0">
                <a:solidFill>
                  <a:schemeClr val="dk1"/>
                </a:solidFill>
                <a:latin typeface="Arial"/>
                <a:ea typeface="Arial"/>
                <a:cs typeface="Arial"/>
                <a:sym typeface="Arial"/>
              </a:rPr>
              <a:t> Utilizing </a:t>
            </a:r>
            <a:r>
              <a:rPr lang="en-IN" sz="2000" dirty="0" smtClean="0"/>
              <a:t>Conditional Generative Adversarial Network</a:t>
            </a:r>
            <a:r>
              <a:rPr lang="en-US" sz="2000" b="0" i="0" dirty="0" smtClean="0">
                <a:solidFill>
                  <a:schemeClr val="dk1"/>
                </a:solidFill>
                <a:latin typeface="Arial"/>
                <a:ea typeface="Arial"/>
                <a:cs typeface="Arial"/>
                <a:sym typeface="Arial"/>
              </a:rPr>
              <a:t> (</a:t>
            </a:r>
            <a:r>
              <a:rPr lang="en-IN" sz="2000" dirty="0" err="1" smtClean="0"/>
              <a:t>cGAN</a:t>
            </a:r>
            <a:r>
              <a:rPr lang="en-US" sz="2000" b="0" i="0" dirty="0" smtClean="0">
                <a:solidFill>
                  <a:schemeClr val="dk1"/>
                </a:solidFill>
                <a:latin typeface="Arial"/>
                <a:ea typeface="Arial"/>
                <a:cs typeface="Arial"/>
                <a:sym typeface="Arial"/>
              </a:rPr>
              <a:t>), </a:t>
            </a:r>
            <a:r>
              <a:rPr lang="en-US" sz="2000" b="0" i="0" dirty="0">
                <a:solidFill>
                  <a:schemeClr val="dk1"/>
                </a:solidFill>
                <a:latin typeface="Arial"/>
                <a:ea typeface="Arial"/>
                <a:cs typeface="Arial"/>
                <a:sym typeface="Arial"/>
              </a:rPr>
              <a:t>our solution offers an advanced image classification system capable of </a:t>
            </a:r>
            <a:r>
              <a:rPr lang="en-IN" sz="2000" dirty="0" smtClean="0"/>
              <a:t>Retailers and e-commerce platforms may leverage image-to-image translation to enhance product images, such as virtual try-on for clothing, </a:t>
            </a:r>
            <a:r>
              <a:rPr lang="en-IN" sz="2000" dirty="0" err="1" smtClean="0"/>
              <a:t>color</a:t>
            </a:r>
            <a:r>
              <a:rPr lang="en-IN" sz="2000" dirty="0" smtClean="0"/>
              <a:t> variations for products, or generating realistic product renderings</a:t>
            </a:r>
            <a:r>
              <a:rPr lang="en-IN" sz="2000" dirty="0" smtClean="0"/>
              <a:t>.</a:t>
            </a:r>
            <a:endParaRPr/>
          </a:p>
          <a:p>
            <a:pPr marL="0" marR="0" lvl="0" indent="0" algn="l" rtl="0">
              <a:spcBef>
                <a:spcPts val="0"/>
              </a:spcBef>
              <a:spcAft>
                <a:spcPts val="0"/>
              </a:spcAft>
              <a:buNone/>
            </a:pPr>
            <a:endParaRPr sz="2000" b="1">
              <a:solidFill>
                <a:schemeClr val="dk1"/>
              </a:solidFill>
            </a:endParaRPr>
          </a:p>
          <a:p>
            <a:pPr marL="0" marR="0" lvl="0" indent="0" algn="l" rtl="0">
              <a:spcBef>
                <a:spcPts val="0"/>
              </a:spcBef>
              <a:spcAft>
                <a:spcPts val="0"/>
              </a:spcAft>
              <a:buNone/>
            </a:pPr>
            <a:r>
              <a:rPr lang="en-US" sz="2000" b="1" i="0" dirty="0">
                <a:solidFill>
                  <a:schemeClr val="dk1"/>
                </a:solidFill>
                <a:latin typeface="Arial"/>
                <a:ea typeface="Arial"/>
                <a:cs typeface="Arial"/>
                <a:sym typeface="Arial"/>
              </a:rPr>
              <a:t>Value Proposition:</a:t>
            </a:r>
            <a:endParaRPr sz="2000" b="0" i="0">
              <a:solidFill>
                <a:schemeClr val="dk1"/>
              </a:solidFill>
              <a:latin typeface="Arial"/>
              <a:ea typeface="Arial"/>
              <a:cs typeface="Arial"/>
              <a:sym typeface="Arial"/>
            </a:endParaRPr>
          </a:p>
          <a:p>
            <a:r>
              <a:rPr lang="en-IN" sz="2000" b="1" dirty="0" smtClean="0"/>
              <a:t>1.Preservation </a:t>
            </a:r>
            <a:r>
              <a:rPr lang="en-IN" sz="2000" b="1" dirty="0" smtClean="0"/>
              <a:t>of Semantic Content</a:t>
            </a:r>
            <a:r>
              <a:rPr lang="en-IN" sz="2000" dirty="0" smtClean="0"/>
              <a:t>: </a:t>
            </a:r>
            <a:r>
              <a:rPr lang="en-IN" sz="2000" dirty="0" err="1" smtClean="0"/>
              <a:t>cGANs</a:t>
            </a:r>
            <a:r>
              <a:rPr lang="en-IN" sz="2000" dirty="0" smtClean="0"/>
              <a:t> enable the translation of images between different domains while maintaining the underlying semantic content. This means that important features, structures, and objects within the images are preserved during the translation process, resulting in meaningful and contextually relevant transformations.</a:t>
            </a:r>
          </a:p>
          <a:p>
            <a:r>
              <a:rPr lang="en-IN" sz="2000" b="1" dirty="0" smtClean="0"/>
              <a:t>2.High-Quality </a:t>
            </a:r>
            <a:r>
              <a:rPr lang="en-IN" sz="2000" b="1" dirty="0" smtClean="0"/>
              <a:t>Image Generation</a:t>
            </a:r>
            <a:r>
              <a:rPr lang="en-IN" sz="2000" dirty="0" smtClean="0"/>
              <a:t>: </a:t>
            </a:r>
            <a:r>
              <a:rPr lang="en-IN" sz="2000" dirty="0" err="1" smtClean="0"/>
              <a:t>cGANs</a:t>
            </a:r>
            <a:r>
              <a:rPr lang="en-IN" sz="2000" dirty="0" smtClean="0"/>
              <a:t> are capable of generating high-quality, visually appealing images that closely resemble real images from the target domain. This allows for the creation of realistic and immersive visual experiences across various applications.</a:t>
            </a:r>
          </a:p>
          <a:p>
            <a:r>
              <a:rPr lang="en-IN" sz="2000" b="1" dirty="0" smtClean="0"/>
              <a:t>3.Versatility </a:t>
            </a:r>
            <a:r>
              <a:rPr lang="en-IN" sz="2000" b="1" dirty="0" smtClean="0"/>
              <a:t>and Flexibility</a:t>
            </a:r>
            <a:r>
              <a:rPr lang="en-IN" sz="2000" dirty="0" smtClean="0"/>
              <a:t>: Image-to-image translation using </a:t>
            </a:r>
            <a:r>
              <a:rPr lang="en-IN" sz="2000" dirty="0" err="1" smtClean="0"/>
              <a:t>cGANs</a:t>
            </a:r>
            <a:r>
              <a:rPr lang="en-IN" sz="2000" dirty="0" smtClean="0"/>
              <a:t> can be applied to a wide range of tasks and domains, including style transfer, colorization, super-resolution, semantic segmentation, and more</a:t>
            </a:r>
            <a:r>
              <a:rPr lang="en-IN" sz="2000" dirty="0" smtClean="0"/>
              <a:t>.</a:t>
            </a:r>
            <a:endParaRPr sz="2000">
              <a:solidFill>
                <a:schemeClr val="dk1"/>
              </a:solidFill>
              <a:latin typeface="Lustria"/>
              <a:ea typeface="Lustria"/>
              <a:cs typeface="Lustria"/>
              <a:sym typeface="Lustri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1257</Words>
  <PresentationFormat>Custom</PresentationFormat>
  <Paragraphs>108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Lustria</vt:lpstr>
      <vt:lpstr>Trebuchet MS</vt:lpstr>
      <vt:lpstr>Times New Roman</vt:lpstr>
      <vt:lpstr>Office Theme</vt:lpstr>
      <vt:lpstr>DEEPIKA M 211521104032</vt:lpstr>
      <vt:lpstr> PROJECT TITLE</vt:lpstr>
      <vt:lpstr>AGENDA</vt:lpstr>
      <vt:lpstr> PROBLEM STATEMENT</vt:lpstr>
      <vt:lpstr>PROJECT OVERVIEW</vt:lpstr>
      <vt:lpstr>Slide 6</vt:lpstr>
      <vt:lpstr>Slide 7</vt:lpstr>
      <vt:lpstr>WHO ARE THE END USERS?</vt:lpstr>
      <vt:lpstr>YOUR SOLUTION AND ITS VALUE PROPOSITION</vt:lpstr>
      <vt:lpstr>WOW FACTOR IN THE SOLUTION </vt:lpstr>
      <vt:lpstr>Slide 11</vt:lpstr>
      <vt:lpstr>Slide 12</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DEEPIKA M 211521104032</dc:title>
  <cp:lastModifiedBy>welcome</cp:lastModifiedBy>
  <cp:revision>12</cp:revision>
  <dcterms:modified xsi:type="dcterms:W3CDTF">2024-03-31T19:53:25Z</dcterms:modified>
</cp:coreProperties>
</file>