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64" r:id="rId7"/>
    <p:sldId id="265" r:id="rId8"/>
    <p:sldId id="266" r:id="rId9"/>
    <p:sldId id="259"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5196" autoAdjust="0"/>
  </p:normalViewPr>
  <p:slideViewPr>
    <p:cSldViewPr snapToGrid="0">
      <p:cViewPr varScale="1">
        <p:scale>
          <a:sx n="65" d="100"/>
          <a:sy n="65" d="100"/>
        </p:scale>
        <p:origin x="-696" y="-7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6D473B-28DD-479D-993B-2F76C2A54888}" type="datetimeFigureOut">
              <a:rPr lang="en-US" smtClean="0"/>
              <a:pPr/>
              <a:t>10/24/2024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A0954-EF62-4888-9CA8-DCD0B6D7DA3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1BA0954-EF62-4888-9CA8-DCD0B6D7DA3E}"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69CC9-4EF7-F8B1-DB1F-7D1A8CFD1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16A80F2-8772-B3F1-C37E-66281DCBF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5F608E4-DFBF-9473-BDB4-88615C8D2B5C}"/>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23454008-6F37-FBEF-B110-5B530C1C4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A6ED2D9-246C-58CC-3F57-2900B5B1178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97209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CF073-F4C3-F42B-7A33-0CCD3296F0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A8090FDF-6EC4-4626-E5CF-727AA7FB6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AD84C9-6C20-5F8B-1A94-4A47EB158B61}"/>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0A32371B-9005-D338-60E6-507FC91F5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99A598E-45D1-3738-5E52-0C5F6AAB6266}"/>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8135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2438343-5159-6DF3-6140-3D39A83F4D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99106F6-2C85-269F-C7D3-FA16A6930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86B4A2-EDC4-90B7-F293-2015DC0E4B8A}"/>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2A247592-8AE7-3AB2-7D59-8DE8F2FA3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AB475DB-35B2-4C3C-E1AA-AD4312323E55}"/>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2977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E8D0E-738A-ABAB-05BB-ABBD4015C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DA56646-C999-C375-E4A1-D3B53C2548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0FFDD8E0-3EE4-2840-AF9E-95CFDB98A5E4}"/>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FBBC50F5-846C-9652-84D5-4B7E09556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C55FDDB-15BF-BAD4-06D7-BE924DEBB3FC}"/>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364502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F98428-9282-2FEC-3720-FD5516054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9EC9AA9-CE85-E7AD-643E-6068DFFEF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6227345-F3F8-D6DF-1E83-CDBCF12306D2}"/>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52390996-5971-5114-12D2-CE63F9E3D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90B2787-6E08-8B4D-C65B-37EFA7ABAF1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9173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AD21FD-9EBB-1198-A1D2-6862F55BEC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9907A95-26E7-7EAF-C5E3-5452628D9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CE03ACB-E4C0-93DA-968E-809646512E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4AE323D-F94C-0512-8DC9-CA26DE4D723F}"/>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1B1015AA-4BBD-A273-6804-C679A21FA0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F6CC2A8-550C-6A4A-86A5-D1FAF4D17E78}"/>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45003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BDC4C6-63E0-79FB-223E-A6F68F70DE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D365DC-CB4C-E6A0-C30C-9F29EE00B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950A3C9-C3CB-4A3A-760B-7207FF8AD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CAFDDA7-6F60-80B7-62FB-C443686BC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749B972-F30A-C73E-B797-0D4CD49AF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E20DE96D-5A80-4BA1-A06B-5133A5FA0812}"/>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8" name="Footer Placeholder 7">
            <a:extLst>
              <a:ext uri="{FF2B5EF4-FFF2-40B4-BE49-F238E27FC236}">
                <a16:creationId xmlns="" xmlns:a16="http://schemas.microsoft.com/office/drawing/2014/main" id="{46157685-247C-BBD2-3A47-CE875DB0CD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5F62575-E5CF-9E5E-92E1-1AA930EAA709}"/>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196130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9868BF-5EA9-0DB7-667D-9B6BCFF140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6CCF78C-C148-DF0A-14D0-56C9104FF360}"/>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4" name="Footer Placeholder 3">
            <a:extLst>
              <a:ext uri="{FF2B5EF4-FFF2-40B4-BE49-F238E27FC236}">
                <a16:creationId xmlns="" xmlns:a16="http://schemas.microsoft.com/office/drawing/2014/main" id="{6204F36B-1D3A-8E54-74A1-C6E062E87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BD58784-F062-6C37-B816-709D8F9BDC26}"/>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0351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52DB694-1BEB-7A7D-1AB7-30509F107583}"/>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3" name="Footer Placeholder 2">
            <a:extLst>
              <a:ext uri="{FF2B5EF4-FFF2-40B4-BE49-F238E27FC236}">
                <a16:creationId xmlns="" xmlns:a16="http://schemas.microsoft.com/office/drawing/2014/main" id="{A7394E39-F4BE-4784-F123-A97414F5BE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0F02079D-B1E6-A126-423C-56DA195D14CB}"/>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3500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B38C48-3AC0-0663-6CD9-46535C38D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1148894-D4F1-4EE3-DF09-514CDF31E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74FC4193-42BB-5AB9-5C0A-B2998FEBE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0461257-DB44-2987-78E7-AABA424D4326}"/>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75975E30-42F7-DBB7-8837-E06A71287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542DAF6-5672-6AE2-C63F-D5EE20625523}"/>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97016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3CDD27-9B58-272A-7C43-BD9990669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539265-06F3-AC7D-6FB7-603EA3A98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F46A93D-FF11-A974-C33B-145EAABC6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47F890E-5CA7-9AAC-5702-E9BE031ACD94}"/>
              </a:ext>
            </a:extLst>
          </p:cNvPr>
          <p:cNvSpPr>
            <a:spLocks noGrp="1"/>
          </p:cNvSpPr>
          <p:nvPr>
            <p:ph type="dt" sz="half" idx="10"/>
          </p:nvPr>
        </p:nvSpPr>
        <p:spPr/>
        <p:txBody>
          <a:bodyPr/>
          <a:lstStyle/>
          <a:p>
            <a:fld id="{8E917BDE-88BD-4D69-B9D0-B7E451636F07}" type="datetimeFigureOut">
              <a:rPr lang="en-IN" smtClean="0"/>
              <a:pPr/>
              <a:t>24-10-2024</a:t>
            </a:fld>
            <a:endParaRPr lang="en-IN"/>
          </a:p>
        </p:txBody>
      </p:sp>
      <p:sp>
        <p:nvSpPr>
          <p:cNvPr id="6" name="Footer Placeholder 5">
            <a:extLst>
              <a:ext uri="{FF2B5EF4-FFF2-40B4-BE49-F238E27FC236}">
                <a16:creationId xmlns="" xmlns:a16="http://schemas.microsoft.com/office/drawing/2014/main" id="{5DB7E714-72A5-2FD7-A92A-6E320D78D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F4A5B72-FDFA-30C4-387C-B249F0AECA01}"/>
              </a:ext>
            </a:extLst>
          </p:cNvPr>
          <p:cNvSpPr>
            <a:spLocks noGrp="1"/>
          </p:cNvSpPr>
          <p:nvPr>
            <p:ph type="sldNum" sz="quarter" idx="12"/>
          </p:nvPr>
        </p:nvSpPr>
        <p:spPr/>
        <p:txBody>
          <a:body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78030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20BFEE-35D7-9959-830F-44E73589CF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C69CA5-8367-19FA-B6D9-876B59109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C8D1636-4E0D-3555-2323-60AAAC2CD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17BDE-88BD-4D69-B9D0-B7E451636F07}" type="datetimeFigureOut">
              <a:rPr lang="en-IN" smtClean="0"/>
              <a:pPr/>
              <a:t>24-10-2024</a:t>
            </a:fld>
            <a:endParaRPr lang="en-IN"/>
          </a:p>
        </p:txBody>
      </p:sp>
      <p:sp>
        <p:nvSpPr>
          <p:cNvPr id="5" name="Footer Placeholder 4">
            <a:extLst>
              <a:ext uri="{FF2B5EF4-FFF2-40B4-BE49-F238E27FC236}">
                <a16:creationId xmlns="" xmlns:a16="http://schemas.microsoft.com/office/drawing/2014/main" id="{AA0EF83E-53C7-1B94-4990-4CBC8C11E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08D9273F-2F32-ECE5-CBEE-1AF793DB1D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6129B-F786-4027-9DEA-3B76944C9793}" type="slidenum">
              <a:rPr lang="en-IN" smtClean="0"/>
              <a:pPr/>
              <a:t>‹#›</a:t>
            </a:fld>
            <a:endParaRPr lang="en-IN"/>
          </a:p>
        </p:txBody>
      </p:sp>
    </p:spTree>
    <p:extLst>
      <p:ext uri="{BB962C8B-B14F-4D97-AF65-F5344CB8AC3E}">
        <p14:creationId xmlns="" xmlns:p14="http://schemas.microsoft.com/office/powerpoint/2010/main" val="21014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939407-CDA7-BE27-39CD-781C887D9D94}"/>
              </a:ext>
            </a:extLst>
          </p:cNvPr>
          <p:cNvSpPr>
            <a:spLocks noGrp="1"/>
          </p:cNvSpPr>
          <p:nvPr>
            <p:ph type="ctrTitle"/>
          </p:nvPr>
        </p:nvSpPr>
        <p:spPr>
          <a:xfrm>
            <a:off x="952108" y="1050587"/>
            <a:ext cx="9700182" cy="885218"/>
          </a:xfrm>
        </p:spPr>
        <p:txBody>
          <a:bodyPr>
            <a:normAutofit/>
          </a:bodyPr>
          <a:lstStyle/>
          <a:p>
            <a:r>
              <a:rPr lang="en-IN" sz="4000" b="1" dirty="0" smtClean="0">
                <a:latin typeface="Times New Roman" panose="02020603050405020304" pitchFamily="18" charset="0"/>
                <a:cs typeface="Times New Roman" panose="02020603050405020304" pitchFamily="18" charset="0"/>
              </a:rPr>
              <a:t>FREELANCING APLLICATION MERN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755920FF-CE9C-79A5-13AC-A91B657F4746}"/>
              </a:ext>
            </a:extLst>
          </p:cNvPr>
          <p:cNvSpPr txBox="1"/>
          <p:nvPr/>
        </p:nvSpPr>
        <p:spPr>
          <a:xfrm>
            <a:off x="716435" y="2969443"/>
            <a:ext cx="518825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NUMBER</a:t>
            </a:r>
            <a:r>
              <a:rPr lang="en-IN" b="1" smtClean="0">
                <a:latin typeface="Times New Roman" panose="02020603050405020304" pitchFamily="18" charset="0"/>
                <a:cs typeface="Times New Roman" panose="02020603050405020304" pitchFamily="18" charset="0"/>
              </a:rPr>
              <a:t>:  NM2024TMID10155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 xmlns:a16="http://schemas.microsoft.com/office/drawing/2014/main" id="{7D8600C9-4589-D51F-8A35-A25257C3B60E}"/>
              </a:ext>
            </a:extLst>
          </p:cNvPr>
          <p:cNvSpPr txBox="1"/>
          <p:nvPr/>
        </p:nvSpPr>
        <p:spPr>
          <a:xfrm>
            <a:off x="716436" y="3338775"/>
            <a:ext cx="298829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p>
        </p:txBody>
      </p:sp>
      <p:sp>
        <p:nvSpPr>
          <p:cNvPr id="9" name="TextBox 8">
            <a:extLst>
              <a:ext uri="{FF2B5EF4-FFF2-40B4-BE49-F238E27FC236}">
                <a16:creationId xmlns="" xmlns:a16="http://schemas.microsoft.com/office/drawing/2014/main" id="{2607B463-A8C9-5210-7EF9-79B9451FFEC4}"/>
              </a:ext>
            </a:extLst>
          </p:cNvPr>
          <p:cNvSpPr txBox="1"/>
          <p:nvPr/>
        </p:nvSpPr>
        <p:spPr>
          <a:xfrm>
            <a:off x="1282044" y="3791260"/>
            <a:ext cx="4609709" cy="1477328"/>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ARCHANA  </a:t>
            </a:r>
            <a:r>
              <a:rPr lang="en-IN" dirty="0">
                <a:latin typeface="Times New Roman" panose="02020603050405020304" pitchFamily="18" charset="0"/>
                <a:cs typeface="Times New Roman" panose="02020603050405020304" pitchFamily="18" charset="0"/>
              </a:rPr>
              <a:t>A (</a:t>
            </a:r>
            <a:r>
              <a:rPr lang="en-IN" dirty="0" smtClean="0">
                <a:latin typeface="Times New Roman" panose="02020603050405020304" pitchFamily="18" charset="0"/>
                <a:cs typeface="Times New Roman" panose="02020603050405020304" pitchFamily="18" charset="0"/>
              </a:rPr>
              <a:t>211521104011)</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DEEPIKA   M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211521104032)</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 </a:t>
            </a:r>
            <a:r>
              <a:rPr lang="en-IN" smtClean="0">
                <a:latin typeface="Times New Roman" panose="02020603050405020304" pitchFamily="18" charset="0"/>
                <a:cs typeface="Times New Roman" panose="02020603050405020304" pitchFamily="18" charset="0"/>
              </a:rPr>
              <a:t>R GNANESHWARI  (</a:t>
            </a:r>
            <a:r>
              <a:rPr lang="en-IN" dirty="0" smtClean="0">
                <a:latin typeface="Times New Roman" panose="02020603050405020304" pitchFamily="18" charset="0"/>
                <a:cs typeface="Times New Roman" panose="02020603050405020304" pitchFamily="18" charset="0"/>
              </a:rPr>
              <a:t>211521104046)</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RITHIKA  S </a:t>
            </a:r>
            <a:r>
              <a:rPr lang="en-IN" dirty="0">
                <a:latin typeface="Times New Roman" panose="02020603050405020304" pitchFamily="18" charset="0"/>
                <a:cs typeface="Times New Roman" panose="02020603050405020304" pitchFamily="18" charset="0"/>
              </a:rPr>
              <a:t>(</a:t>
            </a:r>
            <a:r>
              <a:rPr lang="en-IN" dirty="0" smtClean="0">
                <a:latin typeface="Times New Roman" panose="02020603050405020304" pitchFamily="18" charset="0"/>
                <a:cs typeface="Times New Roman" panose="02020603050405020304" pitchFamily="18" charset="0"/>
              </a:rPr>
              <a:t>211521104126)</a:t>
            </a:r>
          </a:p>
          <a:p>
            <a:r>
              <a:rPr lang="en-IN" dirty="0" smtClean="0">
                <a:latin typeface="Times New Roman" panose="02020603050405020304" pitchFamily="18" charset="0"/>
                <a:cs typeface="Times New Roman" panose="02020603050405020304" pitchFamily="18" charset="0"/>
              </a:rPr>
              <a:t>ODURU  LASYA (211521104100)</a:t>
            </a:r>
          </a:p>
        </p:txBody>
      </p:sp>
    </p:spTree>
    <p:extLst>
      <p:ext uri="{BB962C8B-B14F-4D97-AF65-F5344CB8AC3E}">
        <p14:creationId xmlns="" xmlns:p14="http://schemas.microsoft.com/office/powerpoint/2010/main" val="371832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4B86FCE-1984-6F0A-880A-8B6492E5C8BE}"/>
              </a:ext>
            </a:extLst>
          </p:cNvPr>
          <p:cNvSpPr txBox="1"/>
          <p:nvPr/>
        </p:nvSpPr>
        <p:spPr>
          <a:xfrm>
            <a:off x="829559" y="914400"/>
            <a:ext cx="432690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MODEL SCREENSHOT</a:t>
            </a:r>
          </a:p>
        </p:txBody>
      </p:sp>
      <p:pic>
        <p:nvPicPr>
          <p:cNvPr id="5122" name="Picture 2" descr="Freelansters Homepage)"/>
          <p:cNvPicPr>
            <a:picLocks noChangeAspect="1" noChangeArrowheads="1"/>
          </p:cNvPicPr>
          <p:nvPr/>
        </p:nvPicPr>
        <p:blipFill>
          <a:blip r:embed="rId2"/>
          <a:srcRect/>
          <a:stretch>
            <a:fillRect/>
          </a:stretch>
        </p:blipFill>
        <p:spPr bwMode="auto">
          <a:xfrm>
            <a:off x="814558" y="1729502"/>
            <a:ext cx="5080404" cy="4690753"/>
          </a:xfrm>
          <a:prstGeom prst="rect">
            <a:avLst/>
          </a:prstGeom>
          <a:noFill/>
        </p:spPr>
      </p:pic>
      <p:pic>
        <p:nvPicPr>
          <p:cNvPr id="5124" name="Picture 4" descr="Freelansters FindJobs)"/>
          <p:cNvPicPr>
            <a:picLocks noChangeAspect="1" noChangeArrowheads="1"/>
          </p:cNvPicPr>
          <p:nvPr/>
        </p:nvPicPr>
        <p:blipFill>
          <a:blip r:embed="rId3" cstate="print"/>
          <a:srcRect/>
          <a:stretch>
            <a:fillRect/>
          </a:stretch>
        </p:blipFill>
        <p:spPr bwMode="auto">
          <a:xfrm>
            <a:off x="6281082" y="825746"/>
            <a:ext cx="4993277" cy="2783215"/>
          </a:xfrm>
          <a:prstGeom prst="rect">
            <a:avLst/>
          </a:prstGeom>
          <a:noFill/>
        </p:spPr>
      </p:pic>
      <p:pic>
        <p:nvPicPr>
          <p:cNvPr id="5126" name="Picture 6" descr="Freelansters FJ)"/>
          <p:cNvPicPr>
            <a:picLocks noChangeAspect="1" noChangeArrowheads="1"/>
          </p:cNvPicPr>
          <p:nvPr/>
        </p:nvPicPr>
        <p:blipFill>
          <a:blip r:embed="rId4" cstate="print"/>
          <a:srcRect/>
          <a:stretch>
            <a:fillRect/>
          </a:stretch>
        </p:blipFill>
        <p:spPr bwMode="auto">
          <a:xfrm>
            <a:off x="6283174" y="3720135"/>
            <a:ext cx="4952274" cy="2398562"/>
          </a:xfrm>
          <a:prstGeom prst="rect">
            <a:avLst/>
          </a:prstGeom>
          <a:noFill/>
        </p:spPr>
      </p:pic>
    </p:spTree>
    <p:extLst>
      <p:ext uri="{BB962C8B-B14F-4D97-AF65-F5344CB8AC3E}">
        <p14:creationId xmlns="" xmlns:p14="http://schemas.microsoft.com/office/powerpoint/2010/main" val="359958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ADA78F8-7C4A-091D-DE17-278BA67D2DCD}"/>
              </a:ext>
            </a:extLst>
          </p:cNvPr>
          <p:cNvSpPr txBox="1"/>
          <p:nvPr/>
        </p:nvSpPr>
        <p:spPr>
          <a:xfrm>
            <a:off x="1131217" y="1093509"/>
            <a:ext cx="3252248" cy="830997"/>
          </a:xfrm>
          <a:prstGeom prst="rect">
            <a:avLst/>
          </a:prstGeom>
          <a:noFill/>
        </p:spPr>
        <p:txBody>
          <a:bodyPr wrap="square" rtlCol="0">
            <a:spAutoFit/>
          </a:bodyPr>
          <a:lstStyle/>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 xmlns:a16="http://schemas.microsoft.com/office/drawing/2014/main" id="{2AB2232A-0610-33F5-4912-39A88501D6D0}"/>
              </a:ext>
            </a:extLst>
          </p:cNvPr>
          <p:cNvSpPr txBox="1"/>
          <p:nvPr/>
        </p:nvSpPr>
        <p:spPr>
          <a:xfrm>
            <a:off x="1206631" y="2328421"/>
            <a:ext cx="9219414" cy="1754326"/>
          </a:xfrm>
          <a:prstGeom prst="rect">
            <a:avLst/>
          </a:prstGeom>
          <a:noFill/>
        </p:spPr>
        <p:txBody>
          <a:bodyPr wrap="square" rtlCol="0">
            <a:spAutoFit/>
          </a:bodyPr>
          <a:lstStyle/>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Freelancing Application</a:t>
            </a:r>
            <a:r>
              <a:rPr lang="en-US" dirty="0" smtClean="0">
                <a:latin typeface="Times New Roman" pitchFamily="18" charset="0"/>
                <a:cs typeface="Times New Roman" pitchFamily="18" charset="0"/>
              </a:rPr>
              <a:t> offers a comprehensive solution for clients and freelancers to connect and manage projects efficiently. By leveraging the </a:t>
            </a:r>
            <a:r>
              <a:rPr lang="en-US" b="1" dirty="0" smtClean="0">
                <a:latin typeface="Times New Roman" pitchFamily="18" charset="0"/>
                <a:cs typeface="Times New Roman" pitchFamily="18" charset="0"/>
              </a:rPr>
              <a:t>MERN stack</a:t>
            </a:r>
            <a:r>
              <a:rPr lang="en-US" dirty="0" smtClean="0">
                <a:latin typeface="Times New Roman" pitchFamily="18" charset="0"/>
                <a:cs typeface="Times New Roman" pitchFamily="18" charset="0"/>
              </a:rPr>
              <a:t>, the platform ensures a responsive and user-friendly interface, secure data handling, and streamlined project management processes. This platform not only reduces the administrative burden of hiring freelancers and managing jobs but also enhances user satisfaction through real-time updates and communication. Its scalability makes it suitable for freelancers and businesses of varying sizes and industries.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8836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CB66918-0A38-B76F-7808-D20CA9F887F3}"/>
              </a:ext>
            </a:extLst>
          </p:cNvPr>
          <p:cNvSpPr txBox="1"/>
          <p:nvPr/>
        </p:nvSpPr>
        <p:spPr>
          <a:xfrm>
            <a:off x="3921552" y="2158738"/>
            <a:ext cx="3553904"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 xmlns:p14="http://schemas.microsoft.com/office/powerpoint/2010/main" val="2045233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40D674D-550D-19CE-9BA0-110A6AB317E9}"/>
              </a:ext>
            </a:extLst>
          </p:cNvPr>
          <p:cNvSpPr txBox="1"/>
          <p:nvPr/>
        </p:nvSpPr>
        <p:spPr>
          <a:xfrm>
            <a:off x="1065229" y="1517715"/>
            <a:ext cx="399696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TABLE OF CONTENTS</a:t>
            </a:r>
          </a:p>
        </p:txBody>
      </p:sp>
      <p:sp>
        <p:nvSpPr>
          <p:cNvPr id="4" name="TextBox 3">
            <a:extLst>
              <a:ext uri="{FF2B5EF4-FFF2-40B4-BE49-F238E27FC236}">
                <a16:creationId xmlns="" xmlns:a16="http://schemas.microsoft.com/office/drawing/2014/main" id="{680D9F98-8183-9169-08B7-1EC8108240D7}"/>
              </a:ext>
            </a:extLst>
          </p:cNvPr>
          <p:cNvSpPr txBox="1"/>
          <p:nvPr/>
        </p:nvSpPr>
        <p:spPr>
          <a:xfrm>
            <a:off x="2224726" y="2130458"/>
            <a:ext cx="4835950" cy="286232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ABSTRACT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PROPOSED SYSTEM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IMPLEMENTATION:MERN STACK</a:t>
            </a:r>
          </a:p>
          <a:p>
            <a:r>
              <a:rPr lang="en-IN" dirty="0">
                <a:latin typeface="Times New Roman" panose="02020603050405020304" pitchFamily="18" charset="0"/>
                <a:cs typeface="Times New Roman" panose="02020603050405020304" pitchFamily="18" charset="0"/>
              </a:rPr>
              <a:t>             FRONTEND</a:t>
            </a:r>
          </a:p>
          <a:p>
            <a:r>
              <a:rPr lang="en-IN" dirty="0">
                <a:latin typeface="Times New Roman" panose="02020603050405020304" pitchFamily="18" charset="0"/>
                <a:cs typeface="Times New Roman" panose="02020603050405020304" pitchFamily="18" charset="0"/>
              </a:rPr>
              <a:t>             BACKEND</a:t>
            </a:r>
          </a:p>
          <a:p>
            <a:r>
              <a:rPr lang="en-IN" dirty="0">
                <a:latin typeface="Times New Roman" panose="02020603050405020304" pitchFamily="18" charset="0"/>
                <a:cs typeface="Times New Roman" panose="02020603050405020304" pitchFamily="18" charset="0"/>
              </a:rPr>
              <a:t>             INTEGRATION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BLOCK DIAGRAM</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 SCREENSHOT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 xmlns:p14="http://schemas.microsoft.com/office/powerpoint/2010/main" val="2668531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1545996"/>
            <a:ext cx="195135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2234153"/>
            <a:ext cx="9624768" cy="2308324"/>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The Freelancing Platform is a full-stack MERN (</a:t>
            </a:r>
            <a:r>
              <a:rPr lang="en-US"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Express.js, React, Node.js) web application designed to provide a centralized platform for freelancers and clients to connect, collaborate, and complete projects. The system streamlines the hiring process by allowing clients to post job opportunities, review freelancer profiles, and track project progress in real-time. Freelancers can bid on jobs, communicate with clients, and receive notifications about job updates. Enhanced by features such as secure user authentication, intelligent job matching, and robust data protection, this platform offers an efficient and scalable solution for managing freelance work, ensuring smooth transactions, and enhancing user satisfaction.</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36270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1545996"/>
            <a:ext cx="281861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2234153"/>
            <a:ext cx="9266550" cy="2585323"/>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Freelancing platforms are critical for individuals and businesses seeking to connect with skilled professionals while maintaining efficiency and transparency in project management. Traditionally, managing freelance work and client relationships has involved fragmented communication, manual processes, and a lack of centralized control, leading to delays and inefficiencies. To address these challenges, the Freelancing Application leverages modern web technologies to provide an easy-to-use, accessible platform for managing freelance projects. Built using the MERN stack, the system offers end-to-end management of the freelancing process, from job postings and bidding to real-time project tracking and final delivery, thereby optimizing the entire workflow for both freelancers and clients.</a:t>
            </a:r>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41388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6304CB-7B8B-1FF9-7ACD-97DCF9085D40}"/>
              </a:ext>
            </a:extLst>
          </p:cNvPr>
          <p:cNvSpPr txBox="1"/>
          <p:nvPr/>
        </p:nvSpPr>
        <p:spPr>
          <a:xfrm>
            <a:off x="1055802" y="930528"/>
            <a:ext cx="341250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 xmlns:a16="http://schemas.microsoft.com/office/drawing/2014/main" id="{8C48E8C2-4168-E238-F4DD-931B1A7CC9C6}"/>
              </a:ext>
            </a:extLst>
          </p:cNvPr>
          <p:cNvSpPr txBox="1"/>
          <p:nvPr/>
        </p:nvSpPr>
        <p:spPr>
          <a:xfrm>
            <a:off x="1055801" y="1611985"/>
            <a:ext cx="9596488" cy="4801314"/>
          </a:xfrm>
          <a:prstGeom prst="rect">
            <a:avLst/>
          </a:prstGeom>
          <a:noFill/>
        </p:spPr>
        <p:txBody>
          <a:bodyPr wrap="square" rtlCol="0">
            <a:spAutoFit/>
          </a:bodyPr>
          <a:lstStyle/>
          <a:p>
            <a:r>
              <a:rPr lang="en-US" dirty="0" smtClean="0">
                <a:latin typeface="Times New Roman" pitchFamily="18" charset="0"/>
                <a:cs typeface="Times New Roman" pitchFamily="18" charset="0"/>
              </a:rPr>
              <a:t>The proposed system is a web-based freelancing platform that enables users to:</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Register and log in</a:t>
            </a:r>
            <a:r>
              <a:rPr lang="en-US" dirty="0" smtClean="0">
                <a:latin typeface="Times New Roman" pitchFamily="18" charset="0"/>
                <a:cs typeface="Times New Roman" pitchFamily="18" charset="0"/>
              </a:rPr>
              <a:t> to their accounts as either freelancers or clients.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Post job listings</a:t>
            </a:r>
            <a:r>
              <a:rPr lang="en-US" dirty="0" smtClean="0">
                <a:latin typeface="Times New Roman" pitchFamily="18" charset="0"/>
                <a:cs typeface="Times New Roman" pitchFamily="18" charset="0"/>
              </a:rPr>
              <a:t> with detailed requirements, such as project descriptions, deadlines, and budgets.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Bid on available projects</a:t>
            </a:r>
            <a:r>
              <a:rPr lang="en-US" dirty="0" smtClean="0">
                <a:latin typeface="Times New Roman" pitchFamily="18" charset="0"/>
                <a:cs typeface="Times New Roman" pitchFamily="18" charset="0"/>
              </a:rPr>
              <a:t> where freelancers can submit their proposals and pricing.</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Track project progress</a:t>
            </a:r>
            <a:r>
              <a:rPr lang="en-US" dirty="0" smtClean="0">
                <a:latin typeface="Times New Roman" pitchFamily="18" charset="0"/>
                <a:cs typeface="Times New Roman" pitchFamily="18" charset="0"/>
              </a:rPr>
              <a:t> in real-time, allowing clients and freelancers to monitor milestones and deliverables.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Communicate directly</a:t>
            </a:r>
            <a:r>
              <a:rPr lang="en-US" dirty="0" smtClean="0">
                <a:latin typeface="Times New Roman" pitchFamily="18" charset="0"/>
                <a:cs typeface="Times New Roman" pitchFamily="18" charset="0"/>
              </a:rPr>
              <a:t> via an integrated messaging system to discuss project details, provide feedback, and make necessary revisions.</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Receive notifications</a:t>
            </a:r>
            <a:r>
              <a:rPr lang="en-US" dirty="0" smtClean="0">
                <a:latin typeface="Times New Roman" pitchFamily="18" charset="0"/>
                <a:cs typeface="Times New Roman" pitchFamily="18" charset="0"/>
              </a:rPr>
              <a:t> about project updates, job matches, or deadlines via email or SMS.</a:t>
            </a:r>
          </a:p>
          <a:p>
            <a:pPr marL="742950" lvl="1" indent="-285750" algn="just">
              <a:buFont typeface="Arial" panose="020B0604020202020204" pitchFamily="34" charset="0"/>
              <a:buChar char="•"/>
            </a:pPr>
            <a:r>
              <a:rPr lang="en-US" dirty="0" smtClean="0">
                <a:latin typeface="Times New Roman" pitchFamily="18" charset="0"/>
                <a:cs typeface="Times New Roman" pitchFamily="18" charset="0"/>
              </a:rPr>
              <a:t>Experience enhanced security with features like </a:t>
            </a:r>
            <a:r>
              <a:rPr lang="en-US" b="1" dirty="0" smtClean="0">
                <a:latin typeface="Times New Roman" pitchFamily="18" charset="0"/>
                <a:cs typeface="Times New Roman" pitchFamily="18" charset="0"/>
              </a:rPr>
              <a:t>data encryption, user authentication</a:t>
            </a:r>
            <a:r>
              <a:rPr lang="en-US" dirty="0" smtClean="0">
                <a:latin typeface="Times New Roman" pitchFamily="18" charset="0"/>
                <a:cs typeface="Times New Roman" pitchFamily="18" charset="0"/>
              </a:rPr>
              <a:t>, and compliance with data protection laws.</a:t>
            </a:r>
            <a:endParaRPr lang="en-IN" dirty="0" smtClean="0">
              <a:latin typeface="Times New Roman" pitchFamily="18" charset="0"/>
              <a:cs typeface="Times New Roman" pitchFamily="18" charset="0"/>
            </a:endParaRPr>
          </a:p>
          <a:p>
            <a:pPr marL="742950" lvl="1" indent="-285750" algn="just"/>
            <a:r>
              <a:rPr lang="en-US" dirty="0" smtClean="0">
                <a:latin typeface="Times New Roman" pitchFamily="18" charset="0"/>
                <a:cs typeface="Times New Roman" pitchFamily="18" charset="0"/>
              </a:rPr>
              <a:t>The system also empowers administrators to oversee the </a:t>
            </a:r>
            <a:r>
              <a:rPr lang="en-US" b="1" dirty="0" smtClean="0">
                <a:latin typeface="Times New Roman" pitchFamily="18" charset="0"/>
                <a:cs typeface="Times New Roman" pitchFamily="18" charset="0"/>
              </a:rPr>
              <a:t>management of job postings,</a:t>
            </a:r>
          </a:p>
          <a:p>
            <a:pPr marL="742950" lvl="1" indent="-285750" algn="just"/>
            <a:r>
              <a:rPr lang="en-US" b="1" dirty="0" smtClean="0">
                <a:latin typeface="Times New Roman" pitchFamily="18" charset="0"/>
                <a:cs typeface="Times New Roman" pitchFamily="18" charset="0"/>
              </a:rPr>
              <a:t>freelancer performance,</a:t>
            </a:r>
            <a:r>
              <a:rPr lang="en-US" dirty="0" smtClean="0">
                <a:latin typeface="Times New Roman" pitchFamily="18" charset="0"/>
                <a:cs typeface="Times New Roman" pitchFamily="18" charset="0"/>
              </a:rPr>
              <a:t> and ensure </a:t>
            </a:r>
            <a:r>
              <a:rPr lang="en-US" b="1" dirty="0" smtClean="0">
                <a:latin typeface="Times New Roman" pitchFamily="18" charset="0"/>
                <a:cs typeface="Times New Roman" pitchFamily="18" charset="0"/>
              </a:rPr>
              <a:t>proper resource allocation</a:t>
            </a:r>
            <a:r>
              <a:rPr lang="en-US" dirty="0" smtClean="0">
                <a:latin typeface="Times New Roman" pitchFamily="18" charset="0"/>
                <a:cs typeface="Times New Roman" pitchFamily="18" charset="0"/>
              </a:rPr>
              <a:t>. Intelligent algorithms match</a:t>
            </a:r>
          </a:p>
          <a:p>
            <a:pPr marL="742950" lvl="1" indent="-285750" algn="just"/>
            <a:r>
              <a:rPr lang="en-US" dirty="0" smtClean="0">
                <a:latin typeface="Times New Roman" pitchFamily="18" charset="0"/>
                <a:cs typeface="Times New Roman" pitchFamily="18" charset="0"/>
              </a:rPr>
              <a:t>freelancers with relevant job opportunities based on their skills, while the admin can monitor</a:t>
            </a:r>
          </a:p>
          <a:p>
            <a:pPr marL="742950" lvl="1" indent="-285750" algn="just"/>
            <a:r>
              <a:rPr lang="en-US" dirty="0" smtClean="0">
                <a:latin typeface="Times New Roman" pitchFamily="18" charset="0"/>
                <a:cs typeface="Times New Roman" pitchFamily="18" charset="0"/>
              </a:rPr>
              <a:t>platform activity and maintain system efficiency.</a:t>
            </a:r>
          </a:p>
          <a:p>
            <a:pPr marL="742950" lvl="1" indent="-285750" algn="just"/>
            <a:endParaRPr lang="en-US" dirty="0" smtClean="0"/>
          </a:p>
        </p:txBody>
      </p:sp>
    </p:spTree>
    <p:extLst>
      <p:ext uri="{BB962C8B-B14F-4D97-AF65-F5344CB8AC3E}">
        <p14:creationId xmlns="" xmlns:p14="http://schemas.microsoft.com/office/powerpoint/2010/main" val="11761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65AFEBF-00F2-4979-A33B-0DCB79E997A7}"/>
              </a:ext>
            </a:extLst>
          </p:cNvPr>
          <p:cNvSpPr txBox="1"/>
          <p:nvPr/>
        </p:nvSpPr>
        <p:spPr>
          <a:xfrm>
            <a:off x="697585" y="1225485"/>
            <a:ext cx="553353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IMPLEMENTATION:MERN STACK</a:t>
            </a:r>
          </a:p>
        </p:txBody>
      </p:sp>
      <p:sp>
        <p:nvSpPr>
          <p:cNvPr id="3" name="TextBox 2">
            <a:extLst>
              <a:ext uri="{FF2B5EF4-FFF2-40B4-BE49-F238E27FC236}">
                <a16:creationId xmlns="" xmlns:a16="http://schemas.microsoft.com/office/drawing/2014/main" id="{399771C2-D181-68C4-9B16-9992F1F158B9}"/>
              </a:ext>
            </a:extLst>
          </p:cNvPr>
          <p:cNvSpPr txBox="1"/>
          <p:nvPr/>
        </p:nvSpPr>
        <p:spPr>
          <a:xfrm>
            <a:off x="697585" y="1726697"/>
            <a:ext cx="375186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FRONTEND</a:t>
            </a:r>
          </a:p>
        </p:txBody>
      </p:sp>
      <p:sp>
        <p:nvSpPr>
          <p:cNvPr id="6" name="Rectangle 2">
            <a:extLst>
              <a:ext uri="{FF2B5EF4-FFF2-40B4-BE49-F238E27FC236}">
                <a16:creationId xmlns="" xmlns:a16="http://schemas.microsoft.com/office/drawing/2014/main" id="{600BEEEE-F51D-E205-F331-D402F38EC862}"/>
              </a:ext>
            </a:extLst>
          </p:cNvPr>
          <p:cNvSpPr>
            <a:spLocks noChangeArrowheads="1"/>
          </p:cNvSpPr>
          <p:nvPr/>
        </p:nvSpPr>
        <p:spPr bwMode="auto">
          <a:xfrm>
            <a:off x="697584" y="2451666"/>
            <a:ext cx="10699422"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Material UI/Bootstrap</a:t>
            </a:r>
            <a:r>
              <a:rPr lang="en-US" dirty="0" smtClean="0">
                <a:latin typeface="Times New Roman" pitchFamily="18" charset="0"/>
                <a:cs typeface="Times New Roman" pitchFamily="18" charset="0"/>
              </a:rPr>
              <a:t>: Used for styling to ensure a smooth, user-friendly experience across different devices,       enabling freelancers and clients to easily navigate the platform.</a:t>
            </a:r>
          </a:p>
          <a:p>
            <a:pPr lvl="0" algn="just" eaLnBrk="0" fontAlgn="base" hangingPunct="0">
              <a:spcBef>
                <a:spcPct val="0"/>
              </a:spcBef>
              <a:spcAft>
                <a:spcPct val="0"/>
              </a:spcAft>
              <a:buFontTx/>
              <a:buChar char="•"/>
            </a:pPr>
            <a:r>
              <a:rPr lang="en-US" b="1" dirty="0" err="1" smtClean="0">
                <a:latin typeface="Times New Roman" pitchFamily="18" charset="0"/>
                <a:cs typeface="Times New Roman" pitchFamily="18" charset="0"/>
              </a:rPr>
              <a:t>Axios</a:t>
            </a:r>
            <a:r>
              <a:rPr lang="en-US" dirty="0" smtClean="0">
                <a:latin typeface="Times New Roman" pitchFamily="18" charset="0"/>
                <a:cs typeface="Times New Roman" pitchFamily="18" charset="0"/>
              </a:rPr>
              <a:t>: Employed to handle HTTP requests between the frontend and backend, facilitating seamless communication for job postings, proposals, and project updates.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Real-Time Updates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Socket.io</a:t>
            </a:r>
            <a:r>
              <a:rPr lang="en-US" dirty="0" smtClean="0">
                <a:latin typeface="Times New Roman" pitchFamily="18" charset="0"/>
                <a:cs typeface="Times New Roman" pitchFamily="18" charset="0"/>
              </a:rPr>
              <a:t> is integrated for real-time communication between clients and freelancers, enabling instant notifications for new messages, job bids, and project status updates</a:t>
            </a:r>
            <a:r>
              <a:rPr lang="en-US" dirty="0" smtClean="0"/>
              <a:t>.</a:t>
            </a:r>
          </a:p>
        </p:txBody>
      </p:sp>
    </p:spTree>
    <p:extLst>
      <p:ext uri="{BB962C8B-B14F-4D97-AF65-F5344CB8AC3E}">
        <p14:creationId xmlns="" xmlns:p14="http://schemas.microsoft.com/office/powerpoint/2010/main" val="290971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A469E4-8E9D-1EC5-AC37-646B9428D04E}"/>
              </a:ext>
            </a:extLst>
          </p:cNvPr>
          <p:cNvSpPr txBox="1"/>
          <p:nvPr/>
        </p:nvSpPr>
        <p:spPr>
          <a:xfrm>
            <a:off x="1282045" y="1253765"/>
            <a:ext cx="296001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BACKEND</a:t>
            </a:r>
          </a:p>
        </p:txBody>
      </p:sp>
      <p:sp>
        <p:nvSpPr>
          <p:cNvPr id="4" name="Rectangle 1">
            <a:extLst>
              <a:ext uri="{FF2B5EF4-FFF2-40B4-BE49-F238E27FC236}">
                <a16:creationId xmlns="" xmlns:a16="http://schemas.microsoft.com/office/drawing/2014/main" id="{AECC8E6E-FCBD-1BFE-AFA9-325E77187305}"/>
              </a:ext>
            </a:extLst>
          </p:cNvPr>
          <p:cNvSpPr>
            <a:spLocks noChangeArrowheads="1"/>
          </p:cNvSpPr>
          <p:nvPr/>
        </p:nvSpPr>
        <p:spPr bwMode="auto">
          <a:xfrm rot="10800000" flipV="1">
            <a:off x="1282045" y="1832061"/>
            <a:ext cx="9627910" cy="23083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Server-Side Logic</a:t>
            </a:r>
            <a:r>
              <a:rPr lang="en-US" dirty="0" smtClean="0">
                <a:latin typeface="Times New Roman" pitchFamily="18" charset="0"/>
                <a:cs typeface="Times New Roman" pitchFamily="18" charset="0"/>
              </a:rPr>
              <a:t>: Handled by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managing routes and APIs for job postings, user authentication, project management, and payment processing.</a:t>
            </a:r>
          </a:p>
          <a:p>
            <a:pPr lvl="0" algn="just" eaLnBrk="0" fontAlgn="base" hangingPunct="0">
              <a:spcBef>
                <a:spcPct val="0"/>
              </a:spcBef>
              <a:spcAft>
                <a:spcPct val="0"/>
              </a:spcAft>
              <a:buFontTx/>
              <a:buChar char="•"/>
            </a:pPr>
            <a:r>
              <a:rPr lang="en-US" b="1"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NoSQL</a:t>
            </a:r>
            <a:r>
              <a:rPr lang="en-US" dirty="0" smtClean="0">
                <a:latin typeface="Times New Roman" pitchFamily="18" charset="0"/>
                <a:cs typeface="Times New Roman" pitchFamily="18" charset="0"/>
              </a:rPr>
              <a:t> database used for storing user profiles, job listings, proposals, project details, and transaction history. </a:t>
            </a:r>
            <a:r>
              <a:rPr lang="en-US" b="1" dirty="0" err="1" smtClean="0">
                <a:latin typeface="Times New Roman" pitchFamily="18" charset="0"/>
                <a:cs typeface="Times New Roman" pitchFamily="18" charset="0"/>
              </a:rPr>
              <a:t>MongoDB</a:t>
            </a:r>
            <a:r>
              <a:rPr lang="en-US" b="1" dirty="0" smtClean="0">
                <a:latin typeface="Times New Roman" pitchFamily="18" charset="0"/>
                <a:cs typeface="Times New Roman" pitchFamily="18" charset="0"/>
              </a:rPr>
              <a:t> Atlas</a:t>
            </a:r>
            <a:r>
              <a:rPr lang="en-US" dirty="0" smtClean="0">
                <a:latin typeface="Times New Roman" pitchFamily="18" charset="0"/>
                <a:cs typeface="Times New Roman" pitchFamily="18" charset="0"/>
              </a:rPr>
              <a:t> is leveraged for cloud storage and easy scalability to handle high traffic and large datasets.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APIs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RESTful</a:t>
            </a:r>
            <a:r>
              <a:rPr lang="en-US" dirty="0" smtClean="0">
                <a:latin typeface="Times New Roman" pitchFamily="18" charset="0"/>
                <a:cs typeface="Times New Roman" pitchFamily="18" charset="0"/>
              </a:rPr>
              <a:t> APIs are developed to manage data flow between the frontend and backend, supporting </a:t>
            </a:r>
            <a:r>
              <a:rPr lang="en-US" b="1" dirty="0" smtClean="0">
                <a:latin typeface="Times New Roman" pitchFamily="18" charset="0"/>
                <a:cs typeface="Times New Roman" pitchFamily="18" charset="0"/>
              </a:rPr>
              <a:t>CRUD operations</a:t>
            </a:r>
            <a:r>
              <a:rPr lang="en-US" dirty="0" smtClean="0">
                <a:latin typeface="Times New Roman" pitchFamily="18" charset="0"/>
                <a:cs typeface="Times New Roman" pitchFamily="18" charset="0"/>
              </a:rPr>
              <a:t> (Create, Read, Update, Delete) for job postings, freelancer bids, and user interactions.</a:t>
            </a:r>
          </a:p>
        </p:txBody>
      </p:sp>
    </p:spTree>
    <p:extLst>
      <p:ext uri="{BB962C8B-B14F-4D97-AF65-F5344CB8AC3E}">
        <p14:creationId xmlns="" xmlns:p14="http://schemas.microsoft.com/office/powerpoint/2010/main" val="8279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978BA99-DFDE-F973-5ECE-12AF368A52A1}"/>
              </a:ext>
            </a:extLst>
          </p:cNvPr>
          <p:cNvSpPr txBox="1"/>
          <p:nvPr/>
        </p:nvSpPr>
        <p:spPr>
          <a:xfrm>
            <a:off x="999240" y="1216058"/>
            <a:ext cx="374244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INTEGRATION</a:t>
            </a:r>
          </a:p>
        </p:txBody>
      </p:sp>
      <p:sp>
        <p:nvSpPr>
          <p:cNvPr id="4" name="Rectangle 1">
            <a:extLst>
              <a:ext uri="{FF2B5EF4-FFF2-40B4-BE49-F238E27FC236}">
                <a16:creationId xmlns="" xmlns:a16="http://schemas.microsoft.com/office/drawing/2014/main" id="{55DCEA8F-B11D-DF20-8EEE-323FF8A20BCE}"/>
              </a:ext>
            </a:extLst>
          </p:cNvPr>
          <p:cNvSpPr>
            <a:spLocks noChangeArrowheads="1"/>
          </p:cNvSpPr>
          <p:nvPr/>
        </p:nvSpPr>
        <p:spPr bwMode="auto">
          <a:xfrm rot="10800000" flipV="1">
            <a:off x="999240" y="1590363"/>
            <a:ext cx="1008668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Frontend-Backend Communication</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Axios</a:t>
            </a:r>
            <a:r>
              <a:rPr lang="en-US" dirty="0" smtClean="0">
                <a:latin typeface="Times New Roman" pitchFamily="18" charset="0"/>
                <a:cs typeface="Times New Roman" pitchFamily="18" charset="0"/>
              </a:rPr>
              <a:t> is used on the frontend to send API requests to the backend, which is handled by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This enables seamless data exchange for functionalities like job postings, submitting proposals, tracking project progress, and messaging between freelancers and clients.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Database Integration (</a:t>
            </a:r>
            <a:r>
              <a:rPr lang="en-US" b="1" dirty="0" err="1" smtClean="0">
                <a:latin typeface="Times New Roman" pitchFamily="18" charset="0"/>
                <a:cs typeface="Times New Roman" pitchFamily="18" charset="0"/>
              </a:rPr>
              <a:t>MongoDB</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 backend interacts with </a:t>
            </a:r>
            <a:r>
              <a:rPr lang="en-US" b="1"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to store and retrieve data related to users, job listings, bids, and project details. </a:t>
            </a:r>
            <a:r>
              <a:rPr lang="en-US" b="1" dirty="0" smtClean="0">
                <a:latin typeface="Times New Roman" pitchFamily="18" charset="0"/>
                <a:cs typeface="Times New Roman" pitchFamily="18" charset="0"/>
              </a:rPr>
              <a:t>Express.js</a:t>
            </a:r>
            <a:r>
              <a:rPr lang="en-US" dirty="0" smtClean="0">
                <a:latin typeface="Times New Roman" pitchFamily="18" charset="0"/>
                <a:cs typeface="Times New Roman" pitchFamily="18" charset="0"/>
              </a:rPr>
              <a:t> communicates with the database via </a:t>
            </a:r>
            <a:r>
              <a:rPr lang="en-US" b="1" dirty="0" smtClean="0">
                <a:latin typeface="Times New Roman" pitchFamily="18" charset="0"/>
                <a:cs typeface="Times New Roman" pitchFamily="18" charset="0"/>
              </a:rPr>
              <a:t>Mongoose</a:t>
            </a:r>
            <a:r>
              <a:rPr lang="en-US" dirty="0" smtClean="0">
                <a:latin typeface="Times New Roman" pitchFamily="18" charset="0"/>
                <a:cs typeface="Times New Roman" pitchFamily="18" charset="0"/>
              </a:rPr>
              <a:t>, a Node.js library that efficiently handles </a:t>
            </a:r>
            <a:r>
              <a:rPr lang="en-US" dirty="0" err="1" smtClean="0">
                <a:latin typeface="Times New Roman" pitchFamily="18" charset="0"/>
                <a:cs typeface="Times New Roman" pitchFamily="18" charset="0"/>
              </a:rPr>
              <a:t>MongoDB</a:t>
            </a:r>
            <a:r>
              <a:rPr lang="en-US" dirty="0" smtClean="0">
                <a:latin typeface="Times New Roman" pitchFamily="18" charset="0"/>
                <a:cs typeface="Times New Roman" pitchFamily="18" charset="0"/>
              </a:rPr>
              <a:t> queries and ensures smooth data transactions.</a:t>
            </a:r>
          </a:p>
          <a:p>
            <a:pPr algn="just" eaLnBrk="0" fontAlgn="base" hangingPunct="0">
              <a:spcBef>
                <a:spcPct val="0"/>
              </a:spcBef>
              <a:spcAft>
                <a:spcPct val="0"/>
              </a:spcAft>
              <a:buFontTx/>
              <a:buChar char="•"/>
            </a:pPr>
            <a:r>
              <a:rPr lang="en-US" b="1" dirty="0" smtClean="0">
                <a:latin typeface="Times New Roman" pitchFamily="18" charset="0"/>
                <a:cs typeface="Times New Roman" pitchFamily="18" charset="0"/>
              </a:rPr>
              <a:t>Real-Time Features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Socket.io</a:t>
            </a:r>
            <a:r>
              <a:rPr lang="en-US" dirty="0" smtClean="0">
                <a:latin typeface="Times New Roman" pitchFamily="18" charset="0"/>
                <a:cs typeface="Times New Roman" pitchFamily="18" charset="0"/>
              </a:rPr>
              <a:t> enables real-time interaction between freelancers and clients, allowing instant chat, live project updates, and notifications for job status changes or bids. Additional features like </a:t>
            </a:r>
            <a:r>
              <a:rPr lang="en-US" b="1" dirty="0" err="1" smtClean="0">
                <a:latin typeface="Times New Roman" pitchFamily="18" charset="0"/>
                <a:cs typeface="Times New Roman" pitchFamily="18" charset="0"/>
              </a:rPr>
              <a:t>WebRTC</a:t>
            </a:r>
            <a:r>
              <a:rPr lang="en-US" dirty="0" smtClean="0">
                <a:latin typeface="Times New Roman" pitchFamily="18" charset="0"/>
                <a:cs typeface="Times New Roman" pitchFamily="18" charset="0"/>
              </a:rPr>
              <a:t> could be integrated for real-time voice/video communication between clients and freelancers, enhancing collaboration.</a:t>
            </a:r>
            <a:r>
              <a:rPr kumimoji="0" lang="en-US" altLang="en-US" sz="1800" b="0"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267704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6AAFE4-577A-B511-6A6D-67AA99EA61E0}"/>
              </a:ext>
            </a:extLst>
          </p:cNvPr>
          <p:cNvSpPr txBox="1"/>
          <p:nvPr/>
        </p:nvSpPr>
        <p:spPr>
          <a:xfrm>
            <a:off x="622169" y="443060"/>
            <a:ext cx="321454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6145" name="Picture 1"/>
          <p:cNvPicPr>
            <a:picLocks noChangeAspect="1" noChangeArrowheads="1"/>
          </p:cNvPicPr>
          <p:nvPr/>
        </p:nvPicPr>
        <p:blipFill>
          <a:blip r:embed="rId2"/>
          <a:srcRect/>
          <a:stretch>
            <a:fillRect/>
          </a:stretch>
        </p:blipFill>
        <p:spPr bwMode="auto">
          <a:xfrm>
            <a:off x="1653702" y="1280807"/>
            <a:ext cx="8822988" cy="5217269"/>
          </a:xfrm>
          <a:prstGeom prst="rect">
            <a:avLst/>
          </a:prstGeom>
          <a:noFill/>
          <a:ln w="9525">
            <a:noFill/>
            <a:miter lim="800000"/>
            <a:headEnd/>
            <a:tailEnd/>
          </a:ln>
          <a:effectLst/>
        </p:spPr>
      </p:pic>
    </p:spTree>
    <p:extLst>
      <p:ext uri="{BB962C8B-B14F-4D97-AF65-F5344CB8AC3E}">
        <p14:creationId xmlns="" xmlns:p14="http://schemas.microsoft.com/office/powerpoint/2010/main" val="2442196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899</Words>
  <Application>Microsoft Office PowerPoint</Application>
  <PresentationFormat>Custom</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FREELANCING APLLICATION MERN</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COMPLAINT REGISTRATION AND MANAGEMENT SYSTEM</dc:title>
  <dc:creator>PRIYA DHARSHINI</dc:creator>
  <cp:lastModifiedBy>SRGP</cp:lastModifiedBy>
  <cp:revision>16</cp:revision>
  <dcterms:created xsi:type="dcterms:W3CDTF">2024-10-08T10:29:00Z</dcterms:created>
  <dcterms:modified xsi:type="dcterms:W3CDTF">2024-10-24T17:28:09Z</dcterms:modified>
</cp:coreProperties>
</file>