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59" r:id="rId5"/>
    <p:sldId id="260" r:id="rId6"/>
    <p:sldId id="273" r:id="rId7"/>
    <p:sldId id="264" r:id="rId8"/>
    <p:sldId id="265" r:id="rId9"/>
    <p:sldId id="266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024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9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3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665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1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8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3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1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3B4EA9D-01E9-4055-9913-A89E5564CE03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4B7CF97-6CF6-4F43-9946-E6570940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26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TELECOM CHURN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408" y="4480476"/>
            <a:ext cx="11506200" cy="175564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AUTHOR-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DR SANKET FULZELE</a:t>
            </a:r>
            <a:endParaRPr lang="en-IN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DEEPIKA MENTEY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DIPALI PAWAR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5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6901" y="675305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var(--jp-content-font-family)"/>
              </a:rPr>
              <a:t>Inference</a:t>
            </a:r>
            <a:endParaRPr lang="en-IN" sz="3200" dirty="0"/>
          </a:p>
        </p:txBody>
      </p:sp>
      <p:sp>
        <p:nvSpPr>
          <p:cNvPr id="12" name="Rectangle 11"/>
          <p:cNvSpPr/>
          <p:nvPr/>
        </p:nvSpPr>
        <p:spPr>
          <a:xfrm>
            <a:off x="2455817" y="1420735"/>
            <a:ext cx="7323908" cy="52629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</a:t>
            </a:r>
            <a:r>
              <a:rPr lang="en-US" sz="1400" dirty="0"/>
              <a:t>small number of high-value customers are leaving, but the absence of new high-value customer acquisitions over the past six months is a worrisome trend that requires the company's 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with a tenure of less than four years are displaying a higher likelihood of churning, prompting the company to focus on this segment by introducing new schemes tailored to this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average revenue per user emerges as the most critical factor in predicting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eighth month, the volume of incoming and outgoing calls during roaming serves as a robust indicator of potential churn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Local outgoing calls made to landline, fixed-line, mobile, and call centers strongly indicate potential churn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Improved 2G/3G coverage in areas where the services are currently inadequate represents a significant indicator of potential churn behavior.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309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91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969" y="654163"/>
            <a:ext cx="1071154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Business </a:t>
            </a:r>
            <a:r>
              <a:rPr lang="en-IN" sz="2000" b="1" dirty="0" smtClean="0"/>
              <a:t>Understanding</a:t>
            </a:r>
          </a:p>
          <a:p>
            <a:pPr algn="ctr"/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Analyzing</a:t>
            </a:r>
            <a:r>
              <a:rPr lang="en-IN" sz="1600" dirty="0"/>
              <a:t> customer turnover involves tracking when a customer switches from one network provider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Securing new customers comes at a high cost, making it crucial to prioritize retaining existing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Operators aim to identify customers at risk of churning and focus on building predictive models that pinpoint those likely to leave.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goal is to detect key indicators of potential churn and differentiate between prepaid and </a:t>
            </a:r>
            <a:r>
              <a:rPr lang="en-IN" sz="1600" dirty="0" err="1"/>
              <a:t>postpaid</a:t>
            </a:r>
            <a:r>
              <a:rPr lang="en-IN" sz="1600" dirty="0"/>
              <a:t>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Postpaid</a:t>
            </a:r>
            <a:r>
              <a:rPr lang="en-IN" sz="1600" dirty="0"/>
              <a:t> customers notify the operator before leaving, whereas prepaid customers abruptly stop using services without notice, making their churn harder to identify.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Identifying high-value customers is essential as they contribute significantly to revenue—about 80%. Therefore, retaining these high-value customers and predicting their potential churn becomes paramount.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dataset spans June, July, August, and September (represented as 6, 7, 8, 9)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business objective revolves around predicting churn in the last month (September) using features gathered from the initial three months (June, July, August).</a:t>
            </a:r>
          </a:p>
        </p:txBody>
      </p:sp>
    </p:spTree>
    <p:extLst>
      <p:ext uri="{BB962C8B-B14F-4D97-AF65-F5344CB8AC3E}">
        <p14:creationId xmlns:p14="http://schemas.microsoft.com/office/powerpoint/2010/main" val="386446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9172" y="614345"/>
            <a:ext cx="3238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Data Preparation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05393" y="1639950"/>
            <a:ext cx="80031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öhne"/>
              </a:rPr>
              <a:t>In </a:t>
            </a:r>
            <a:r>
              <a:rPr lang="en-US" dirty="0">
                <a:latin typeface="Söhne"/>
              </a:rPr>
              <a:t>the context of churn prediction, we define three stages within the customer lifecycle</a:t>
            </a:r>
            <a:r>
              <a:rPr lang="en-US" dirty="0" smtClean="0">
                <a:latin typeface="Söhne"/>
              </a:rPr>
              <a:t>:</a:t>
            </a:r>
          </a:p>
          <a:p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The ‘positive’ phase [Months 6 &amp; 7] </a:t>
            </a:r>
            <a:endParaRPr lang="en-US" dirty="0" smtClean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öhne"/>
              </a:rPr>
              <a:t>The </a:t>
            </a:r>
            <a:r>
              <a:rPr lang="en-US" dirty="0">
                <a:latin typeface="Söhne"/>
              </a:rPr>
              <a:t>‘transitional’ phase [Month 8] </a:t>
            </a:r>
            <a:endParaRPr lang="en-US" dirty="0" smtClean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öhne"/>
              </a:rPr>
              <a:t>The </a:t>
            </a:r>
            <a:r>
              <a:rPr lang="en-US" dirty="0">
                <a:latin typeface="Söhne"/>
              </a:rPr>
              <a:t>‘churn’ phase [Month 9] </a:t>
            </a:r>
            <a:endParaRPr lang="en-US" dirty="0" smtClean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öhne"/>
              </a:rPr>
              <a:t>Given </a:t>
            </a:r>
            <a:r>
              <a:rPr lang="en-US" dirty="0">
                <a:latin typeface="Söhne"/>
              </a:rPr>
              <a:t>the four-month duration under consideration, the initial two months represent the ‘positive’ phase, the third month signifies the ‘transitional’ phase, and the fourth month denotes the ‘churn’ phase.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354" y="422527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Analysis: From </a:t>
            </a:r>
            <a:r>
              <a:rPr lang="en-US" dirty="0" smtClean="0"/>
              <a:t>the features </a:t>
            </a:r>
            <a:r>
              <a:rPr lang="en-US" dirty="0"/>
              <a:t>we can derive more meaningful information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recharge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recharge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recharge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date of Recharging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recharge amount for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recharge for data&lt;/span&gt;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20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6377" y="387922"/>
            <a:ext cx="5913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Exploratory Data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6" y="1286945"/>
            <a:ext cx="4626147" cy="3206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74" y="1286945"/>
            <a:ext cx="5060078" cy="3228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6" y="4847940"/>
            <a:ext cx="4802672" cy="1637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56366" y="51874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Dropping </a:t>
            </a:r>
            <a:r>
              <a:rPr lang="en-US" dirty="0"/>
              <a:t>above features with only </a:t>
            </a:r>
            <a:r>
              <a:rPr lang="en-US" b="1" dirty="0" smtClean="0"/>
              <a:t>one unique </a:t>
            </a:r>
            <a:r>
              <a:rPr lang="en-US" dirty="0" smtClean="0"/>
              <a:t>value </a:t>
            </a:r>
            <a:r>
              <a:rPr lang="en-US" dirty="0"/>
              <a:t>as they will not add any value to our model building and </a:t>
            </a:r>
            <a:r>
              <a:rPr lang="en-US" dirty="0" smtClean="0"/>
              <a:t>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62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01" y="1002341"/>
            <a:ext cx="3866011" cy="2906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79" y="4056474"/>
            <a:ext cx="4173982" cy="2801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1" y="4056474"/>
            <a:ext cx="3845637" cy="28015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9086" y="18551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see a decreasing trend of Incoming Minutes Over Calls for Churned users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a striking drop from 182 minutes to 63 minutes going from Month 7 to Month 8(Almost three times reduced)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833257" y="525287"/>
            <a:ext cx="423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INCOMING CHURN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2073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8" y="3700564"/>
            <a:ext cx="4115643" cy="3059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37" y="3700563"/>
            <a:ext cx="4220185" cy="3059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08" y="449319"/>
            <a:ext cx="4198175" cy="2998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228" y="449319"/>
            <a:ext cx="423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OUTGOING CHURN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802937" y="16255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see a </a:t>
            </a:r>
            <a:r>
              <a:rPr lang="en-US" dirty="0" smtClean="0"/>
              <a:t>INCREASING trend </a:t>
            </a:r>
            <a:r>
              <a:rPr lang="en-US" dirty="0"/>
              <a:t>of Incoming Minutes Over Calls for Churned users.</a:t>
            </a:r>
          </a:p>
        </p:txBody>
      </p:sp>
    </p:spTree>
    <p:extLst>
      <p:ext uri="{BB962C8B-B14F-4D97-AF65-F5344CB8AC3E}">
        <p14:creationId xmlns:p14="http://schemas.microsoft.com/office/powerpoint/2010/main" val="232340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95261" y="527260"/>
            <a:ext cx="3372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Performing PCA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3611" y="2731365"/>
            <a:ext cx="5294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like </a:t>
            </a:r>
            <a:r>
              <a:rPr lang="en-US" dirty="0" smtClean="0"/>
              <a:t> 114 </a:t>
            </a:r>
            <a:r>
              <a:rPr lang="en-US" dirty="0"/>
              <a:t>components are enough to describe 95% of the variance in the dataset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We'll </a:t>
            </a:r>
            <a:r>
              <a:rPr lang="en-US" dirty="0"/>
              <a:t>choose </a:t>
            </a:r>
            <a:r>
              <a:rPr lang="en-US" b="1" dirty="0" smtClean="0"/>
              <a:t>114</a:t>
            </a:r>
            <a:r>
              <a:rPr lang="en-US" dirty="0"/>
              <a:t> components for our modeling</a:t>
            </a:r>
            <a:endParaRPr lang="en-US" b="1" i="0" dirty="0">
              <a:effectLst/>
              <a:latin typeface="-apple-syste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9" y="1766974"/>
            <a:ext cx="6138196" cy="35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5108" y="605637"/>
            <a:ext cx="4895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Logistic </a:t>
            </a:r>
            <a:r>
              <a:rPr lang="en-IN" sz="3200" b="1" dirty="0" smtClean="0"/>
              <a:t>Regression </a:t>
            </a:r>
            <a:r>
              <a:rPr lang="en-IN" sz="3200" b="1" dirty="0"/>
              <a:t>on PC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4411" y="27826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-apple-system"/>
              </a:rPr>
              <a:t>From the curve above, 0.5 can be as a cutoff probability.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3865" y="5297919"/>
            <a:ext cx="9397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initial model, specifically the Logistic Regression model, stands out as the most effective, yielding an 84% recall rate and an ROC value of 0.89.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34" y="1568336"/>
            <a:ext cx="4498115" cy="33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23851" y="509843"/>
            <a:ext cx="5981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Receiver operating characteristic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12" y="1390668"/>
            <a:ext cx="5051001" cy="484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36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87</TotalTime>
  <Words>625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Corbel</vt:lpstr>
      <vt:lpstr>Söhne</vt:lpstr>
      <vt:lpstr>var(--jp-content-font-family)</vt:lpstr>
      <vt:lpstr>Wingdings</vt:lpstr>
      <vt:lpstr>Banded</vt:lpstr>
      <vt:lpstr>TELECOM CHURN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</dc:title>
  <dc:creator>Dr Sanket Fulzele</dc:creator>
  <cp:lastModifiedBy>Dr Sanket Fulzele</cp:lastModifiedBy>
  <cp:revision>10</cp:revision>
  <dcterms:created xsi:type="dcterms:W3CDTF">2023-11-14T14:13:11Z</dcterms:created>
  <dcterms:modified xsi:type="dcterms:W3CDTF">2023-11-14T17:46:18Z</dcterms:modified>
</cp:coreProperties>
</file>