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1AD83E-6E05-4B23-9CA4-DA25FDF38733}">
          <p14:sldIdLst>
            <p14:sldId id="256"/>
            <p14:sldId id="257"/>
            <p14:sldId id="258"/>
          </p14:sldIdLst>
        </p14:section>
        <p14:section name="Untitled Section" id="{903780B4-F6A7-473B-9335-B03F2AE22DAF}">
          <p14:sldIdLst>
            <p14:sldId id="270"/>
            <p14:sldId id="260"/>
            <p14:sldId id="261"/>
          </p14:sldIdLst>
        </p14:section>
        <p14:section name="Untitled Section" id="{944199BF-6A8D-4AF9-999C-1FB0E6CF3887}">
          <p14:sldIdLst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employee_data%20(3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[employees data analysis.xlsx]Sheet1!PivotTable1</c:name>
    <c:fmtId val="14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BPC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Sheet1!$B$5:$B$9</c:f>
              <c:numCache>
                <c:formatCode>General</c:formatCode>
                <c:ptCount val="4"/>
                <c:pt idx="0">
                  <c:v>100</c:v>
                </c:pt>
                <c:pt idx="1">
                  <c:v>712</c:v>
                </c:pt>
                <c:pt idx="2">
                  <c:v>71</c:v>
                </c:pt>
                <c:pt idx="3">
                  <c:v>26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CCDR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Sheet1!$C$5:$C$9</c:f>
              <c:numCache>
                <c:formatCode>General</c:formatCode>
                <c:ptCount val="4"/>
                <c:pt idx="0">
                  <c:v>123</c:v>
                </c:pt>
                <c:pt idx="1">
                  <c:v>671</c:v>
                </c:pt>
                <c:pt idx="2">
                  <c:v>55</c:v>
                </c:pt>
                <c:pt idx="3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EW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Sheet1!$D$5:$D$9</c:f>
              <c:numCache>
                <c:formatCode>General</c:formatCode>
                <c:ptCount val="4"/>
                <c:pt idx="0">
                  <c:v>113</c:v>
                </c:pt>
                <c:pt idx="1">
                  <c:v>699</c:v>
                </c:pt>
                <c:pt idx="2">
                  <c:v>53</c:v>
                </c:pt>
                <c:pt idx="3">
                  <c:v>21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MSC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Sheet1!$E$5:$E$9</c:f>
              <c:numCache>
                <c:formatCode>General</c:formatCode>
                <c:ptCount val="4"/>
                <c:pt idx="0">
                  <c:v>117</c:v>
                </c:pt>
                <c:pt idx="1">
                  <c:v>668</c:v>
                </c:pt>
                <c:pt idx="2">
                  <c:v>58</c:v>
                </c:pt>
                <c:pt idx="3">
                  <c:v>34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NEL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Sheet1!$F$5:$F$9</c:f>
              <c:numCache>
                <c:formatCode>General</c:formatCode>
                <c:ptCount val="4"/>
                <c:pt idx="0">
                  <c:v>83</c:v>
                </c:pt>
                <c:pt idx="1">
                  <c:v>758</c:v>
                </c:pt>
                <c:pt idx="2">
                  <c:v>32</c:v>
                </c:pt>
                <c:pt idx="3">
                  <c:v>37</c:v>
                </c:pt>
              </c:numCache>
            </c:numRef>
          </c:val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PL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Sheet1!$G$5:$G$9</c:f>
              <c:numCache>
                <c:formatCode>General</c:formatCode>
                <c:ptCount val="4"/>
                <c:pt idx="0">
                  <c:v>104</c:v>
                </c:pt>
                <c:pt idx="1">
                  <c:v>741</c:v>
                </c:pt>
                <c:pt idx="2">
                  <c:v>44</c:v>
                </c:pt>
                <c:pt idx="3">
                  <c:v>32</c:v>
                </c:pt>
              </c:numCache>
            </c:numRef>
          </c:val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PYZ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Sheet1!$H$5:$H$9</c:f>
              <c:numCache>
                <c:formatCode>General</c:formatCode>
                <c:ptCount val="4"/>
                <c:pt idx="0">
                  <c:v>106</c:v>
                </c:pt>
                <c:pt idx="1">
                  <c:v>663</c:v>
                </c:pt>
                <c:pt idx="2">
                  <c:v>70</c:v>
                </c:pt>
                <c:pt idx="3">
                  <c:v>37</c:v>
                </c:pt>
              </c:numCache>
            </c:numRef>
          </c:val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SVG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Sheet1!$I$5:$I$9</c:f>
              <c:numCache>
                <c:formatCode>General</c:formatCode>
                <c:ptCount val="4"/>
                <c:pt idx="0">
                  <c:v>137</c:v>
                </c:pt>
                <c:pt idx="1">
                  <c:v>684</c:v>
                </c:pt>
                <c:pt idx="2">
                  <c:v>69</c:v>
                </c:pt>
                <c:pt idx="3">
                  <c:v>16</c:v>
                </c:pt>
              </c:numCache>
            </c:numRef>
          </c:val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TNS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Sheet1!$J$5:$J$9</c:f>
              <c:numCache>
                <c:formatCode>General</c:formatCode>
                <c:ptCount val="4"/>
                <c:pt idx="0">
                  <c:v>128</c:v>
                </c:pt>
                <c:pt idx="1">
                  <c:v>685</c:v>
                </c:pt>
                <c:pt idx="2">
                  <c:v>44</c:v>
                </c:pt>
                <c:pt idx="3">
                  <c:v>21</c:v>
                </c:pt>
              </c:numCache>
            </c:numRef>
          </c:val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WBL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Sheet1!$K$5:$K$9</c:f>
              <c:numCache>
                <c:formatCode>General</c:formatCode>
                <c:ptCount val="4"/>
                <c:pt idx="0">
                  <c:v>85</c:v>
                </c:pt>
                <c:pt idx="1">
                  <c:v>717</c:v>
                </c:pt>
                <c:pt idx="2">
                  <c:v>42</c:v>
                </c:pt>
                <c:pt idx="3">
                  <c:v>26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90003520"/>
        <c:axId val="890008960"/>
      </c:barChart>
      <c:catAx>
        <c:axId val="89000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008960"/>
        <c:crosses val="autoZero"/>
        <c:auto val="1"/>
        <c:lblAlgn val="ctr"/>
        <c:lblOffset val="100"/>
        <c:noMultiLvlLbl val="0"/>
      </c:catAx>
      <c:valAx>
        <c:axId val="89000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00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638968481375355"/>
          <c:y val="0.29629447360746575"/>
          <c:w val="0.18699186991869918"/>
          <c:h val="0.536019612131816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88544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315200" y="15240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0B0F0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0B0F0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rgbClr val="00B0F0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676275" y="1687257"/>
            <a:ext cx="861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DEEPIKA D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122203579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B.com corporate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secretaryship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veilankanni’s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for women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rgbClr val="00B0F0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rgbClr val="00B0F0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rgbClr val="00B0F0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rgbClr val="00B0F0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rgbClr val="00B0F0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rgbClr val="00B0F0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rgbClr val="00B0F0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rgbClr val="00B0F0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ubtitle 2"/>
          <p:cNvSpPr>
            <a:spLocks noGrp="1"/>
          </p:cNvSpPr>
          <p:nvPr>
            <p:ph type="subTitle" idx="4"/>
          </p:nvPr>
        </p:nvSpPr>
        <p:spPr>
          <a:xfrm>
            <a:off x="381000" y="1819413"/>
            <a:ext cx="8534400" cy="387798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was downloaded from the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that dataset have a 26 feature in it but we use some of the feature for our project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gather some information of the employee in the dataset like their id, name, performance level and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important to import the bar diagram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bar diagram is created using the pivot table in excel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200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133990"/>
              </p:ext>
            </p:extLst>
          </p:nvPr>
        </p:nvGraphicFramePr>
        <p:xfrm>
          <a:off x="1143000" y="1676399"/>
          <a:ext cx="661035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35267" y="1752600"/>
            <a:ext cx="11201400" cy="368046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conclusion of the project holds the many exciting matters for me and also this project helps me to learn more new things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the project is done by the use of excel and the pivot table, in this application we can filtering and formulating with the key aspects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totally for to find the performance level of the employee by using the above mentioned method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373" y="6468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00074" y="839422"/>
            <a:ext cx="3971926" cy="50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smtClean="0">
                <a:ln w="0"/>
                <a:solidFill>
                  <a:srgbClr val="00B0F0"/>
                </a:solidFill>
              </a:rPr>
              <a:t>EMPLOYEE STATUS</a:t>
            </a:r>
            <a:endParaRPr sz="3200" dirty="0">
              <a:ln w="0"/>
              <a:solidFill>
                <a:srgbClr val="00B0F0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00B0F0"/>
                </a:solidFill>
              </a:rPr>
              <a:t>A</a:t>
            </a:r>
            <a:r>
              <a:rPr spc="-5" dirty="0">
                <a:solidFill>
                  <a:srgbClr val="00B0F0"/>
                </a:solidFill>
              </a:rPr>
              <a:t>G</a:t>
            </a:r>
            <a:r>
              <a:rPr spc="-35" dirty="0">
                <a:solidFill>
                  <a:srgbClr val="00B0F0"/>
                </a:solidFill>
              </a:rPr>
              <a:t>E</a:t>
            </a:r>
            <a:r>
              <a:rPr spc="15" dirty="0">
                <a:solidFill>
                  <a:srgbClr val="00B0F0"/>
                </a:solidFill>
              </a:rPr>
              <a:t>N</a:t>
            </a:r>
            <a:r>
              <a:rPr dirty="0">
                <a:solidFill>
                  <a:srgbClr val="00B0F0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" y="762000"/>
            <a:ext cx="10681335" cy="75819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PROJECT STATEMENT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209800"/>
            <a:ext cx="10363200" cy="2954655"/>
          </a:xfrm>
        </p:spPr>
        <p:txBody>
          <a:bodyPr numCol="1"/>
          <a:lstStyle/>
          <a:p>
            <a:pPr marL="285750" lvl="8" indent="-28575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To find out the employees performance we have to access the employees data first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ea typeface="Yu Gothic UI" panose="020B0500000000000000" pitchFamily="34" charset="-128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After gathering the employee data we should derive some information about employees that are like 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employees id,  employee name, their performance level  and </a:t>
            </a:r>
            <a:r>
              <a:rPr lang="en-US" sz="2400" dirty="0" err="1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etc</a:t>
            </a:r>
            <a:endParaRPr lang="en-US" sz="2400" dirty="0" smtClean="0">
              <a:latin typeface="Times New Roman" panose="02020603050405020304" pitchFamily="18" charset="0"/>
              <a:ea typeface="Yu Gothic UI" panose="020B0500000000000000" pitchFamily="34" charset="-128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ea typeface="Yu Gothic UI" panose="020B0500000000000000" pitchFamily="34" charset="-128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Then after that process we have to convert such information to the pivot table to make a chart</a:t>
            </a:r>
            <a:endParaRPr lang="en-IN" sz="2400" dirty="0">
              <a:latin typeface="Times New Roman" panose="02020603050405020304" pitchFamily="18" charset="0"/>
              <a:ea typeface="Yu Gothic UI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3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00B0F0"/>
                </a:solidFill>
              </a:rPr>
              <a:t>PROJECT	</a:t>
            </a:r>
            <a:r>
              <a:rPr sz="4250" spc="-20" dirty="0">
                <a:solidFill>
                  <a:srgbClr val="00B0F0"/>
                </a:solidFill>
              </a:rPr>
              <a:t>OVERVIEW</a:t>
            </a:r>
            <a:endParaRPr sz="4250" dirty="0">
              <a:solidFill>
                <a:srgbClr val="00B0F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project overview we should view the summary of the employees performance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such summary are like to find out the employees performance by using some key materials in excel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process excel will help the lot to find out the any more aspects that are very helpful to use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457200" y="762000"/>
            <a:ext cx="533780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00B0F0"/>
                </a:solidFill>
              </a:rPr>
              <a:t>W</a:t>
            </a:r>
            <a:r>
              <a:rPr sz="3200" spc="-20" dirty="0">
                <a:solidFill>
                  <a:srgbClr val="00B0F0"/>
                </a:solidFill>
              </a:rPr>
              <a:t>H</a:t>
            </a:r>
            <a:r>
              <a:rPr sz="3200" spc="20" dirty="0">
                <a:solidFill>
                  <a:srgbClr val="00B0F0"/>
                </a:solidFill>
              </a:rPr>
              <a:t>O</a:t>
            </a:r>
            <a:r>
              <a:rPr sz="3200" spc="-235" dirty="0">
                <a:solidFill>
                  <a:srgbClr val="00B0F0"/>
                </a:solidFill>
              </a:rPr>
              <a:t> </a:t>
            </a:r>
            <a:r>
              <a:rPr sz="3200" spc="-10" dirty="0">
                <a:solidFill>
                  <a:srgbClr val="00B0F0"/>
                </a:solidFill>
              </a:rPr>
              <a:t>AR</a:t>
            </a:r>
            <a:r>
              <a:rPr sz="3200" spc="15" dirty="0">
                <a:solidFill>
                  <a:srgbClr val="00B0F0"/>
                </a:solidFill>
              </a:rPr>
              <a:t>E</a:t>
            </a:r>
            <a:r>
              <a:rPr sz="3200" spc="-35" dirty="0">
                <a:solidFill>
                  <a:srgbClr val="00B0F0"/>
                </a:solidFill>
              </a:rPr>
              <a:t> </a:t>
            </a:r>
            <a:r>
              <a:rPr sz="3200" spc="-10" dirty="0">
                <a:solidFill>
                  <a:srgbClr val="00B0F0"/>
                </a:solidFill>
              </a:rPr>
              <a:t>T</a:t>
            </a:r>
            <a:r>
              <a:rPr sz="3200" spc="-15" dirty="0">
                <a:solidFill>
                  <a:srgbClr val="00B0F0"/>
                </a:solidFill>
              </a:rPr>
              <a:t>H</a:t>
            </a:r>
            <a:r>
              <a:rPr sz="3200" spc="15" dirty="0">
                <a:solidFill>
                  <a:srgbClr val="00B0F0"/>
                </a:solidFill>
              </a:rPr>
              <a:t>E</a:t>
            </a:r>
            <a:r>
              <a:rPr sz="3200" spc="-35" dirty="0">
                <a:solidFill>
                  <a:srgbClr val="00B0F0"/>
                </a:solidFill>
              </a:rPr>
              <a:t> </a:t>
            </a:r>
            <a:r>
              <a:rPr sz="3200" spc="-20" dirty="0">
                <a:solidFill>
                  <a:srgbClr val="00B0F0"/>
                </a:solidFill>
              </a:rPr>
              <a:t>E</a:t>
            </a:r>
            <a:r>
              <a:rPr sz="3200" spc="30" dirty="0">
                <a:solidFill>
                  <a:srgbClr val="00B0F0"/>
                </a:solidFill>
              </a:rPr>
              <a:t>N</a:t>
            </a:r>
            <a:r>
              <a:rPr sz="3200" spc="15" dirty="0">
                <a:solidFill>
                  <a:srgbClr val="00B0F0"/>
                </a:solidFill>
              </a:rPr>
              <a:t>D</a:t>
            </a:r>
            <a:r>
              <a:rPr sz="3200" spc="-45" dirty="0">
                <a:solidFill>
                  <a:srgbClr val="00B0F0"/>
                </a:solidFill>
              </a:rPr>
              <a:t> </a:t>
            </a:r>
            <a:r>
              <a:rPr sz="3200" dirty="0">
                <a:solidFill>
                  <a:srgbClr val="00B0F0"/>
                </a:solidFill>
              </a:rPr>
              <a:t>U</a:t>
            </a:r>
            <a:r>
              <a:rPr sz="3200" spc="10" dirty="0">
                <a:solidFill>
                  <a:srgbClr val="00B0F0"/>
                </a:solidFill>
              </a:rPr>
              <a:t>S</a:t>
            </a:r>
            <a:r>
              <a:rPr sz="3200" spc="-25" dirty="0">
                <a:solidFill>
                  <a:srgbClr val="00B0F0"/>
                </a:solidFill>
              </a:rPr>
              <a:t>E</a:t>
            </a:r>
            <a:r>
              <a:rPr sz="3200" spc="-10" dirty="0">
                <a:solidFill>
                  <a:srgbClr val="00B0F0"/>
                </a:solidFill>
              </a:rPr>
              <a:t>R</a:t>
            </a:r>
            <a:r>
              <a:rPr sz="3200" spc="5" dirty="0">
                <a:solidFill>
                  <a:srgbClr val="00B0F0"/>
                </a:solidFill>
              </a:rPr>
              <a:t>S?</a:t>
            </a:r>
            <a:endParaRPr sz="3200" dirty="0">
              <a:solidFill>
                <a:srgbClr val="00B0F0"/>
              </a:solidFill>
            </a:endParaRPr>
          </a:p>
        </p:txBody>
      </p:sp>
      <p:sp>
        <p:nvSpPr>
          <p:cNvPr id="15" name="Subtitle 14"/>
          <p:cNvSpPr>
            <a:spLocks noGrp="1"/>
          </p:cNvSpPr>
          <p:nvPr>
            <p:ph type="subTitle" idx="4"/>
          </p:nvPr>
        </p:nvSpPr>
        <p:spPr>
          <a:xfrm>
            <a:off x="457200" y="2133601"/>
            <a:ext cx="8534400" cy="376270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working on this statement that should be useful for some use right?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is very useful for the companies to find out the employees performance may be for any reasons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will very useful to find out the performance of the employee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24858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52400" y="381001"/>
            <a:ext cx="83440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rgbClr val="00B0F0"/>
                </a:solidFill>
              </a:rPr>
              <a:t>O</a:t>
            </a:r>
            <a:r>
              <a:rPr sz="3600" spc="25" dirty="0">
                <a:solidFill>
                  <a:srgbClr val="00B0F0"/>
                </a:solidFill>
              </a:rPr>
              <a:t>U</a:t>
            </a:r>
            <a:r>
              <a:rPr sz="3600" dirty="0">
                <a:solidFill>
                  <a:srgbClr val="00B0F0"/>
                </a:solidFill>
              </a:rPr>
              <a:t>R</a:t>
            </a:r>
            <a:r>
              <a:rPr sz="3600" spc="5" dirty="0">
                <a:solidFill>
                  <a:srgbClr val="00B0F0"/>
                </a:solidFill>
              </a:rPr>
              <a:t> </a:t>
            </a:r>
            <a:r>
              <a:rPr sz="3600" spc="25" dirty="0">
                <a:solidFill>
                  <a:srgbClr val="00B0F0"/>
                </a:solidFill>
              </a:rPr>
              <a:t>S</a:t>
            </a:r>
            <a:r>
              <a:rPr sz="3600" spc="10" dirty="0">
                <a:solidFill>
                  <a:srgbClr val="00B0F0"/>
                </a:solidFill>
              </a:rPr>
              <a:t>O</a:t>
            </a:r>
            <a:r>
              <a:rPr sz="3600" spc="25" dirty="0">
                <a:solidFill>
                  <a:srgbClr val="00B0F0"/>
                </a:solidFill>
              </a:rPr>
              <a:t>LU</a:t>
            </a:r>
            <a:r>
              <a:rPr sz="3600" spc="-35" dirty="0">
                <a:solidFill>
                  <a:srgbClr val="00B0F0"/>
                </a:solidFill>
              </a:rPr>
              <a:t>T</a:t>
            </a:r>
            <a:r>
              <a:rPr sz="3600" spc="-30" dirty="0">
                <a:solidFill>
                  <a:srgbClr val="00B0F0"/>
                </a:solidFill>
              </a:rPr>
              <a:t>I</a:t>
            </a:r>
            <a:r>
              <a:rPr sz="3600" spc="10" dirty="0">
                <a:solidFill>
                  <a:srgbClr val="00B0F0"/>
                </a:solidFill>
              </a:rPr>
              <a:t>O</a:t>
            </a:r>
            <a:r>
              <a:rPr sz="3600" dirty="0">
                <a:solidFill>
                  <a:srgbClr val="00B0F0"/>
                </a:solidFill>
              </a:rPr>
              <a:t>N</a:t>
            </a:r>
            <a:r>
              <a:rPr sz="3600" spc="-345" dirty="0">
                <a:solidFill>
                  <a:srgbClr val="00B0F0"/>
                </a:solidFill>
              </a:rPr>
              <a:t> </a:t>
            </a:r>
            <a:r>
              <a:rPr sz="3600" spc="-35" dirty="0">
                <a:solidFill>
                  <a:srgbClr val="00B0F0"/>
                </a:solidFill>
              </a:rPr>
              <a:t>A</a:t>
            </a:r>
            <a:r>
              <a:rPr sz="3600" spc="-5" dirty="0">
                <a:solidFill>
                  <a:srgbClr val="00B0F0"/>
                </a:solidFill>
              </a:rPr>
              <a:t>N</a:t>
            </a:r>
            <a:r>
              <a:rPr sz="3600" dirty="0">
                <a:solidFill>
                  <a:srgbClr val="00B0F0"/>
                </a:solidFill>
              </a:rPr>
              <a:t>D</a:t>
            </a:r>
            <a:r>
              <a:rPr sz="3600" spc="35" dirty="0">
                <a:solidFill>
                  <a:srgbClr val="00B0F0"/>
                </a:solidFill>
              </a:rPr>
              <a:t> </a:t>
            </a:r>
            <a:r>
              <a:rPr sz="3600" spc="-30" dirty="0">
                <a:solidFill>
                  <a:srgbClr val="00B0F0"/>
                </a:solidFill>
              </a:rPr>
              <a:t>I</a:t>
            </a:r>
            <a:r>
              <a:rPr sz="3600" spc="-35" dirty="0">
                <a:solidFill>
                  <a:srgbClr val="00B0F0"/>
                </a:solidFill>
              </a:rPr>
              <a:t>T</a:t>
            </a:r>
            <a:r>
              <a:rPr sz="3600" dirty="0">
                <a:solidFill>
                  <a:srgbClr val="00B0F0"/>
                </a:solidFill>
              </a:rPr>
              <a:t>S</a:t>
            </a:r>
            <a:r>
              <a:rPr sz="3600" spc="60" dirty="0">
                <a:solidFill>
                  <a:srgbClr val="00B0F0"/>
                </a:solidFill>
              </a:rPr>
              <a:t> </a:t>
            </a:r>
            <a:r>
              <a:rPr sz="3600" spc="-295" dirty="0">
                <a:solidFill>
                  <a:srgbClr val="00B0F0"/>
                </a:solidFill>
              </a:rPr>
              <a:t>V</a:t>
            </a:r>
            <a:r>
              <a:rPr sz="3600" spc="-35" dirty="0">
                <a:solidFill>
                  <a:srgbClr val="00B0F0"/>
                </a:solidFill>
              </a:rPr>
              <a:t>A</a:t>
            </a:r>
            <a:r>
              <a:rPr sz="3600" spc="25" dirty="0">
                <a:solidFill>
                  <a:srgbClr val="00B0F0"/>
                </a:solidFill>
              </a:rPr>
              <a:t>LU</a:t>
            </a:r>
            <a:r>
              <a:rPr sz="3600" dirty="0">
                <a:solidFill>
                  <a:srgbClr val="00B0F0"/>
                </a:solidFill>
              </a:rPr>
              <a:t>E</a:t>
            </a:r>
            <a:r>
              <a:rPr sz="3600" spc="-65" dirty="0">
                <a:solidFill>
                  <a:srgbClr val="00B0F0"/>
                </a:solidFill>
              </a:rPr>
              <a:t> </a:t>
            </a:r>
            <a:r>
              <a:rPr sz="3600" spc="-15" dirty="0">
                <a:solidFill>
                  <a:srgbClr val="00B0F0"/>
                </a:solidFill>
              </a:rPr>
              <a:t>P</a:t>
            </a:r>
            <a:r>
              <a:rPr sz="3600" spc="-30" dirty="0">
                <a:solidFill>
                  <a:srgbClr val="00B0F0"/>
                </a:solidFill>
              </a:rPr>
              <a:t>R</a:t>
            </a:r>
            <a:r>
              <a:rPr sz="3600" spc="10" dirty="0">
                <a:solidFill>
                  <a:srgbClr val="00B0F0"/>
                </a:solidFill>
              </a:rPr>
              <a:t>O</a:t>
            </a:r>
            <a:r>
              <a:rPr sz="3600" spc="-15" dirty="0">
                <a:solidFill>
                  <a:srgbClr val="00B0F0"/>
                </a:solidFill>
              </a:rPr>
              <a:t>P</a:t>
            </a:r>
            <a:r>
              <a:rPr sz="3600" spc="10" dirty="0">
                <a:solidFill>
                  <a:srgbClr val="00B0F0"/>
                </a:solidFill>
              </a:rPr>
              <a:t>O</a:t>
            </a:r>
            <a:r>
              <a:rPr sz="3600" spc="25" dirty="0">
                <a:solidFill>
                  <a:srgbClr val="00B0F0"/>
                </a:solidFill>
              </a:rPr>
              <a:t>S</a:t>
            </a:r>
            <a:r>
              <a:rPr sz="3600" spc="-30" dirty="0">
                <a:solidFill>
                  <a:srgbClr val="00B0F0"/>
                </a:solidFill>
              </a:rPr>
              <a:t>I</a:t>
            </a:r>
            <a:r>
              <a:rPr sz="3600" spc="-35" dirty="0">
                <a:solidFill>
                  <a:srgbClr val="00B0F0"/>
                </a:solidFill>
              </a:rPr>
              <a:t>T</a:t>
            </a:r>
            <a:r>
              <a:rPr sz="3600" spc="-30" dirty="0">
                <a:solidFill>
                  <a:srgbClr val="00B0F0"/>
                </a:solidFill>
              </a:rPr>
              <a:t>I</a:t>
            </a:r>
            <a:r>
              <a:rPr sz="3600" spc="10" dirty="0">
                <a:solidFill>
                  <a:srgbClr val="00B0F0"/>
                </a:solidFill>
              </a:rPr>
              <a:t>O</a:t>
            </a:r>
            <a:r>
              <a:rPr sz="3600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>
          <a:xfrm>
            <a:off x="676275" y="2209800"/>
            <a:ext cx="9686925" cy="453747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u="sng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Filter</a:t>
            </a:r>
            <a:r>
              <a:rPr lang="en-US" sz="2800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: if you find any blank space in the data set you can use filter option to find out the blank value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ea typeface="Yu Gothic UI" panose="020B0500000000000000" pitchFamily="34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u="sng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Conditioning formatting </a:t>
            </a:r>
            <a:r>
              <a:rPr lang="en-US" sz="2800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: to give some rating for the performance we can use a ifs formula for such thing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ea typeface="Yu Gothic UI" panose="020B0500000000000000" pitchFamily="34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u="sng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Pivot table </a:t>
            </a:r>
            <a:r>
              <a:rPr lang="en-US" sz="2800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: by the use for pivot table we can make a bar chart diagram for the performance of the employee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ea typeface="Yu Gothic UI" panose="020B0500000000000000" pitchFamily="34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latin typeface="Times New Roman" panose="02020603050405020304" pitchFamily="18" charset="0"/>
              <a:ea typeface="Yu Gothic UI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361" y="762000"/>
            <a:ext cx="5800851" cy="492443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Dataset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0" y="2286000"/>
            <a:ext cx="7924800" cy="387798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data set was downloaded from the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set totally has the 26 features in it but we use some of the features only to find out the employees performance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collecting the data and the features we turned that into a bar diagram with use of excel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0406" y="331222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609600"/>
            <a:ext cx="8691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00B0F0"/>
                </a:solidFill>
              </a:rPr>
              <a:t>THE</a:t>
            </a:r>
            <a:r>
              <a:rPr sz="4250" spc="20" dirty="0">
                <a:solidFill>
                  <a:srgbClr val="00B0F0"/>
                </a:solidFill>
              </a:rPr>
              <a:t> </a:t>
            </a:r>
            <a:r>
              <a:rPr lang="en-US" sz="4250" spc="20" dirty="0">
                <a:solidFill>
                  <a:srgbClr val="00B0F0"/>
                </a:solidFill>
              </a:rPr>
              <a:t>"</a:t>
            </a:r>
            <a:r>
              <a:rPr sz="4250" spc="10" dirty="0">
                <a:solidFill>
                  <a:srgbClr val="00B0F0"/>
                </a:solidFill>
              </a:rPr>
              <a:t>WOW</a:t>
            </a:r>
            <a:r>
              <a:rPr lang="en-US" sz="4250" spc="10" dirty="0">
                <a:solidFill>
                  <a:srgbClr val="00B0F0"/>
                </a:solidFill>
              </a:rPr>
              <a:t>"</a:t>
            </a:r>
            <a:r>
              <a:rPr sz="4250" spc="85" dirty="0">
                <a:solidFill>
                  <a:srgbClr val="00B0F0"/>
                </a:solidFill>
              </a:rPr>
              <a:t> </a:t>
            </a:r>
            <a:r>
              <a:rPr sz="4250" spc="10" dirty="0">
                <a:solidFill>
                  <a:srgbClr val="00B0F0"/>
                </a:solidFill>
              </a:rPr>
              <a:t>IN</a:t>
            </a:r>
            <a:r>
              <a:rPr sz="4250" spc="-5" dirty="0">
                <a:solidFill>
                  <a:srgbClr val="00B0F0"/>
                </a:solidFill>
              </a:rPr>
              <a:t> </a:t>
            </a:r>
            <a:r>
              <a:rPr sz="4250" spc="15" dirty="0">
                <a:solidFill>
                  <a:srgbClr val="00B0F0"/>
                </a:solidFill>
              </a:rPr>
              <a:t>OUR</a:t>
            </a:r>
            <a:r>
              <a:rPr sz="4250" spc="-10" dirty="0">
                <a:solidFill>
                  <a:srgbClr val="00B0F0"/>
                </a:solidFill>
              </a:rPr>
              <a:t> </a:t>
            </a:r>
            <a:r>
              <a:rPr sz="4250" spc="20" dirty="0">
                <a:solidFill>
                  <a:srgbClr val="00B0F0"/>
                </a:solidFill>
              </a:rPr>
              <a:t>SOLUTION</a:t>
            </a:r>
            <a:endParaRPr sz="4250" dirty="0">
              <a:solidFill>
                <a:srgbClr val="00B0F0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4"/>
          </p:nvPr>
        </p:nvSpPr>
        <p:spPr>
          <a:xfrm>
            <a:off x="304800" y="2337643"/>
            <a:ext cx="9229725" cy="344709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employee performance, excel is the best way to do our project very easily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converting the data into excel sheet we need to filter some blank space with the help of filter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after the filter we can transform the excel into pivot table to make a bar diagram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555</Words>
  <Application>Microsoft Office PowerPoint</Application>
  <PresentationFormat>Widescreen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Yu Gothic UI</vt:lpstr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EMPLOYEE STATUS</vt:lpstr>
      <vt:lpstr>AGENDA</vt:lpstr>
      <vt:lpstr>PROJECT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32</cp:revision>
  <dcterms:created xsi:type="dcterms:W3CDTF">2024-03-29T15:07:22Z</dcterms:created>
  <dcterms:modified xsi:type="dcterms:W3CDTF">2024-09-14T15:01:33Z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