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8" r:id="rId6"/>
    <p:sldId id="269" r:id="rId7"/>
    <p:sldId id="264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1D44A7-85CB-4FB5-8C10-D680BAFCAFAD}" v="16" dt="2024-03-26T00:48:20.019"/>
    <p1510:client id="{D4E0D00D-3EFB-480E-8EFF-E282BFDDA583}" v="1316" dt="2024-03-26T01:39:32.415"/>
    <p1510:client id="{FAA7A707-C93D-4AC3-BD29-464F69338256}" v="14" dt="2024-03-26T00:45:14.2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9DD1A8-06CA-4462-B75E-1FB33D047CB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7BD995-E3CE-4250-BA97-BBA83168CE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Data Acquisition</a:t>
          </a:r>
        </a:p>
        <a:p>
          <a:pPr>
            <a:lnSpc>
              <a:spcPct val="100000"/>
            </a:lnSpc>
          </a:pPr>
          <a:r>
            <a:rPr lang="en-US" b="0" i="0" dirty="0"/>
            <a:t>Utilize datasets from Kaggle to assemble a comprehensive repository of disease-related information, encompassing symptoms and associated diseases.</a:t>
          </a:r>
          <a:endParaRPr lang="en-US" dirty="0"/>
        </a:p>
      </dgm:t>
    </dgm:pt>
    <dgm:pt modelId="{B4558341-D834-4499-8396-89FFBD92C50A}" type="parTrans" cxnId="{1A5DFE8F-687C-423F-B706-3DDA69D3EEEE}">
      <dgm:prSet/>
      <dgm:spPr/>
      <dgm:t>
        <a:bodyPr/>
        <a:lstStyle/>
        <a:p>
          <a:endParaRPr lang="en-US"/>
        </a:p>
      </dgm:t>
    </dgm:pt>
    <dgm:pt modelId="{1A83968B-2EF3-41ED-A960-B9F2D1AF57DA}" type="sibTrans" cxnId="{1A5DFE8F-687C-423F-B706-3DDA69D3EEEE}">
      <dgm:prSet/>
      <dgm:spPr/>
      <dgm:t>
        <a:bodyPr/>
        <a:lstStyle/>
        <a:p>
          <a:endParaRPr lang="en-US"/>
        </a:p>
      </dgm:t>
    </dgm:pt>
    <dgm:pt modelId="{2D650DF3-FF78-4764-B24F-8CC13ACF79D7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1"/>
            <a:t>Database</a:t>
          </a:r>
          <a:r>
            <a:rPr lang="en-US" b="1">
              <a:latin typeface="Aptos Display" panose="02110004020202020204"/>
            </a:rPr>
            <a:t> </a:t>
          </a:r>
        </a:p>
        <a:p>
          <a:pPr>
            <a:lnSpc>
              <a:spcPct val="100000"/>
            </a:lnSpc>
          </a:pPr>
          <a:r>
            <a:rPr lang="en-US"/>
            <a:t>Dataset was loaded to SQLite database</a:t>
          </a:r>
        </a:p>
      </dgm:t>
    </dgm:pt>
    <dgm:pt modelId="{A9D611AA-28E3-4E62-96B5-3D7E9719A545}" type="parTrans" cxnId="{1F01FEEF-0DF8-49DB-8F57-55E4FA5A43DA}">
      <dgm:prSet/>
      <dgm:spPr/>
      <dgm:t>
        <a:bodyPr/>
        <a:lstStyle/>
        <a:p>
          <a:endParaRPr lang="en-US"/>
        </a:p>
      </dgm:t>
    </dgm:pt>
    <dgm:pt modelId="{036BACEB-5DAF-4B6C-88B1-059270E338A8}" type="sibTrans" cxnId="{1F01FEEF-0DF8-49DB-8F57-55E4FA5A43DA}">
      <dgm:prSet/>
      <dgm:spPr/>
      <dgm:t>
        <a:bodyPr/>
        <a:lstStyle/>
        <a:p>
          <a:endParaRPr lang="en-US"/>
        </a:p>
      </dgm:t>
    </dgm:pt>
    <dgm:pt modelId="{BE1D42CB-F461-4BE6-B42F-8837D4634B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Model Development:</a:t>
          </a:r>
          <a:endParaRPr lang="en-US" b="0" i="0"/>
        </a:p>
        <a:p>
          <a:pPr rtl="0">
            <a:lnSpc>
              <a:spcPct val="100000"/>
            </a:lnSpc>
          </a:pPr>
          <a:r>
            <a:rPr lang="en-US" b="1" i="0">
              <a:latin typeface="Aptos Display" panose="02110004020202020204"/>
            </a:rPr>
            <a:t> </a:t>
          </a:r>
          <a:r>
            <a:rPr lang="en-US" b="0" i="0"/>
            <a:t>Employed machine learning techniques(Random Forest, Decision Tree, Logistic Regression) to develop a predictive model to accurately identifying diseases based on symptom inputs</a:t>
          </a:r>
          <a:endParaRPr lang="en-US"/>
        </a:p>
      </dgm:t>
    </dgm:pt>
    <dgm:pt modelId="{4EAAC723-FA4A-46A5-9140-83A909A9CAC3}" type="parTrans" cxnId="{3885B7BF-0F30-4F0C-8AA4-700E7877154C}">
      <dgm:prSet/>
      <dgm:spPr/>
      <dgm:t>
        <a:bodyPr/>
        <a:lstStyle/>
        <a:p>
          <a:endParaRPr lang="en-US"/>
        </a:p>
      </dgm:t>
    </dgm:pt>
    <dgm:pt modelId="{EDFE77BF-2EBD-45CD-B106-FF573CB8C22F}" type="sibTrans" cxnId="{3885B7BF-0F30-4F0C-8AA4-700E7877154C}">
      <dgm:prSet/>
      <dgm:spPr/>
      <dgm:t>
        <a:bodyPr/>
        <a:lstStyle/>
        <a:p>
          <a:endParaRPr lang="en-US"/>
        </a:p>
      </dgm:t>
    </dgm:pt>
    <dgm:pt modelId="{E85377D1-6EE9-4A80-AEBB-A3C7334AD7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Evaluation and Validation:</a:t>
          </a:r>
          <a:endParaRPr lang="en-US" b="0" i="0"/>
        </a:p>
        <a:p>
          <a:pPr rtl="0">
            <a:lnSpc>
              <a:spcPct val="100000"/>
            </a:lnSpc>
          </a:pPr>
          <a:r>
            <a:rPr lang="en-US" b="1" i="0">
              <a:latin typeface="Aptos Display" panose="02110004020202020204"/>
            </a:rPr>
            <a:t> </a:t>
          </a:r>
          <a:r>
            <a:rPr lang="en-US" b="0" i="0"/>
            <a:t>Assess the performance of the predictive model through rigorous testing and validation procedures</a:t>
          </a:r>
          <a:r>
            <a:rPr lang="en-US" b="0" i="0">
              <a:latin typeface="Aptos Display" panose="02110004020202020204"/>
            </a:rPr>
            <a:t>.</a:t>
          </a:r>
          <a:endParaRPr lang="en-US"/>
        </a:p>
      </dgm:t>
    </dgm:pt>
    <dgm:pt modelId="{466A90B5-9D47-4EAD-B926-F57E5AB3D4A2}" type="parTrans" cxnId="{C4999A20-77EF-415B-8432-3CD4D8009382}">
      <dgm:prSet/>
      <dgm:spPr/>
      <dgm:t>
        <a:bodyPr/>
        <a:lstStyle/>
        <a:p>
          <a:endParaRPr lang="en-US"/>
        </a:p>
      </dgm:t>
    </dgm:pt>
    <dgm:pt modelId="{7653998A-A4FB-4305-BE95-BD1A6F11A50F}" type="sibTrans" cxnId="{C4999A20-77EF-415B-8432-3CD4D8009382}">
      <dgm:prSet/>
      <dgm:spPr/>
      <dgm:t>
        <a:bodyPr/>
        <a:lstStyle/>
        <a:p>
          <a:endParaRPr lang="en-US"/>
        </a:p>
      </dgm:t>
    </dgm:pt>
    <dgm:pt modelId="{BDB8650E-A148-451B-8B9C-934E242D7C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Interactive Tool Creation:</a:t>
          </a:r>
        </a:p>
        <a:p>
          <a:pPr>
            <a:lnSpc>
              <a:spcPct val="100000"/>
            </a:lnSpc>
          </a:pPr>
          <a:r>
            <a:rPr lang="en-US" b="0" i="0" dirty="0"/>
            <a:t>Design a user-friendly tool that enables individuals to input their symptoms to generate predictions regarding potential diseases.</a:t>
          </a:r>
          <a:endParaRPr lang="en-US" dirty="0"/>
        </a:p>
      </dgm:t>
    </dgm:pt>
    <dgm:pt modelId="{75C164B6-AC5E-417E-825E-B7910CC924D4}" type="parTrans" cxnId="{601D9140-1457-4E2E-ADF2-18E112ADF49B}">
      <dgm:prSet/>
      <dgm:spPr/>
      <dgm:t>
        <a:bodyPr/>
        <a:lstStyle/>
        <a:p>
          <a:endParaRPr lang="en-US"/>
        </a:p>
      </dgm:t>
    </dgm:pt>
    <dgm:pt modelId="{09791E5C-81B7-4364-8278-5BA9576A61F2}" type="sibTrans" cxnId="{601D9140-1457-4E2E-ADF2-18E112ADF49B}">
      <dgm:prSet/>
      <dgm:spPr/>
      <dgm:t>
        <a:bodyPr/>
        <a:lstStyle/>
        <a:p>
          <a:endParaRPr lang="en-US"/>
        </a:p>
      </dgm:t>
    </dgm:pt>
    <dgm:pt modelId="{1545A130-8342-4F4D-98D9-AAEF219BF6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Deployment:</a:t>
          </a:r>
        </a:p>
        <a:p>
          <a:pPr>
            <a:lnSpc>
              <a:spcPct val="100000"/>
            </a:lnSpc>
          </a:pPr>
          <a:r>
            <a:rPr lang="en-US" b="0" i="0" dirty="0"/>
            <a:t>Interactive tool accessible to users, facilitating easy and convenient disease prediction based on symptoms.</a:t>
          </a:r>
          <a:endParaRPr lang="en-US" dirty="0"/>
        </a:p>
      </dgm:t>
    </dgm:pt>
    <dgm:pt modelId="{B4CCAE98-2C61-463E-9335-91A7F1D24508}" type="parTrans" cxnId="{37673D14-A43F-4D1D-A6F0-CE473FDA2697}">
      <dgm:prSet/>
      <dgm:spPr/>
      <dgm:t>
        <a:bodyPr/>
        <a:lstStyle/>
        <a:p>
          <a:endParaRPr lang="en-US"/>
        </a:p>
      </dgm:t>
    </dgm:pt>
    <dgm:pt modelId="{75A08EF9-25BE-4E81-88DE-48A1A25E9175}" type="sibTrans" cxnId="{37673D14-A43F-4D1D-A6F0-CE473FDA2697}">
      <dgm:prSet/>
      <dgm:spPr/>
      <dgm:t>
        <a:bodyPr/>
        <a:lstStyle/>
        <a:p>
          <a:endParaRPr lang="en-US"/>
        </a:p>
      </dgm:t>
    </dgm:pt>
    <dgm:pt modelId="{B18E3582-DFE3-4409-A6D7-4B414ED0E3C2}" type="pres">
      <dgm:prSet presAssocID="{A59DD1A8-06CA-4462-B75E-1FB33D047CB4}" presName="root" presStyleCnt="0">
        <dgm:presLayoutVars>
          <dgm:dir/>
          <dgm:resizeHandles val="exact"/>
        </dgm:presLayoutVars>
      </dgm:prSet>
      <dgm:spPr/>
    </dgm:pt>
    <dgm:pt modelId="{B7E8F0E8-36C8-4FC5-8FE7-5AFF9E78F258}" type="pres">
      <dgm:prSet presAssocID="{187BD995-E3CE-4250-BA97-BBA83168CE6A}" presName="compNode" presStyleCnt="0"/>
      <dgm:spPr/>
    </dgm:pt>
    <dgm:pt modelId="{477986EA-C98C-4DFF-B342-FA06C23A767C}" type="pres">
      <dgm:prSet presAssocID="{187BD995-E3CE-4250-BA97-BBA83168CE6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F6EAB22-3883-4B78-BDC9-2FF517382CA1}" type="pres">
      <dgm:prSet presAssocID="{187BD995-E3CE-4250-BA97-BBA83168CE6A}" presName="spaceRect" presStyleCnt="0"/>
      <dgm:spPr/>
    </dgm:pt>
    <dgm:pt modelId="{BA19C30E-A19A-4B09-A04F-899856C86CD8}" type="pres">
      <dgm:prSet presAssocID="{187BD995-E3CE-4250-BA97-BBA83168CE6A}" presName="textRect" presStyleLbl="revTx" presStyleIdx="0" presStyleCnt="6" custScaleX="135388">
        <dgm:presLayoutVars>
          <dgm:chMax val="1"/>
          <dgm:chPref val="1"/>
        </dgm:presLayoutVars>
      </dgm:prSet>
      <dgm:spPr/>
    </dgm:pt>
    <dgm:pt modelId="{07C7E837-C52E-48E7-BC06-38CE6CA8C8BB}" type="pres">
      <dgm:prSet presAssocID="{1A83968B-2EF3-41ED-A960-B9F2D1AF57DA}" presName="sibTrans" presStyleCnt="0"/>
      <dgm:spPr/>
    </dgm:pt>
    <dgm:pt modelId="{17193E95-F06C-4F0B-BC60-42F8550EE4FA}" type="pres">
      <dgm:prSet presAssocID="{2D650DF3-FF78-4764-B24F-8CC13ACF79D7}" presName="compNode" presStyleCnt="0"/>
      <dgm:spPr/>
    </dgm:pt>
    <dgm:pt modelId="{12B2EE3F-EC09-42A1-B6F1-ACBFFB3ADE4B}" type="pres">
      <dgm:prSet presAssocID="{2D650DF3-FF78-4764-B24F-8CC13ACF79D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61D1090B-7D92-4DBA-8515-A188FB5BF3B7}" type="pres">
      <dgm:prSet presAssocID="{2D650DF3-FF78-4764-B24F-8CC13ACF79D7}" presName="spaceRect" presStyleCnt="0"/>
      <dgm:spPr/>
    </dgm:pt>
    <dgm:pt modelId="{FDDFF404-328A-4B3D-B391-93FFE3B9B6E2}" type="pres">
      <dgm:prSet presAssocID="{2D650DF3-FF78-4764-B24F-8CC13ACF79D7}" presName="textRect" presStyleLbl="revTx" presStyleIdx="1" presStyleCnt="6">
        <dgm:presLayoutVars>
          <dgm:chMax val="1"/>
          <dgm:chPref val="1"/>
        </dgm:presLayoutVars>
      </dgm:prSet>
      <dgm:spPr/>
    </dgm:pt>
    <dgm:pt modelId="{9CC62491-9B35-41C7-8D7F-EA4C25EBF381}" type="pres">
      <dgm:prSet presAssocID="{036BACEB-5DAF-4B6C-88B1-059270E338A8}" presName="sibTrans" presStyleCnt="0"/>
      <dgm:spPr/>
    </dgm:pt>
    <dgm:pt modelId="{DEF69C40-254E-46A7-8068-A6EBF9106F9C}" type="pres">
      <dgm:prSet presAssocID="{BE1D42CB-F461-4BE6-B42F-8837D4634BDE}" presName="compNode" presStyleCnt="0"/>
      <dgm:spPr/>
    </dgm:pt>
    <dgm:pt modelId="{D1B794F4-A545-4980-A7DD-96AF28FDCCB3}" type="pres">
      <dgm:prSet presAssocID="{BE1D42CB-F461-4BE6-B42F-8837D4634BD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E376FA9-DEE4-4C84-9D11-F0F797DC1C88}" type="pres">
      <dgm:prSet presAssocID="{BE1D42CB-F461-4BE6-B42F-8837D4634BDE}" presName="spaceRect" presStyleCnt="0"/>
      <dgm:spPr/>
    </dgm:pt>
    <dgm:pt modelId="{696DABE6-AB8A-45A6-A91B-421C6AA65A19}" type="pres">
      <dgm:prSet presAssocID="{BE1D42CB-F461-4BE6-B42F-8837D4634BDE}" presName="textRect" presStyleLbl="revTx" presStyleIdx="2" presStyleCnt="6" custScaleX="151913">
        <dgm:presLayoutVars>
          <dgm:chMax val="1"/>
          <dgm:chPref val="1"/>
        </dgm:presLayoutVars>
      </dgm:prSet>
      <dgm:spPr/>
    </dgm:pt>
    <dgm:pt modelId="{313CB5C4-5BA7-42C8-86B0-92A669D8D038}" type="pres">
      <dgm:prSet presAssocID="{EDFE77BF-2EBD-45CD-B106-FF573CB8C22F}" presName="sibTrans" presStyleCnt="0"/>
      <dgm:spPr/>
    </dgm:pt>
    <dgm:pt modelId="{3564969E-452E-4554-AA45-1E6C364EBE36}" type="pres">
      <dgm:prSet presAssocID="{E85377D1-6EE9-4A80-AEBB-A3C7334AD765}" presName="compNode" presStyleCnt="0"/>
      <dgm:spPr/>
    </dgm:pt>
    <dgm:pt modelId="{376AEA30-5733-4719-A7F2-BF087B92D22D}" type="pres">
      <dgm:prSet presAssocID="{E85377D1-6EE9-4A80-AEBB-A3C7334AD76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86F005E7-E530-417B-9CF1-001CE766D4B4}" type="pres">
      <dgm:prSet presAssocID="{E85377D1-6EE9-4A80-AEBB-A3C7334AD765}" presName="spaceRect" presStyleCnt="0"/>
      <dgm:spPr/>
    </dgm:pt>
    <dgm:pt modelId="{0F82BD40-8E3B-4153-B792-908896AD80BB}" type="pres">
      <dgm:prSet presAssocID="{E85377D1-6EE9-4A80-AEBB-A3C7334AD765}" presName="textRect" presStyleLbl="revTx" presStyleIdx="3" presStyleCnt="6" custScaleX="124833">
        <dgm:presLayoutVars>
          <dgm:chMax val="1"/>
          <dgm:chPref val="1"/>
        </dgm:presLayoutVars>
      </dgm:prSet>
      <dgm:spPr/>
    </dgm:pt>
    <dgm:pt modelId="{0713DC2A-BE7F-4878-ABEF-8710D0BF524D}" type="pres">
      <dgm:prSet presAssocID="{7653998A-A4FB-4305-BE95-BD1A6F11A50F}" presName="sibTrans" presStyleCnt="0"/>
      <dgm:spPr/>
    </dgm:pt>
    <dgm:pt modelId="{24413CEB-51D0-456E-9440-11853C6CD81C}" type="pres">
      <dgm:prSet presAssocID="{BDB8650E-A148-451B-8B9C-934E242D7C04}" presName="compNode" presStyleCnt="0"/>
      <dgm:spPr/>
    </dgm:pt>
    <dgm:pt modelId="{CD61A67E-4982-4151-9394-89847BABACB8}" type="pres">
      <dgm:prSet presAssocID="{BDB8650E-A148-451B-8B9C-934E242D7C0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286CEA9E-ACDB-4B34-9BB7-03FB4BB4A989}" type="pres">
      <dgm:prSet presAssocID="{BDB8650E-A148-451B-8B9C-934E242D7C04}" presName="spaceRect" presStyleCnt="0"/>
      <dgm:spPr/>
    </dgm:pt>
    <dgm:pt modelId="{11BA721C-B555-4768-ADE3-3725ABC28B73}" type="pres">
      <dgm:prSet presAssocID="{BDB8650E-A148-451B-8B9C-934E242D7C04}" presName="textRect" presStyleLbl="revTx" presStyleIdx="4" presStyleCnt="6" custScaleX="114833">
        <dgm:presLayoutVars>
          <dgm:chMax val="1"/>
          <dgm:chPref val="1"/>
        </dgm:presLayoutVars>
      </dgm:prSet>
      <dgm:spPr/>
    </dgm:pt>
    <dgm:pt modelId="{6E4C7790-0DD1-48E3-B169-0DB816ADE5C7}" type="pres">
      <dgm:prSet presAssocID="{09791E5C-81B7-4364-8278-5BA9576A61F2}" presName="sibTrans" presStyleCnt="0"/>
      <dgm:spPr/>
    </dgm:pt>
    <dgm:pt modelId="{EEAE0FAC-6700-4DE9-AC32-0978EFA623EC}" type="pres">
      <dgm:prSet presAssocID="{1545A130-8342-4F4D-98D9-AAEF219BF6EF}" presName="compNode" presStyleCnt="0"/>
      <dgm:spPr/>
    </dgm:pt>
    <dgm:pt modelId="{90B44B24-744D-47EE-9473-073EF1C710BE}" type="pres">
      <dgm:prSet presAssocID="{1545A130-8342-4F4D-98D9-AAEF219BF6EF}" presName="iconRect" presStyleLbl="node1" presStyleIdx="5" presStyleCnt="6" custLinFactNeighborX="4105" custLinFactNeighborY="31474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7ED463E-B81B-45C2-BC8F-5ACDA7B4B7E0}" type="pres">
      <dgm:prSet presAssocID="{1545A130-8342-4F4D-98D9-AAEF219BF6EF}" presName="spaceRect" presStyleCnt="0"/>
      <dgm:spPr/>
    </dgm:pt>
    <dgm:pt modelId="{D8773D48-C8E4-411D-A86C-9DFBDEAB9E22}" type="pres">
      <dgm:prSet presAssocID="{1545A130-8342-4F4D-98D9-AAEF219BF6EF}" presName="textRect" presStyleLbl="revTx" presStyleIdx="5" presStyleCnt="6" custScaleX="122630">
        <dgm:presLayoutVars>
          <dgm:chMax val="1"/>
          <dgm:chPref val="1"/>
        </dgm:presLayoutVars>
      </dgm:prSet>
      <dgm:spPr/>
    </dgm:pt>
  </dgm:ptLst>
  <dgm:cxnLst>
    <dgm:cxn modelId="{EC187E01-A1E6-49B8-91FF-CD111D52A68B}" type="presOf" srcId="{E85377D1-6EE9-4A80-AEBB-A3C7334AD765}" destId="{0F82BD40-8E3B-4153-B792-908896AD80BB}" srcOrd="0" destOrd="0" presId="urn:microsoft.com/office/officeart/2018/2/layout/IconLabelList"/>
    <dgm:cxn modelId="{37673D14-A43F-4D1D-A6F0-CE473FDA2697}" srcId="{A59DD1A8-06CA-4462-B75E-1FB33D047CB4}" destId="{1545A130-8342-4F4D-98D9-AAEF219BF6EF}" srcOrd="5" destOrd="0" parTransId="{B4CCAE98-2C61-463E-9335-91A7F1D24508}" sibTransId="{75A08EF9-25BE-4E81-88DE-48A1A25E9175}"/>
    <dgm:cxn modelId="{C4999A20-77EF-415B-8432-3CD4D8009382}" srcId="{A59DD1A8-06CA-4462-B75E-1FB33D047CB4}" destId="{E85377D1-6EE9-4A80-AEBB-A3C7334AD765}" srcOrd="3" destOrd="0" parTransId="{466A90B5-9D47-4EAD-B926-F57E5AB3D4A2}" sibTransId="{7653998A-A4FB-4305-BE95-BD1A6F11A50F}"/>
    <dgm:cxn modelId="{601D9140-1457-4E2E-ADF2-18E112ADF49B}" srcId="{A59DD1A8-06CA-4462-B75E-1FB33D047CB4}" destId="{BDB8650E-A148-451B-8B9C-934E242D7C04}" srcOrd="4" destOrd="0" parTransId="{75C164B6-AC5E-417E-825E-B7910CC924D4}" sibTransId="{09791E5C-81B7-4364-8278-5BA9576A61F2}"/>
    <dgm:cxn modelId="{1F7D524F-077B-46BD-97D8-5CB4CBA66193}" type="presOf" srcId="{1545A130-8342-4F4D-98D9-AAEF219BF6EF}" destId="{D8773D48-C8E4-411D-A86C-9DFBDEAB9E22}" srcOrd="0" destOrd="0" presId="urn:microsoft.com/office/officeart/2018/2/layout/IconLabelList"/>
    <dgm:cxn modelId="{450ACA83-5F49-49D7-B0B8-DFBACBC480A1}" type="presOf" srcId="{187BD995-E3CE-4250-BA97-BBA83168CE6A}" destId="{BA19C30E-A19A-4B09-A04F-899856C86CD8}" srcOrd="0" destOrd="0" presId="urn:microsoft.com/office/officeart/2018/2/layout/IconLabelList"/>
    <dgm:cxn modelId="{1A5DFE8F-687C-423F-B706-3DDA69D3EEEE}" srcId="{A59DD1A8-06CA-4462-B75E-1FB33D047CB4}" destId="{187BD995-E3CE-4250-BA97-BBA83168CE6A}" srcOrd="0" destOrd="0" parTransId="{B4558341-D834-4499-8396-89FFBD92C50A}" sibTransId="{1A83968B-2EF3-41ED-A960-B9F2D1AF57DA}"/>
    <dgm:cxn modelId="{0C680894-8D5D-48FB-B2CA-3CE4A447AA63}" type="presOf" srcId="{A59DD1A8-06CA-4462-B75E-1FB33D047CB4}" destId="{B18E3582-DFE3-4409-A6D7-4B414ED0E3C2}" srcOrd="0" destOrd="0" presId="urn:microsoft.com/office/officeart/2018/2/layout/IconLabelList"/>
    <dgm:cxn modelId="{1CBBDEB3-1818-4931-8DCD-F7B8B7D78C2E}" type="presOf" srcId="{BE1D42CB-F461-4BE6-B42F-8837D4634BDE}" destId="{696DABE6-AB8A-45A6-A91B-421C6AA65A19}" srcOrd="0" destOrd="0" presId="urn:microsoft.com/office/officeart/2018/2/layout/IconLabelList"/>
    <dgm:cxn modelId="{7AAC59B7-CE0F-40BE-9638-739A75F7F22B}" type="presOf" srcId="{2D650DF3-FF78-4764-B24F-8CC13ACF79D7}" destId="{FDDFF404-328A-4B3D-B391-93FFE3B9B6E2}" srcOrd="0" destOrd="0" presId="urn:microsoft.com/office/officeart/2018/2/layout/IconLabelList"/>
    <dgm:cxn modelId="{3885B7BF-0F30-4F0C-8AA4-700E7877154C}" srcId="{A59DD1A8-06CA-4462-B75E-1FB33D047CB4}" destId="{BE1D42CB-F461-4BE6-B42F-8837D4634BDE}" srcOrd="2" destOrd="0" parTransId="{4EAAC723-FA4A-46A5-9140-83A909A9CAC3}" sibTransId="{EDFE77BF-2EBD-45CD-B106-FF573CB8C22F}"/>
    <dgm:cxn modelId="{D3403CDC-9151-4378-B07E-45B34F825949}" type="presOf" srcId="{BDB8650E-A148-451B-8B9C-934E242D7C04}" destId="{11BA721C-B555-4768-ADE3-3725ABC28B73}" srcOrd="0" destOrd="0" presId="urn:microsoft.com/office/officeart/2018/2/layout/IconLabelList"/>
    <dgm:cxn modelId="{1F01FEEF-0DF8-49DB-8F57-55E4FA5A43DA}" srcId="{A59DD1A8-06CA-4462-B75E-1FB33D047CB4}" destId="{2D650DF3-FF78-4764-B24F-8CC13ACF79D7}" srcOrd="1" destOrd="0" parTransId="{A9D611AA-28E3-4E62-96B5-3D7E9719A545}" sibTransId="{036BACEB-5DAF-4B6C-88B1-059270E338A8}"/>
    <dgm:cxn modelId="{3A50E859-5FFD-45B3-B54C-14D607F74046}" type="presParOf" srcId="{B18E3582-DFE3-4409-A6D7-4B414ED0E3C2}" destId="{B7E8F0E8-36C8-4FC5-8FE7-5AFF9E78F258}" srcOrd="0" destOrd="0" presId="urn:microsoft.com/office/officeart/2018/2/layout/IconLabelList"/>
    <dgm:cxn modelId="{42E26B3B-5949-4BC1-B736-D07032E9ADCC}" type="presParOf" srcId="{B7E8F0E8-36C8-4FC5-8FE7-5AFF9E78F258}" destId="{477986EA-C98C-4DFF-B342-FA06C23A767C}" srcOrd="0" destOrd="0" presId="urn:microsoft.com/office/officeart/2018/2/layout/IconLabelList"/>
    <dgm:cxn modelId="{1523C505-5894-434D-ADB1-57534CF15C15}" type="presParOf" srcId="{B7E8F0E8-36C8-4FC5-8FE7-5AFF9E78F258}" destId="{FF6EAB22-3883-4B78-BDC9-2FF517382CA1}" srcOrd="1" destOrd="0" presId="urn:microsoft.com/office/officeart/2018/2/layout/IconLabelList"/>
    <dgm:cxn modelId="{863C576F-8DDE-4878-BF29-0C781E6C6DF5}" type="presParOf" srcId="{B7E8F0E8-36C8-4FC5-8FE7-5AFF9E78F258}" destId="{BA19C30E-A19A-4B09-A04F-899856C86CD8}" srcOrd="2" destOrd="0" presId="urn:microsoft.com/office/officeart/2018/2/layout/IconLabelList"/>
    <dgm:cxn modelId="{F1FE51B8-3274-49D9-A222-527E79EAC75B}" type="presParOf" srcId="{B18E3582-DFE3-4409-A6D7-4B414ED0E3C2}" destId="{07C7E837-C52E-48E7-BC06-38CE6CA8C8BB}" srcOrd="1" destOrd="0" presId="urn:microsoft.com/office/officeart/2018/2/layout/IconLabelList"/>
    <dgm:cxn modelId="{37103384-8F33-494F-A229-83E15758BF80}" type="presParOf" srcId="{B18E3582-DFE3-4409-A6D7-4B414ED0E3C2}" destId="{17193E95-F06C-4F0B-BC60-42F8550EE4FA}" srcOrd="2" destOrd="0" presId="urn:microsoft.com/office/officeart/2018/2/layout/IconLabelList"/>
    <dgm:cxn modelId="{2E2FD5D4-E746-4E9E-AB4F-F0706601A7F8}" type="presParOf" srcId="{17193E95-F06C-4F0B-BC60-42F8550EE4FA}" destId="{12B2EE3F-EC09-42A1-B6F1-ACBFFB3ADE4B}" srcOrd="0" destOrd="0" presId="urn:microsoft.com/office/officeart/2018/2/layout/IconLabelList"/>
    <dgm:cxn modelId="{70D1F229-AC24-4A84-A85C-A3A640E4D569}" type="presParOf" srcId="{17193E95-F06C-4F0B-BC60-42F8550EE4FA}" destId="{61D1090B-7D92-4DBA-8515-A188FB5BF3B7}" srcOrd="1" destOrd="0" presId="urn:microsoft.com/office/officeart/2018/2/layout/IconLabelList"/>
    <dgm:cxn modelId="{E49C3FE0-2760-4543-91CB-DAD39DCCEC5F}" type="presParOf" srcId="{17193E95-F06C-4F0B-BC60-42F8550EE4FA}" destId="{FDDFF404-328A-4B3D-B391-93FFE3B9B6E2}" srcOrd="2" destOrd="0" presId="urn:microsoft.com/office/officeart/2018/2/layout/IconLabelList"/>
    <dgm:cxn modelId="{852C3A74-D8C6-49E2-87AE-1623CF960AF8}" type="presParOf" srcId="{B18E3582-DFE3-4409-A6D7-4B414ED0E3C2}" destId="{9CC62491-9B35-41C7-8D7F-EA4C25EBF381}" srcOrd="3" destOrd="0" presId="urn:microsoft.com/office/officeart/2018/2/layout/IconLabelList"/>
    <dgm:cxn modelId="{826D67F5-F98E-43B3-BD3D-48FB3E35AE12}" type="presParOf" srcId="{B18E3582-DFE3-4409-A6D7-4B414ED0E3C2}" destId="{DEF69C40-254E-46A7-8068-A6EBF9106F9C}" srcOrd="4" destOrd="0" presId="urn:microsoft.com/office/officeart/2018/2/layout/IconLabelList"/>
    <dgm:cxn modelId="{7446755A-7939-4F9E-A570-F903EF213491}" type="presParOf" srcId="{DEF69C40-254E-46A7-8068-A6EBF9106F9C}" destId="{D1B794F4-A545-4980-A7DD-96AF28FDCCB3}" srcOrd="0" destOrd="0" presId="urn:microsoft.com/office/officeart/2018/2/layout/IconLabelList"/>
    <dgm:cxn modelId="{B80EBAAC-B5BC-4E51-A063-121D85D24A2C}" type="presParOf" srcId="{DEF69C40-254E-46A7-8068-A6EBF9106F9C}" destId="{8E376FA9-DEE4-4C84-9D11-F0F797DC1C88}" srcOrd="1" destOrd="0" presId="urn:microsoft.com/office/officeart/2018/2/layout/IconLabelList"/>
    <dgm:cxn modelId="{1B133CCC-88A4-4ED7-9F7E-F2F3A73F8EC3}" type="presParOf" srcId="{DEF69C40-254E-46A7-8068-A6EBF9106F9C}" destId="{696DABE6-AB8A-45A6-A91B-421C6AA65A19}" srcOrd="2" destOrd="0" presId="urn:microsoft.com/office/officeart/2018/2/layout/IconLabelList"/>
    <dgm:cxn modelId="{0AFC1235-6060-454E-98FD-9954A3AAC0D4}" type="presParOf" srcId="{B18E3582-DFE3-4409-A6D7-4B414ED0E3C2}" destId="{313CB5C4-5BA7-42C8-86B0-92A669D8D038}" srcOrd="5" destOrd="0" presId="urn:microsoft.com/office/officeart/2018/2/layout/IconLabelList"/>
    <dgm:cxn modelId="{DAE5A7ED-AFE9-44F5-B9EC-111BF394C189}" type="presParOf" srcId="{B18E3582-DFE3-4409-A6D7-4B414ED0E3C2}" destId="{3564969E-452E-4554-AA45-1E6C364EBE36}" srcOrd="6" destOrd="0" presId="urn:microsoft.com/office/officeart/2018/2/layout/IconLabelList"/>
    <dgm:cxn modelId="{C7D68C80-FC4B-4291-9823-A4FFD088F91F}" type="presParOf" srcId="{3564969E-452E-4554-AA45-1E6C364EBE36}" destId="{376AEA30-5733-4719-A7F2-BF087B92D22D}" srcOrd="0" destOrd="0" presId="urn:microsoft.com/office/officeart/2018/2/layout/IconLabelList"/>
    <dgm:cxn modelId="{32CA6BD0-CAED-4DED-9A92-57644E5ECF7A}" type="presParOf" srcId="{3564969E-452E-4554-AA45-1E6C364EBE36}" destId="{86F005E7-E530-417B-9CF1-001CE766D4B4}" srcOrd="1" destOrd="0" presId="urn:microsoft.com/office/officeart/2018/2/layout/IconLabelList"/>
    <dgm:cxn modelId="{DB146214-671E-4511-BE85-D7A6CB7D6072}" type="presParOf" srcId="{3564969E-452E-4554-AA45-1E6C364EBE36}" destId="{0F82BD40-8E3B-4153-B792-908896AD80BB}" srcOrd="2" destOrd="0" presId="urn:microsoft.com/office/officeart/2018/2/layout/IconLabelList"/>
    <dgm:cxn modelId="{721DF6A6-3A34-452A-8D65-9BD089A8159E}" type="presParOf" srcId="{B18E3582-DFE3-4409-A6D7-4B414ED0E3C2}" destId="{0713DC2A-BE7F-4878-ABEF-8710D0BF524D}" srcOrd="7" destOrd="0" presId="urn:microsoft.com/office/officeart/2018/2/layout/IconLabelList"/>
    <dgm:cxn modelId="{B8C4F04C-98AA-40F1-B395-0B2B9BBB39EC}" type="presParOf" srcId="{B18E3582-DFE3-4409-A6D7-4B414ED0E3C2}" destId="{24413CEB-51D0-456E-9440-11853C6CD81C}" srcOrd="8" destOrd="0" presId="urn:microsoft.com/office/officeart/2018/2/layout/IconLabelList"/>
    <dgm:cxn modelId="{0D679675-FB49-4D2B-AECF-75246DB87BB5}" type="presParOf" srcId="{24413CEB-51D0-456E-9440-11853C6CD81C}" destId="{CD61A67E-4982-4151-9394-89847BABACB8}" srcOrd="0" destOrd="0" presId="urn:microsoft.com/office/officeart/2018/2/layout/IconLabelList"/>
    <dgm:cxn modelId="{EEA50007-D78E-415E-BE98-5911E30FD48F}" type="presParOf" srcId="{24413CEB-51D0-456E-9440-11853C6CD81C}" destId="{286CEA9E-ACDB-4B34-9BB7-03FB4BB4A989}" srcOrd="1" destOrd="0" presId="urn:microsoft.com/office/officeart/2018/2/layout/IconLabelList"/>
    <dgm:cxn modelId="{22E5243C-C964-49F4-89F0-744E623E75F5}" type="presParOf" srcId="{24413CEB-51D0-456E-9440-11853C6CD81C}" destId="{11BA721C-B555-4768-ADE3-3725ABC28B73}" srcOrd="2" destOrd="0" presId="urn:microsoft.com/office/officeart/2018/2/layout/IconLabelList"/>
    <dgm:cxn modelId="{071B7E74-F3D4-4058-944E-8B5C1DD9949A}" type="presParOf" srcId="{B18E3582-DFE3-4409-A6D7-4B414ED0E3C2}" destId="{6E4C7790-0DD1-48E3-B169-0DB816ADE5C7}" srcOrd="9" destOrd="0" presId="urn:microsoft.com/office/officeart/2018/2/layout/IconLabelList"/>
    <dgm:cxn modelId="{C9963037-44A3-4AF8-9E55-E9A0B37E4B96}" type="presParOf" srcId="{B18E3582-DFE3-4409-A6D7-4B414ED0E3C2}" destId="{EEAE0FAC-6700-4DE9-AC32-0978EFA623EC}" srcOrd="10" destOrd="0" presId="urn:microsoft.com/office/officeart/2018/2/layout/IconLabelList"/>
    <dgm:cxn modelId="{C8357568-8C09-42FF-87A7-E7ADDD7C4CDC}" type="presParOf" srcId="{EEAE0FAC-6700-4DE9-AC32-0978EFA623EC}" destId="{90B44B24-744D-47EE-9473-073EF1C710BE}" srcOrd="0" destOrd="0" presId="urn:microsoft.com/office/officeart/2018/2/layout/IconLabelList"/>
    <dgm:cxn modelId="{734F9078-51BD-43F4-9483-890620BE0A16}" type="presParOf" srcId="{EEAE0FAC-6700-4DE9-AC32-0978EFA623EC}" destId="{F7ED463E-B81B-45C2-BC8F-5ACDA7B4B7E0}" srcOrd="1" destOrd="0" presId="urn:microsoft.com/office/officeart/2018/2/layout/IconLabelList"/>
    <dgm:cxn modelId="{5AD9985E-DC71-417D-B713-C373DD629680}" type="presParOf" srcId="{EEAE0FAC-6700-4DE9-AC32-0978EFA623EC}" destId="{D8773D48-C8E4-411D-A86C-9DFBDEAB9E2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7986EA-C98C-4DFF-B342-FA06C23A767C}">
      <dsp:nvSpPr>
        <dsp:cNvPr id="0" name=""/>
        <dsp:cNvSpPr/>
      </dsp:nvSpPr>
      <dsp:spPr>
        <a:xfrm>
          <a:off x="985385" y="381862"/>
          <a:ext cx="756210" cy="7562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19C30E-A19A-4B09-A04F-899856C86CD8}">
      <dsp:nvSpPr>
        <dsp:cNvPr id="0" name=""/>
        <dsp:cNvSpPr/>
      </dsp:nvSpPr>
      <dsp:spPr>
        <a:xfrm>
          <a:off x="225914" y="1471176"/>
          <a:ext cx="2275153" cy="1094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Data Acquisition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Utilize datasets from Kaggle to assemble a comprehensive repository of disease-related information, encompassing symptoms and associated diseases.</a:t>
          </a:r>
          <a:endParaRPr lang="en-US" sz="1100" kern="1200" dirty="0"/>
        </a:p>
      </dsp:txBody>
      <dsp:txXfrm>
        <a:off x="225914" y="1471176"/>
        <a:ext cx="2275153" cy="1094622"/>
      </dsp:txXfrm>
    </dsp:sp>
    <dsp:sp modelId="{12B2EE3F-EC09-42A1-B6F1-ACBFFB3ADE4B}">
      <dsp:nvSpPr>
        <dsp:cNvPr id="0" name=""/>
        <dsp:cNvSpPr/>
      </dsp:nvSpPr>
      <dsp:spPr>
        <a:xfrm>
          <a:off x="3257278" y="381862"/>
          <a:ext cx="756210" cy="7562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FF404-328A-4B3D-B391-93FFE3B9B6E2}">
      <dsp:nvSpPr>
        <dsp:cNvPr id="0" name=""/>
        <dsp:cNvSpPr/>
      </dsp:nvSpPr>
      <dsp:spPr>
        <a:xfrm>
          <a:off x="2795149" y="1471176"/>
          <a:ext cx="1680468" cy="1094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Database</a:t>
          </a:r>
          <a:r>
            <a:rPr lang="en-US" sz="1100" b="1" kern="1200">
              <a:latin typeface="Aptos Display" panose="02110004020202020204"/>
            </a:rPr>
            <a:t> 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Dataset was loaded to SQLite database</a:t>
          </a:r>
        </a:p>
      </dsp:txBody>
      <dsp:txXfrm>
        <a:off x="2795149" y="1471176"/>
        <a:ext cx="1680468" cy="1094622"/>
      </dsp:txXfrm>
    </dsp:sp>
    <dsp:sp modelId="{D1B794F4-A545-4980-A7DD-96AF28FDCCB3}">
      <dsp:nvSpPr>
        <dsp:cNvPr id="0" name=""/>
        <dsp:cNvSpPr/>
      </dsp:nvSpPr>
      <dsp:spPr>
        <a:xfrm>
          <a:off x="5668020" y="381862"/>
          <a:ext cx="756210" cy="7562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DABE6-AB8A-45A6-A91B-421C6AA65A19}">
      <dsp:nvSpPr>
        <dsp:cNvPr id="0" name=""/>
        <dsp:cNvSpPr/>
      </dsp:nvSpPr>
      <dsp:spPr>
        <a:xfrm>
          <a:off x="4769700" y="1471176"/>
          <a:ext cx="2552850" cy="1094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Model Development:</a:t>
          </a:r>
          <a:endParaRPr lang="en-US" sz="1100" b="0" i="0" kern="1200"/>
        </a:p>
        <a:p>
          <a:pPr marL="0" lvl="0" indent="0" algn="ctr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>
              <a:latin typeface="Aptos Display" panose="02110004020202020204"/>
            </a:rPr>
            <a:t> </a:t>
          </a:r>
          <a:r>
            <a:rPr lang="en-US" sz="1100" b="0" i="0" kern="1200"/>
            <a:t>Employed machine learning techniques(Random Forest, Decision Tree, Logistic Regression) to develop a predictive model to accurately identifying diseases based on symptom inputs</a:t>
          </a:r>
          <a:endParaRPr lang="en-US" sz="1100" kern="1200"/>
        </a:p>
      </dsp:txBody>
      <dsp:txXfrm>
        <a:off x="4769700" y="1471176"/>
        <a:ext cx="2552850" cy="1094622"/>
      </dsp:txXfrm>
    </dsp:sp>
    <dsp:sp modelId="{376AEA30-5733-4719-A7F2-BF087B92D22D}">
      <dsp:nvSpPr>
        <dsp:cNvPr id="0" name=""/>
        <dsp:cNvSpPr/>
      </dsp:nvSpPr>
      <dsp:spPr>
        <a:xfrm>
          <a:off x="1106799" y="2985916"/>
          <a:ext cx="756210" cy="7562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2BD40-8E3B-4153-B792-908896AD80BB}">
      <dsp:nvSpPr>
        <dsp:cNvPr id="0" name=""/>
        <dsp:cNvSpPr/>
      </dsp:nvSpPr>
      <dsp:spPr>
        <a:xfrm>
          <a:off x="436015" y="4075229"/>
          <a:ext cx="2097779" cy="1094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Evaluation and Validation:</a:t>
          </a:r>
          <a:endParaRPr lang="en-US" sz="1100" b="0" i="0" kern="1200"/>
        </a:p>
        <a:p>
          <a:pPr marL="0" lvl="0" indent="0" algn="ctr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>
              <a:latin typeface="Aptos Display" panose="02110004020202020204"/>
            </a:rPr>
            <a:t> </a:t>
          </a:r>
          <a:r>
            <a:rPr lang="en-US" sz="1100" b="0" i="0" kern="1200"/>
            <a:t>Assess the performance of the predictive model through rigorous testing and validation procedures</a:t>
          </a:r>
          <a:r>
            <a:rPr lang="en-US" sz="1100" b="0" i="0" kern="1200">
              <a:latin typeface="Aptos Display" panose="02110004020202020204"/>
            </a:rPr>
            <a:t>.</a:t>
          </a:r>
          <a:endParaRPr lang="en-US" sz="1100" kern="1200"/>
        </a:p>
      </dsp:txBody>
      <dsp:txXfrm>
        <a:off x="436015" y="4075229"/>
        <a:ext cx="2097779" cy="1094622"/>
      </dsp:txXfrm>
    </dsp:sp>
    <dsp:sp modelId="{CD61A67E-4982-4151-9394-89847BABACB8}">
      <dsp:nvSpPr>
        <dsp:cNvPr id="0" name=""/>
        <dsp:cNvSpPr/>
      </dsp:nvSpPr>
      <dsp:spPr>
        <a:xfrm>
          <a:off x="3414637" y="2985916"/>
          <a:ext cx="756210" cy="7562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A721C-B555-4768-ADE3-3725ABC28B73}">
      <dsp:nvSpPr>
        <dsp:cNvPr id="0" name=""/>
        <dsp:cNvSpPr/>
      </dsp:nvSpPr>
      <dsp:spPr>
        <a:xfrm>
          <a:off x="2827877" y="4075229"/>
          <a:ext cx="1929732" cy="1094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Interactive Tool Creation: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Design a user-friendly tool that enables individuals to input their symptoms to generate predictions regarding potential diseases.</a:t>
          </a:r>
          <a:endParaRPr lang="en-US" sz="1100" kern="1200" dirty="0"/>
        </a:p>
      </dsp:txBody>
      <dsp:txXfrm>
        <a:off x="2827877" y="4075229"/>
        <a:ext cx="1929732" cy="1094622"/>
      </dsp:txXfrm>
    </dsp:sp>
    <dsp:sp modelId="{90B44B24-744D-47EE-9473-073EF1C710BE}">
      <dsp:nvSpPr>
        <dsp:cNvPr id="0" name=""/>
        <dsp:cNvSpPr/>
      </dsp:nvSpPr>
      <dsp:spPr>
        <a:xfrm>
          <a:off x="5735008" y="3223925"/>
          <a:ext cx="756210" cy="7562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773D48-C8E4-411D-A86C-9DFBDEAB9E22}">
      <dsp:nvSpPr>
        <dsp:cNvPr id="0" name=""/>
        <dsp:cNvSpPr/>
      </dsp:nvSpPr>
      <dsp:spPr>
        <a:xfrm>
          <a:off x="5051691" y="4075229"/>
          <a:ext cx="2060758" cy="1094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Deployment: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Interactive tool accessible to users, facilitating easy and convenient disease prediction based on symptoms.</a:t>
          </a:r>
          <a:endParaRPr lang="en-US" sz="1100" kern="1200" dirty="0"/>
        </a:p>
      </dsp:txBody>
      <dsp:txXfrm>
        <a:off x="5051691" y="4075229"/>
        <a:ext cx="2060758" cy="1094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B2E24-E9EF-4F98-80C5-473097C3A09D}" type="datetimeFigureOut">
              <a:t>3/25/2024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9C2E9-9F05-47BE-8881-B9B7E2AF313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4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Campbell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9C2E9-9F05-47BE-8881-B9B7E2AF3134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73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Campbell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9C2E9-9F05-47BE-8881-B9B7E2AF3134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02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Jenna – To develop the random forest model, I first explored the data and noticed there were many null values in the symptom columns. So when I went to use the label encoder I added a line in the if statement that fills all of the NAs with "unknown". Getting this working took a couple of iterations. I had first filled with 0, but the encoder didn't like the mix of string and integers within columns. When I fixed that the encoder ran well. Once all of the symptoms were encoded I pre-processed the data into training and testing datasets. I then used the standard scaler to scale the x training data and the x test data.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9C2E9-9F05-47BE-8881-B9B7E2AF3134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68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Suhasini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9C2E9-9F05-47BE-8881-B9B7E2AF3134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78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Suhasini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9C2E9-9F05-47BE-8881-B9B7E2AF3134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95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Deepika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9C2E9-9F05-47BE-8881-B9B7E2AF3134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30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Deepika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9C2E9-9F05-47BE-8881-B9B7E2AF3134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90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2571A-6A20-B660-0324-DB93A466B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691B3-8D77-7A2C-903C-B93E1EAEC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4D6EB-42AA-2714-1411-C8C47145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ECA1-FEB7-4CAE-A49D-1D23D3C72AA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0D794-D005-33B3-7B7A-0277DCB9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2B712-981B-BC75-EDA1-7B0224CD0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06DB-EE64-4D27-9730-1EBE17DF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1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8AFE-8261-28AB-22AA-F993B1C46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12C8E-E45F-6430-265D-EADAB8646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2E256-2C37-C780-3E33-F8CFCE14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ECA1-FEB7-4CAE-A49D-1D23D3C72AA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A6B40-F449-7DC5-A455-C0075E125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42BB2-8F0E-9953-460B-8171E8E4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06DB-EE64-4D27-9730-1EBE17DF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8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62C7A-E77C-4C8A-FCCA-25DBFB5E0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3CECA-0C12-4137-6CA3-80D19446D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D6F96-66E9-B10D-359C-12F8081A0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ECA1-FEB7-4CAE-A49D-1D23D3C72AA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50D6C-6E2B-3975-8CAA-F1DBFBFC1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1469D-9694-4337-E133-85E5494D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06DB-EE64-4D27-9730-1EBE17DF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4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049C-A6A6-472F-7921-D6E52FB4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A7CE8-F3A9-0D00-84F4-59EF078E3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1346F-C0D2-0F3C-D109-5FC49F5F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ECA1-FEB7-4CAE-A49D-1D23D3C72AA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0DE4D-4809-A6DB-85C3-FF1CE313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92AE5-F601-48A0-A917-8D9C2351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06DB-EE64-4D27-9730-1EBE17DF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42607-6B09-C27B-102C-3C95C201E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A19D3-D41C-7569-C94E-D43A777F0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3C16A-A186-B316-7DE1-430689718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ECA1-FEB7-4CAE-A49D-1D23D3C72AA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2AD66-01F2-99CB-3B25-22F1F67E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B1D40-B14D-C5FF-DD17-B310B42F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06DB-EE64-4D27-9730-1EBE17DF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5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CEE7-7D22-6D0A-860D-A852596D0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43099-B5EB-1F8B-DFF7-2197490BC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56283-7D7E-3827-B19F-B3B0DC316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03922-6DDF-B023-0890-724B72D0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ECA1-FEB7-4CAE-A49D-1D23D3C72AA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16AE4-049F-869B-03D6-65392FB0D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A9AC7-5C0C-B862-97D4-DFE7DA3B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06DB-EE64-4D27-9730-1EBE17DF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9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1415-55C4-E3E1-1D17-EB7D3C6E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6076A-3777-589D-26B3-606900E43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53207-666D-32F0-CC57-F176B9FBB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1D814-37EE-EC0B-00A7-5845F967E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125145-1247-58DB-DE13-46D8FFADC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1CB972-FEA6-E200-7739-3BD1F445C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ECA1-FEB7-4CAE-A49D-1D23D3C72AA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A10504-643B-111B-AFF7-CFAD737B1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572D8-D680-8EA6-2F6E-CB669E3F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06DB-EE64-4D27-9730-1EBE17DF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7FFDE-F097-A694-142D-B1B7D9EE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77EB6-8265-41EF-6AE9-0CB01D23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ECA1-FEB7-4CAE-A49D-1D23D3C72AA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6C24E-EC80-C235-28B8-CFFF84DB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3D77C-4E9F-419E-BD31-DE1122A4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06DB-EE64-4D27-9730-1EBE17DF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5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D56D51-3475-CDDF-F8FD-0527E19C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ECA1-FEB7-4CAE-A49D-1D23D3C72AA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CAA06-BEAE-311E-7A57-60B83161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15E67-ED69-BDFE-37F5-5249215D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06DB-EE64-4D27-9730-1EBE17DF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31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663E-B9FA-C974-8D5D-71A4AF0F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C17A8-F036-A9D0-8D1A-71F0AC989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78547-053A-2DE8-152C-7A6E0BB55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44130-43F1-5460-24FD-ACE42F3E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ECA1-FEB7-4CAE-A49D-1D23D3C72AA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EEFFD-0CAF-991B-6196-C96E7B7F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E7365-68A0-E389-50E8-F36F1202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06DB-EE64-4D27-9730-1EBE17DF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9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2D99-EA73-746F-A5E1-D0184737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FBF041-4617-52AB-44C8-89170084B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F4CEF-AA33-BD7E-4FF4-68120386F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F0175-1AE1-250D-EC6B-5ACCD5B0E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ECA1-FEB7-4CAE-A49D-1D23D3C72AA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FD03E-5257-26DE-88D1-7727090A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DA264-7970-83C5-ABFC-3DADC070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06DB-EE64-4D27-9730-1EBE17DF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6FF363-02D7-F504-AD6E-EF2099993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29138-026A-BBDB-DC9F-1085BF62C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2E70E-686D-3AD7-A35B-EF84CEB7F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A3ECA1-FEB7-4CAE-A49D-1D23D3C72AA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2E384-6AE9-7774-F8B6-14FE6546A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A0676-DBCD-2619-6EA0-BCF494FB4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1006DB-EE64-4D27-9730-1EBE17DF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0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92.168.0.11:8501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53FF77B3-CFE1-A7AA-F4BA-8B5B8764F3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AC92E7-7AE5-6978-AF3D-779221901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825" y="3008235"/>
            <a:ext cx="10134600" cy="8415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Healthcare(Disease Prediction)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BAD95-A0CF-633F-9B61-B83C41E30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0737" y="4703355"/>
            <a:ext cx="2970440" cy="1828073"/>
          </a:xfrm>
          <a:ln>
            <a:solidFill>
              <a:srgbClr val="00B0F0"/>
            </a:solidFill>
          </a:ln>
        </p:spPr>
        <p:txBody>
          <a:bodyPr>
            <a:normAutofit lnSpcReduction="10000"/>
          </a:bodyPr>
          <a:lstStyle/>
          <a:p>
            <a:r>
              <a:rPr lang="en-US" u="sng" dirty="0">
                <a:solidFill>
                  <a:srgbClr val="00B0F0"/>
                </a:solidFill>
              </a:rPr>
              <a:t>Project Team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B0F0"/>
                </a:solidFill>
              </a:rPr>
              <a:t>Jenna </a:t>
            </a:r>
            <a:r>
              <a:rPr lang="en-US" sz="1700" dirty="0" err="1">
                <a:solidFill>
                  <a:srgbClr val="00B0F0"/>
                </a:solidFill>
              </a:rPr>
              <a:t>Johnshoy-Aarestad</a:t>
            </a:r>
            <a:endParaRPr lang="en-US" sz="1700" dirty="0">
              <a:solidFill>
                <a:srgbClr val="00B0F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B0F0"/>
                </a:solidFill>
              </a:rPr>
              <a:t>Campbell Thomas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B0F0"/>
                </a:solidFill>
              </a:rPr>
              <a:t>Deepika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rgbClr val="00B0F0"/>
                </a:solidFill>
              </a:rPr>
              <a:t>Suhasini</a:t>
            </a:r>
            <a:r>
              <a:rPr lang="en-US" sz="1700" dirty="0">
                <a:solidFill>
                  <a:srgbClr val="00B0F0"/>
                </a:solidFill>
              </a:rPr>
              <a:t> Varma </a:t>
            </a:r>
          </a:p>
        </p:txBody>
      </p:sp>
    </p:spTree>
    <p:extLst>
      <p:ext uri="{BB962C8B-B14F-4D97-AF65-F5344CB8AC3E}">
        <p14:creationId xmlns:p14="http://schemas.microsoft.com/office/powerpoint/2010/main" val="2900583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034B2-774F-36CA-89CB-A313AB1A2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938" y="1624745"/>
            <a:ext cx="735337" cy="3647447"/>
          </a:xfrm>
        </p:spPr>
        <p:txBody>
          <a:bodyPr vert="vert270"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182D0-EE23-AE8F-B517-B58F8A60E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This project leverages datasets sourced from Kaggle. The goal is to construct a predictive model capable of accurately forecasting diseases based on a range of symptoms. Additionally, the project entails the creation of an interactive tool designed to facilitate user input of symptoms, yielding instantaneous disease predictions.</a:t>
            </a:r>
          </a:p>
        </p:txBody>
      </p:sp>
    </p:spTree>
    <p:extLst>
      <p:ext uri="{BB962C8B-B14F-4D97-AF65-F5344CB8AC3E}">
        <p14:creationId xmlns:p14="http://schemas.microsoft.com/office/powerpoint/2010/main" val="101267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D4DC3-065B-50A5-BFA5-62FCAC16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1735252"/>
            <a:ext cx="775597" cy="3387497"/>
          </a:xfrm>
        </p:spPr>
        <p:txBody>
          <a:bodyPr vert="vert270"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Project Details</a:t>
            </a: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009B0784-6EE7-3890-647A-37E60FA75D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7051159"/>
              </p:ext>
            </p:extLst>
          </p:nvPr>
        </p:nvGraphicFramePr>
        <p:xfrm>
          <a:off x="4231856" y="568553"/>
          <a:ext cx="7548466" cy="5551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406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248CB9E-5EDE-DB54-9AA5-246AB418287A}"/>
              </a:ext>
            </a:extLst>
          </p:cNvPr>
          <p:cNvSpPr txBox="1">
            <a:spLocks/>
          </p:cNvSpPr>
          <p:nvPr/>
        </p:nvSpPr>
        <p:spPr>
          <a:xfrm>
            <a:off x="1427584" y="539182"/>
            <a:ext cx="867747" cy="5779637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>
                <a:solidFill>
                  <a:srgbClr val="FFFFFF"/>
                </a:solidFill>
              </a:rPr>
              <a:t>Random Forest Algorithm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204291-4A16-B824-DD70-61D103BDC0D8}"/>
              </a:ext>
            </a:extLst>
          </p:cNvPr>
          <p:cNvSpPr txBox="1"/>
          <p:nvPr/>
        </p:nvSpPr>
        <p:spPr>
          <a:xfrm>
            <a:off x="4557934" y="5178491"/>
            <a:ext cx="6672307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E95DDC-51A1-5A4C-0C30-0A60DB0A5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895" y="3188614"/>
            <a:ext cx="6194103" cy="34267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E4081D-5C70-AA75-3921-C53BAE2F631F}"/>
              </a:ext>
            </a:extLst>
          </p:cNvPr>
          <p:cNvSpPr txBox="1"/>
          <p:nvPr/>
        </p:nvSpPr>
        <p:spPr>
          <a:xfrm>
            <a:off x="4845698" y="801880"/>
            <a:ext cx="6672307" cy="2664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0" i="0" dirty="0">
                <a:effectLst/>
              </a:rPr>
              <a:t>A </a:t>
            </a:r>
            <a:r>
              <a:rPr lang="en-US" sz="2000" dirty="0"/>
              <a:t>r</a:t>
            </a:r>
            <a:r>
              <a:rPr lang="en-US" sz="2000" b="0" i="0" dirty="0">
                <a:effectLst/>
              </a:rPr>
              <a:t>andom </a:t>
            </a:r>
            <a:r>
              <a:rPr lang="en-US" sz="2000" dirty="0"/>
              <a:t>f</a:t>
            </a:r>
            <a:r>
              <a:rPr lang="en-US" sz="2000" b="0" i="0" dirty="0">
                <a:effectLst/>
              </a:rPr>
              <a:t>orest </a:t>
            </a:r>
            <a:r>
              <a:rPr lang="en-US" sz="2000" dirty="0"/>
              <a:t>a</a:t>
            </a:r>
            <a:r>
              <a:rPr lang="en-US" sz="2000" b="0" i="0" dirty="0">
                <a:effectLst/>
              </a:rPr>
              <a:t>lgorithm is a supervised machine learning algorithm that is extremely popular and is used for Classification and Regression problems in Machine Learning.</a:t>
            </a:r>
            <a:r>
              <a:rPr lang="en-US" sz="2000" dirty="0"/>
              <a:t> We create these simple trees by randomly sampling the data and creating a decision tree for only that small portion of data. Each simple tree is a weak classifier because it is only trained on a small piece of the original data. Accuracy score of our model was 100%.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075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248CB9E-5EDE-DB54-9AA5-246AB418287A}"/>
              </a:ext>
            </a:extLst>
          </p:cNvPr>
          <p:cNvSpPr txBox="1">
            <a:spLocks/>
          </p:cNvSpPr>
          <p:nvPr/>
        </p:nvSpPr>
        <p:spPr>
          <a:xfrm>
            <a:off x="1427584" y="539182"/>
            <a:ext cx="867747" cy="5779637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>
                <a:solidFill>
                  <a:srgbClr val="FFFFFF"/>
                </a:solidFill>
              </a:rPr>
              <a:t>Decision Tree Algorithm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204291-4A16-B824-DD70-61D103BDC0D8}"/>
              </a:ext>
            </a:extLst>
          </p:cNvPr>
          <p:cNvSpPr txBox="1"/>
          <p:nvPr/>
        </p:nvSpPr>
        <p:spPr>
          <a:xfrm>
            <a:off x="4693298" y="649480"/>
            <a:ext cx="6672307" cy="2569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C710DC-8F53-EC9F-E3AD-E9FD5E73D717}"/>
              </a:ext>
            </a:extLst>
          </p:cNvPr>
          <p:cNvSpPr txBox="1"/>
          <p:nvPr/>
        </p:nvSpPr>
        <p:spPr>
          <a:xfrm>
            <a:off x="4777231" y="554478"/>
            <a:ext cx="6672307" cy="2664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0" i="0">
                <a:effectLst/>
              </a:rPr>
              <a:t>A </a:t>
            </a:r>
            <a:r>
              <a:rPr lang="en-US" sz="2000"/>
              <a:t>decision tree algorithm is a machine learning algorithm that uses a decision tree to make predictions. It follows a tree-like model of decisions and their possible consequences. Accuracy score of our model was 100%.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659CBB-49CC-FFFC-5776-ABCF66498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754" y="3112483"/>
            <a:ext cx="6668567" cy="29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19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248CB9E-5EDE-DB54-9AA5-246AB418287A}"/>
              </a:ext>
            </a:extLst>
          </p:cNvPr>
          <p:cNvSpPr txBox="1">
            <a:spLocks/>
          </p:cNvSpPr>
          <p:nvPr/>
        </p:nvSpPr>
        <p:spPr>
          <a:xfrm>
            <a:off x="1448441" y="884414"/>
            <a:ext cx="867747" cy="5779637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>
                <a:solidFill>
                  <a:srgbClr val="FFFFFF"/>
                </a:solidFill>
              </a:rPr>
              <a:t>Logistic Regression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204291-4A16-B824-DD70-61D103BDC0D8}"/>
              </a:ext>
            </a:extLst>
          </p:cNvPr>
          <p:cNvSpPr txBox="1"/>
          <p:nvPr/>
        </p:nvSpPr>
        <p:spPr>
          <a:xfrm>
            <a:off x="4693298" y="649480"/>
            <a:ext cx="6672307" cy="2569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EF78C2-A6DB-2A77-3EF2-536822F530E3}"/>
              </a:ext>
            </a:extLst>
          </p:cNvPr>
          <p:cNvSpPr txBox="1"/>
          <p:nvPr/>
        </p:nvSpPr>
        <p:spPr>
          <a:xfrm>
            <a:off x="4640378" y="649480"/>
            <a:ext cx="6672307" cy="2664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0" i="0" dirty="0">
                <a:effectLst/>
              </a:rPr>
              <a:t>Logistic regression is a supervised machine learning algorithm that accomplishes binary classification tasks by predicting the probability of an outcome, event or observation, The model delivers a binary outcome yes/no, 0/1 or true/false. </a:t>
            </a:r>
            <a:r>
              <a:rPr lang="en-US" sz="2000" dirty="0"/>
              <a:t>Accuracy score of our model was 92%.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547B50-5B3D-C526-57BC-35A5C9A3E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935" y="3324205"/>
            <a:ext cx="6363477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52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248CB9E-5EDE-DB54-9AA5-246AB418287A}"/>
              </a:ext>
            </a:extLst>
          </p:cNvPr>
          <p:cNvSpPr txBox="1">
            <a:spLocks/>
          </p:cNvSpPr>
          <p:nvPr/>
        </p:nvSpPr>
        <p:spPr>
          <a:xfrm>
            <a:off x="1427584" y="539182"/>
            <a:ext cx="867747" cy="5779637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>
                <a:solidFill>
                  <a:srgbClr val="FFFFFF"/>
                </a:solidFill>
              </a:rPr>
              <a:t>Disease Symptom Checker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204291-4A16-B824-DD70-61D103BDC0D8}"/>
              </a:ext>
            </a:extLst>
          </p:cNvPr>
          <p:cNvSpPr txBox="1"/>
          <p:nvPr/>
        </p:nvSpPr>
        <p:spPr>
          <a:xfrm>
            <a:off x="4693298" y="649480"/>
            <a:ext cx="667230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52A09B-9BCC-3E39-94CB-8D0F1CD298C9}"/>
              </a:ext>
            </a:extLst>
          </p:cNvPr>
          <p:cNvSpPr txBox="1"/>
          <p:nvPr/>
        </p:nvSpPr>
        <p:spPr>
          <a:xfrm>
            <a:off x="4690250" y="1167088"/>
            <a:ext cx="6167534" cy="109113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b="0" i="0" dirty="0">
                <a:effectLst/>
              </a:rPr>
              <a:t>Disease symptom checker tool </a:t>
            </a:r>
            <a:r>
              <a:rPr lang="en-US">
                <a:solidFill>
                  <a:srgbClr val="0D0D0D"/>
                </a:solidFill>
                <a:ea typeface="+mn-lt"/>
                <a:cs typeface="+mn-lt"/>
              </a:rPr>
              <a:t> allows users to input their symptoms and provides suggestions for possible diseases along with remedies. The app also includes options for selecting gender and age range</a:t>
            </a:r>
            <a:r>
              <a:rPr lang="en-US" sz="1800" b="0" i="0" dirty="0">
                <a:effectLst/>
              </a:rPr>
              <a:t>.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8E6DEF-C975-1137-626A-9C69DB180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993" y="2299535"/>
            <a:ext cx="4643591" cy="37612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8E33B3-B2AF-F597-2C53-B76123C2FFD8}"/>
              </a:ext>
            </a:extLst>
          </p:cNvPr>
          <p:cNvSpPr txBox="1"/>
          <p:nvPr/>
        </p:nvSpPr>
        <p:spPr>
          <a:xfrm>
            <a:off x="8836711" y="3694603"/>
            <a:ext cx="2940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effectLst/>
                <a:latin typeface="Slack-Lato"/>
                <a:hlinkClick r:id="rId4"/>
              </a:rPr>
              <a:t>http://192.168.0.11:8501/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38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ny questions in a blue background&#10;&#10;Description automatically generated">
            <a:extLst>
              <a:ext uri="{FF2B5EF4-FFF2-40B4-BE49-F238E27FC236}">
                <a16:creationId xmlns:a16="http://schemas.microsoft.com/office/drawing/2014/main" id="{1A4264D1-C691-2703-90B0-0E26229D04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" b="11368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32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5187</TotalTime>
  <Words>540</Words>
  <Application>Microsoft Office PowerPoint</Application>
  <PresentationFormat>Widescreen</PresentationFormat>
  <Paragraphs>44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Slack-Lato</vt:lpstr>
      <vt:lpstr>Office Theme</vt:lpstr>
      <vt:lpstr>Healthcare(Disease Prediction)</vt:lpstr>
      <vt:lpstr>Project Objective</vt:lpstr>
      <vt:lpstr>Project Details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Healthcare(Disease Prediction)</dc:title>
  <dc:creator>Siva kumar varma jampuram</dc:creator>
  <cp:lastModifiedBy>Siva kumar varma jampuram</cp:lastModifiedBy>
  <cp:revision>2</cp:revision>
  <dcterms:created xsi:type="dcterms:W3CDTF">2024-03-22T01:26:22Z</dcterms:created>
  <dcterms:modified xsi:type="dcterms:W3CDTF">2024-03-26T01:39:32Z</dcterms:modified>
</cp:coreProperties>
</file>