
<file path=[Content_Types].xml><?xml version="1.0" encoding="utf-8"?>
<Types xmlns="http://schemas.openxmlformats.org/package/2006/content-types">
  <Default ContentType="application/xml" Extension="xml"/>
  <Default ContentType="image/jpeg" Extension="jpe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49" r:id="rId5"/>
    <p:sldMasterId id="214748365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y="6858000" cx="9144000"/>
  <p:notesSz cx="6858000" cy="9144000"/>
  <p:defaultTextStyle>
    <a:defPPr lvl="0">
      <a:defRPr lang="en-US"/>
    </a:defPPr>
    <a:lvl1pPr eaLnBrk="0" hangingPunct="0" lvl="0" rtl="0" algn="l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eaLnBrk="0" hangingPunct="0" lvl="1" marL="457200" rtl="0" algn="l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eaLnBrk="0" hangingPunct="0" lvl="2" marL="914400" rtl="0" algn="l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eaLnBrk="0" hangingPunct="0" lvl="3" marL="1371600" rtl="0" algn="l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eaLnBrk="0" hangingPunct="0" lvl="4" marL="1828800" rtl="0" algn="l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defTabSz="914400" eaLnBrk="1" hangingPunct="1" latinLnBrk="0" lvl="5" marL="2286000" rtl="0" algn="l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defTabSz="914400" eaLnBrk="1" hangingPunct="1" latinLnBrk="0" lvl="6" marL="2743200" rtl="0" algn="l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defTabSz="914400" eaLnBrk="1" hangingPunct="1" latinLnBrk="0" lvl="7" marL="3200400" rtl="0" algn="l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defTabSz="914400" eaLnBrk="1" hangingPunct="1" latinLnBrk="0" lvl="8" marL="3657600" rtl="0" algn="l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1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1.xml"/><Relationship Id="rId2" Type="http://schemas.openxmlformats.org/officeDocument/2006/relationships/viewProps" Target="viewProps1.xml"/><Relationship Id="rId3" Type="http://schemas.openxmlformats.org/officeDocument/2006/relationships/presProps" Target="presProps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18" Type="http://schemas.openxmlformats.org/officeDocument/2006/relationships/slide" Target="slides/slide1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9225B41-A190-4059-8256-F8E6610DFB2C}" type="datetime3">
              <a:rPr lang="en-US" smtClean="0"/>
              <a:t>19 February 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1-59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2587D5A1-37CC-4B13-9F17-5059BEF349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067401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648624-F78F-483B-9DBF-BDCA31EE8EE4}" type="slidenum">
              <a:rPr lang="en-IN" smtClean="0"/>
              <a:pPr/>
              <a:t>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06216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D020F719-4EBB-4C0A-B9C0-EE3147FC9FD4}" type="datetime3">
              <a:rPr lang="en-US" smtClean="0"/>
              <a:t>19 February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1-59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87D5A1-37CC-4B13-9F17-5059BEF349E4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225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A3211F-8BB5-4957-85CB-4555EF6A45D5}" type="datetime1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Zeroth Review 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E085C6-F666-433D-BCC4-5D654E5CBF1C}" type="datetime1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Zeroth Review 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E71DBA-E11D-473B-92E1-05D816D73803}" type="datetime1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Zeroth Review 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9BBCE52-A230-4214-B4A7-AB38EA43FA7F}" type="datetime1">
              <a:rPr lang="en-US" smtClean="0"/>
              <a:t>2/19/2024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Zeroth Review 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19DB3-E671-40A1-A785-658B771F4B83}" type="datetime1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Zeroth Review 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B5C26-4B14-49C1-984B-312746EF3597}" type="datetime1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Zeroth Review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A3BB7-481A-4FE7-A792-099E4DC5D81D}" type="datetime1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Zeroth Review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CB4AC-61B8-41B9-9F82-44BDA8935E08}" type="datetime1">
              <a:rPr lang="en-US" smtClean="0"/>
              <a:t>2/19/2024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Zeroth Review 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76F37-5664-4185-B24A-95F095E6BED9}" type="datetime1">
              <a:rPr lang="en-US" smtClean="0"/>
              <a:t>2/19/2024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Zeroth Review 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FC6B4-95D0-4D7F-8E47-D14A5F8B507B}" type="datetime1">
              <a:rPr lang="en-US" smtClean="0"/>
              <a:t>2/19/2024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Zeroth Review 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9BE5C-7C27-4BFB-95EF-B73CDF903BF8}" type="datetime1">
              <a:rPr lang="en-US" smtClean="0"/>
              <a:t>2/19/2024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Zeroth Review 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5B31F1-69D4-4F6F-890B-8E2D7E584AFB}" type="datetime1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Zeroth Review 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A7C72-B674-4098-9D96-E0997532281E}" type="datetime1">
              <a:rPr lang="en-US" smtClean="0"/>
              <a:t>2/19/2024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Zeroth Review 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D7364-1610-4FE7-8E09-8B6EDDF6B185}" type="datetime1">
              <a:rPr lang="en-US" smtClean="0"/>
              <a:t>2/19/2024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Zeroth Review 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9E9EB-7481-42B6-A914-F310E7F64998}" type="datetime1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Zeroth Review 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87ECD-560B-445A-9B0A-D3B160629EE6}" type="datetime1">
              <a:rPr lang="en-US" smtClean="0"/>
              <a:t>2/19/2024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37CC3-5619-43EF-976E-68458E9F0128}" type="datetime1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Zeroth Review 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9E6A9-1F87-43C3-85F3-38D662BD1B72}" type="datetime1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Zeroth Review 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2C2CC-0907-466D-87E2-F3A9DF07BAF0}" type="datetime1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Zeroth Review 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2C5D3-D5E6-41BE-A318-6B6B5451E367}" type="datetime1">
              <a:rPr lang="en-US" smtClean="0"/>
              <a:t>2/19/2024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Zeroth Review 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D8D20-7D71-48C5-AC4D-FA33640B65A2}" type="datetime1">
              <a:rPr lang="en-US" smtClean="0"/>
              <a:t>2/19/2024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Zeroth Review 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B2114-850E-4FE8-BFD3-4D40CB6D5AE3}" type="datetime1">
              <a:rPr lang="en-US" smtClean="0"/>
              <a:t>2/19/2024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Zeroth Review 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BA54A7-9C2E-4953-97F9-A81EF7238F83}" type="datetime1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Zeroth Review 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89DA3-70C5-41EA-9E8E-EB437255C248}" type="datetime1">
              <a:rPr lang="en-US" smtClean="0"/>
              <a:t>2/19/2024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Zeroth Review 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8D183-E4B0-43B4-8112-579507220D20}" type="datetime1">
              <a:rPr lang="en-US" smtClean="0"/>
              <a:t>2/19/2024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Zeroth Review 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293F2-1BB9-4183-A9D7-1D0A88DCADA2}" type="datetime1">
              <a:rPr lang="en-US" smtClean="0"/>
              <a:t>2/19/2024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Zeroth Review 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3B74E-E508-476D-8A46-07E66978D043}" type="datetime1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Zeroth Review 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0AAA6-BA3E-429E-A317-89427EDF7682}" type="datetime1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Zeroth Review 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535F2E-EED3-4094-B27F-B9EF495D2F3C}" type="datetime1">
              <a:rPr lang="en-US" smtClean="0"/>
              <a:t>2/19/2024</a:t>
            </a:fld>
            <a:endParaRPr 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Zeroth Review 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B107F9-273D-40B3-B09A-2A8FD9DB668F}" type="datetime1">
              <a:rPr lang="en-US" smtClean="0"/>
              <a:t>2/19/2024</a:t>
            </a:fld>
            <a:endParaRPr lang="en-US"/>
          </a:p>
        </p:txBody>
      </p:sp>
      <p:sp>
        <p:nvSpPr>
          <p:cNvPr id="8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Zeroth Review 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005489-90B9-4E9F-ABE7-A3E20D141729}" type="datetime1">
              <a:rPr lang="en-US" smtClean="0"/>
              <a:t>2/19/2024</a:t>
            </a:fld>
            <a:endParaRPr lang="en-US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Zeroth Review 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F643FD-DD7E-4E01-90F1-636137A0E5D6}" type="datetime1">
              <a:rPr lang="en-US" smtClean="0"/>
              <a:t>2/19/2024</a:t>
            </a:fld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Zeroth Review 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986275-C399-454E-A50E-CAF076A6248F}" type="datetime1">
              <a:rPr lang="en-US" smtClean="0"/>
              <a:t>2/19/2024</a:t>
            </a:fld>
            <a:endParaRPr 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Zeroth Review 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4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ight Triangle 5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35407F-7916-4021-B0A5-D1E89B42D484}" type="datetime1">
              <a:rPr lang="en-US" smtClean="0"/>
              <a:t>2/19/2024</a:t>
            </a:fld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Zeroth Review 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8E0D43D-C6B5-4E5B-A854-7F13F7E8CEEB}" type="datetime1">
              <a:rPr lang="en-US" smtClean="0"/>
              <a:t>2/19/2024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65" r:id="rId1"/>
    <p:sldLayoutId id="2147484566" r:id="rId2"/>
    <p:sldLayoutId id="2147484567" r:id="rId3"/>
    <p:sldLayoutId id="2147484568" r:id="rId4"/>
    <p:sldLayoutId id="2147484569" r:id="rId5"/>
    <p:sldLayoutId id="2147484570" r:id="rId6"/>
    <p:sldLayoutId id="2147484571" r:id="rId7"/>
    <p:sldLayoutId id="2147484572" r:id="rId8"/>
    <p:sldLayoutId id="2147484575" r:id="rId9"/>
    <p:sldLayoutId id="2147484573" r:id="rId10"/>
    <p:sldLayoutId id="2147484574" r:id="rId11"/>
    <p:sldLayoutId id="2147484603" r:id="rId12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52749-2145-4BEB-8946-7811AC380CA4}" type="datetime1">
              <a:rPr lang="en-US" smtClean="0"/>
              <a:t>2/19/2024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92" r:id="rId1"/>
    <p:sldLayoutId id="2147484593" r:id="rId2"/>
    <p:sldLayoutId id="2147484594" r:id="rId3"/>
    <p:sldLayoutId id="2147484595" r:id="rId4"/>
    <p:sldLayoutId id="2147484596" r:id="rId5"/>
    <p:sldLayoutId id="2147484597" r:id="rId6"/>
    <p:sldLayoutId id="2147484598" r:id="rId7"/>
    <p:sldLayoutId id="2147484599" r:id="rId8"/>
    <p:sldLayoutId id="2147484600" r:id="rId9"/>
    <p:sldLayoutId id="2147484601" r:id="rId10"/>
    <p:sldLayoutId id="2147484602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7940B4-CA7C-43D9-98F7-539F43AC4420}" type="datetime1">
              <a:rPr lang="en-US" smtClean="0"/>
              <a:t>2/19/2024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80" r:id="rId1"/>
    <p:sldLayoutId id="2147484581" r:id="rId2"/>
    <p:sldLayoutId id="2147484582" r:id="rId3"/>
    <p:sldLayoutId id="2147484583" r:id="rId4"/>
    <p:sldLayoutId id="2147484584" r:id="rId5"/>
    <p:sldLayoutId id="2147484585" r:id="rId6"/>
    <p:sldLayoutId id="2147484586" r:id="rId7"/>
    <p:sldLayoutId id="2147484587" r:id="rId8"/>
    <p:sldLayoutId id="2147484588" r:id="rId9"/>
    <p:sldLayoutId id="2147484589" r:id="rId10"/>
    <p:sldLayoutId id="2147484590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1279416" y="381001"/>
            <a:ext cx="7543800" cy="1299774"/>
          </a:xfrm>
        </p:spPr>
        <p:txBody>
          <a:bodyPr>
            <a:noAutofit/>
          </a:bodyPr>
          <a:lstStyle/>
          <a:p>
            <a:pPr algn="ctr"/>
            <a:br>
              <a:rPr lang="en-US" sz="4000" b="1" dirty="0">
                <a:latin typeface="Times New Roman" pitchFamily="18" charset="0"/>
                <a:cs typeface="Times New Roman" pitchFamily="18" charset="0"/>
              </a:rPr>
            </a:br>
            <a:br>
              <a:rPr lang="en-US" sz="4000" dirty="0">
                <a:latin typeface="Times New Roman" pitchFamily="18" charset="0"/>
                <a:cs typeface="Times New Roman" pitchFamily="18" charset="0"/>
              </a:rPr>
            </a:b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AUTOMATED BATCH DRYING SYSTEM FOR GRAINS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4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46221" y="3741414"/>
            <a:ext cx="4002952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PROJECT GUIDE: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Dr. K.N. BALUPRITHVIRAJ, Associate Professor</a:t>
            </a:r>
          </a:p>
          <a:p>
            <a:pPr algn="ctr"/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Subtitle 9"/>
          <p:cNvSpPr>
            <a:spLocks noGrp="1"/>
          </p:cNvSpPr>
          <p:nvPr>
            <p:ph type="subTitle" idx="1"/>
          </p:nvPr>
        </p:nvSpPr>
        <p:spPr>
          <a:xfrm>
            <a:off x="4572000" y="3737662"/>
            <a:ext cx="4252452" cy="2510738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INDUSTRY ADDRESS:</a:t>
            </a:r>
          </a:p>
          <a:p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Mr.Gowtham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Amirthalaya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Modern Rice Mill,</a:t>
            </a:r>
          </a:p>
          <a:p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Kangeyam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Tiruppur-638701.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410200" y="6477000"/>
            <a:ext cx="3276600" cy="381000"/>
          </a:xfrm>
        </p:spPr>
        <p:txBody>
          <a:bodyPr/>
          <a:lstStyle/>
          <a:p>
            <a:pPr algn="r"/>
            <a:r>
              <a:rPr lang="en-IN" dirty="0"/>
              <a:t>Zeroth Review </a:t>
            </a:r>
          </a:p>
        </p:txBody>
      </p:sp>
      <p:sp>
        <p:nvSpPr>
          <p:cNvPr id="8" name="Subtitle 9"/>
          <p:cNvSpPr txBox="1">
            <a:spLocks/>
          </p:cNvSpPr>
          <p:nvPr/>
        </p:nvSpPr>
        <p:spPr bwMode="auto">
          <a:xfrm>
            <a:off x="4409768" y="1592757"/>
            <a:ext cx="4413448" cy="1981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18288" bIns="45720" numCol="1" anchor="t" anchorCtr="0" compatLnSpc="1">
            <a:prstTxWarp prst="textNoShape">
              <a:avLst/>
            </a:prstTxWarp>
            <a:noAutofit/>
          </a:bodyPr>
          <a:lstStyle>
            <a:lvl1pPr marL="0" marR="45720" indent="0" algn="r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PROJECT MEMBERS: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MUKILESH J S (21EIR059)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SANJAY R D (21EIR081)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SUJITH R (21EIR093)</a:t>
            </a:r>
          </a:p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		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F829FB1-E760-4C6F-9482-77A5CAD3AF81}" type="datetime1">
              <a:rPr lang="en-US" smtClean="0"/>
              <a:t>2/19/2024</a:t>
            </a:fld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8229600" cy="5334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0100" y="1295400"/>
            <a:ext cx="7848600" cy="55626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Pavlov S.A., Frolova T. F., Study of grain drying in the automated grain drying unit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Aditya Jain</a:t>
            </a:r>
            <a:r>
              <a:rPr lang="en-IN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 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Aftab Pasha H</a:t>
            </a:r>
            <a:r>
              <a:rPr lang="en-IN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 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Balaji</a:t>
            </a:r>
            <a:r>
              <a:rPr lang="en-IN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 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Rohitha</a:t>
            </a:r>
            <a:r>
              <a:rPr lang="en-IN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 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Kiran Kumar B M, </a:t>
            </a: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Design and Development of Solar Powered Automatic Grain Dryer for Storage</a:t>
            </a:r>
          </a:p>
          <a:p>
            <a:r>
              <a:rPr lang="en-IN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en-IN" sz="2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Ngunzi</a:t>
            </a:r>
            <a:r>
              <a:rPr lang="en-IN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400" cap="all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Simulation model for predict drying in the automated grain dryer</a:t>
            </a:r>
            <a:endParaRPr lang="en-US" sz="2400" cap="all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Gurmeet Singh, R K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Jarial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Anshul Agarwal,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Satyaprakash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Ram, Mithun Mondal, Suresh Kumar Dogra,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Control of Grain Dryer Machine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using PLC</a:t>
            </a:r>
            <a:endParaRPr lang="en-IN" sz="240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0" y="6477000"/>
            <a:ext cx="4114800" cy="381000"/>
          </a:xfrm>
        </p:spPr>
        <p:txBody>
          <a:bodyPr/>
          <a:lstStyle/>
          <a:p>
            <a:pPr algn="r">
              <a:defRPr/>
            </a:pPr>
            <a:r>
              <a:rPr lang="en-US"/>
              <a:t>Zeroth Review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2E0B7C0-5D60-4ACB-BA25-F3F0007417A4}" type="datetime1">
              <a:rPr lang="en-US" smtClean="0"/>
              <a:t>2/19/2024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838200"/>
            <a:ext cx="8229600" cy="4389437"/>
          </a:xfrm>
        </p:spPr>
        <p:txBody>
          <a:bodyPr>
            <a:normAutofit/>
          </a:bodyPr>
          <a:lstStyle/>
          <a:p>
            <a:pPr algn="ctr">
              <a:buNone/>
            </a:pPr>
            <a:endParaRPr lang="en-US" sz="4800" dirty="0"/>
          </a:p>
          <a:p>
            <a:pPr algn="ctr">
              <a:buNone/>
            </a:pPr>
            <a:endParaRPr lang="en-US" sz="4800" dirty="0"/>
          </a:p>
          <a:p>
            <a:pPr algn="ctr">
              <a:buNone/>
            </a:pPr>
            <a:r>
              <a:rPr lang="en-US" sz="4600" dirty="0">
                <a:latin typeface="Times New Roman" pitchFamily="18" charset="0"/>
                <a:cs typeface="Times New Roman" pitchFamily="18" charset="0"/>
              </a:rPr>
              <a:t>Thank You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48200" y="6477000"/>
            <a:ext cx="4038600" cy="381000"/>
          </a:xfrm>
        </p:spPr>
        <p:txBody>
          <a:bodyPr/>
          <a:lstStyle/>
          <a:p>
            <a:pPr algn="r">
              <a:defRPr/>
            </a:pPr>
            <a:r>
              <a:rPr lang="en-US"/>
              <a:t>Zeroth Review 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36F9F9B-943C-4BDC-B42D-612079FC0FAB}" type="datetime1">
              <a:rPr lang="en-US" smtClean="0"/>
              <a:t>2/19/2024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00FF"/>
                </a:solidFill>
                <a:latin typeface="Times New Roman"/>
                <a:cs typeface="Times New Roman"/>
              </a:rPr>
              <a:t>ABOUT THE COMPANY</a:t>
            </a:r>
            <a:endParaRPr lang="en-IN" b="1" dirty="0">
              <a:solidFill>
                <a:srgbClr val="0000FF"/>
              </a:solidFill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8229600" cy="4495800"/>
          </a:xfrm>
        </p:spPr>
        <p:txBody>
          <a:bodyPr/>
          <a:lstStyle/>
          <a:p>
            <a:r>
              <a:rPr lang="en-US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Amirthalaya</a:t>
            </a:r>
            <a:r>
              <a:rPr lang="en-US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Modern Rice Mill is a 9 years 6 months old Partnership Firm.</a:t>
            </a:r>
          </a:p>
          <a:p>
            <a:r>
              <a:rPr lang="en-US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major activity of </a:t>
            </a:r>
            <a:r>
              <a:rPr lang="en-US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Amirthalaya</a:t>
            </a:r>
            <a:r>
              <a:rPr lang="en-US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Modern Rice Mill is Manufacturing, Sub-classified into Manufacture of Food </a:t>
            </a:r>
            <a:r>
              <a:rPr lang="en-US" sz="2400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roducts and is primarily engaged in the Rice milling.</a:t>
            </a:r>
          </a:p>
          <a:p>
            <a:r>
              <a:rPr lang="en-US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Amirthalaya</a:t>
            </a:r>
            <a:r>
              <a:rPr lang="en-US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Modern Rice Mill is classified as Small Enterprise in the financial year 2022-23. </a:t>
            </a:r>
            <a:endParaRPr lang="en-IN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EECC2DA-BA51-443B-A7A6-C686A436E94A}" type="datetime1">
              <a:rPr lang="en-US" smtClean="0"/>
              <a:t>2/19/2024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Zeroth Review </a:t>
            </a:r>
          </a:p>
        </p:txBody>
      </p:sp>
    </p:spTree>
    <p:extLst>
      <p:ext uri="{BB962C8B-B14F-4D97-AF65-F5344CB8AC3E}">
        <p14:creationId xmlns:p14="http://schemas.microsoft.com/office/powerpoint/2010/main" val="3064747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6525"/>
            <a:ext cx="8229600" cy="777875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80332"/>
            <a:ext cx="8229600" cy="4389437"/>
          </a:xfrm>
        </p:spPr>
        <p:txBody>
          <a:bodyPr/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Food is an important part of our life, and most of our food composes of a grain based diet. Therefore, grains have a larger demand and thus its longer life is important for storage.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Moisture is one of the major factors that affect the quality and brand of grains. With less amount of moisture, the longevity of life of grains are generally improved.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presentation, we will present our idea for drying the grains in an automated method.</a:t>
            </a:r>
            <a:r>
              <a:rPr lang="en-US" sz="2400" dirty="0"/>
              <a:t> 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62600" y="6477000"/>
            <a:ext cx="3124200" cy="381000"/>
          </a:xfrm>
        </p:spPr>
        <p:txBody>
          <a:bodyPr/>
          <a:lstStyle/>
          <a:p>
            <a:pPr algn="r">
              <a:defRPr/>
            </a:pPr>
            <a:r>
              <a:rPr lang="en-US" dirty="0"/>
              <a:t>Zeroth Review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23674ED-FCF9-4FB5-9ECF-8E54111CBE0A}" type="datetime1">
              <a:rPr lang="en-US" smtClean="0"/>
              <a:t>2/19/2024</a:t>
            </a:fld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7544" y="404664"/>
            <a:ext cx="7812856" cy="5721499"/>
          </a:xfrm>
        </p:spPr>
        <p:txBody>
          <a:bodyPr>
            <a:normAutofit/>
          </a:bodyPr>
          <a:lstStyle/>
          <a:p>
            <a:pPr marL="114300" indent="0" algn="ctr">
              <a:buNone/>
            </a:pPr>
            <a:r>
              <a:rPr lang="en-IN" sz="32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3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OBJECTIVE</a:t>
            </a:r>
          </a:p>
          <a:p>
            <a:pPr marL="114300" indent="0" algn="just">
              <a:buNone/>
            </a:pPr>
            <a:endParaRPr lang="en-IN" sz="4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114300" indent="0" algn="just"/>
            <a:r>
              <a:rPr lang="en-IN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To design and implement an effective system of automated grain drying in rice mills.</a:t>
            </a:r>
          </a:p>
          <a:p>
            <a:pPr marL="114300" indent="0" algn="just">
              <a:buNone/>
            </a:pPr>
            <a:endParaRPr lang="en-IN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638800" y="6477000"/>
            <a:ext cx="3048000" cy="381000"/>
          </a:xfrm>
        </p:spPr>
        <p:txBody>
          <a:bodyPr/>
          <a:lstStyle/>
          <a:p>
            <a:pPr algn="r">
              <a:defRPr/>
            </a:pPr>
            <a:r>
              <a:rPr lang="en-US" dirty="0"/>
              <a:t>Zeroth Review 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991B251-7AF5-4B4C-91CA-180EFB570F78}" type="datetime1">
              <a:rPr lang="en-US" smtClean="0"/>
              <a:t>2/19/2024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427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609600"/>
            <a:ext cx="7924800" cy="685800"/>
          </a:xfrm>
        </p:spPr>
        <p:txBody>
          <a:bodyPr/>
          <a:lstStyle/>
          <a:p>
            <a:pPr algn="ctr"/>
            <a:r>
              <a:rPr lang="en-US" sz="3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   EXISTING METHOD &amp; DISADVANTAGE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752600"/>
            <a:ext cx="8153400" cy="4389437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 the existing method, the batch dryers are not automated, instead it requires manual checking. This becomes a major disadvantage because it consumes much manual work and supervision.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Also it leads to improper drying.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15000" y="6477000"/>
            <a:ext cx="2971800" cy="381000"/>
          </a:xfrm>
        </p:spPr>
        <p:txBody>
          <a:bodyPr/>
          <a:lstStyle/>
          <a:p>
            <a:pPr algn="r">
              <a:defRPr/>
            </a:pPr>
            <a:r>
              <a:rPr lang="en-US" dirty="0"/>
              <a:t>Zeroth Review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676B1B2-2D55-4065-B811-600EB15471DE}" type="datetime1">
              <a:rPr lang="en-US" smtClean="0"/>
              <a:t>2/19/2024</a:t>
            </a:fld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PROPOSED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1"/>
            <a:ext cx="8001000" cy="4876800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method consists of cleaning the grains using sieve and winnowing. The batch of grains is weighed using strain gauge, before and after batch blowing.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Then the batch blowing of grains is done and moisture sensor is set just next to the batch blower.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batch blower is placed next to a conveyor belt, having two gates leading to two paths.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After the grains are dried, if the grains have the moisture content above the desired level, a gate opens, which is led back to the batch blower.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If the grains have moisture levels less than or equal to the desired moisture level, then the other gate opens, leading to the conveyor belt for further packaging.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57800" y="6477000"/>
            <a:ext cx="3429000" cy="381000"/>
          </a:xfrm>
        </p:spPr>
        <p:txBody>
          <a:bodyPr/>
          <a:lstStyle/>
          <a:p>
            <a:pPr algn="r">
              <a:defRPr/>
            </a:pPr>
            <a:r>
              <a:rPr lang="en-US" dirty="0"/>
              <a:t>Zeroth Review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BE58926-91D7-4766-9960-6B045806F30D}" type="datetime1">
              <a:rPr lang="en-US" smtClean="0"/>
              <a:t>2/19/2024</a:t>
            </a:fld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609600" y="2151966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     </a:t>
            </a:r>
          </a:p>
        </p:txBody>
      </p:sp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762000" y="533400"/>
            <a:ext cx="7620000" cy="762000"/>
          </a:xfrm>
        </p:spPr>
        <p:txBody>
          <a:bodyPr>
            <a:normAutofit fontScale="90000"/>
          </a:bodyPr>
          <a:lstStyle/>
          <a:p>
            <a:pPr algn="ctr"/>
            <a:b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6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BLOCK DIAGRAM</a:t>
            </a:r>
            <a:br>
              <a:rPr lang="en-US" sz="3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36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5400" y="6477000"/>
            <a:ext cx="3505200" cy="381000"/>
          </a:xfrm>
        </p:spPr>
        <p:txBody>
          <a:bodyPr/>
          <a:lstStyle/>
          <a:p>
            <a:pPr algn="r">
              <a:defRPr/>
            </a:pPr>
            <a:r>
              <a:rPr lang="en-US"/>
              <a:t>Zeroth Review 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59542" y="6356350"/>
            <a:ext cx="2133600" cy="365125"/>
          </a:xfrm>
        </p:spPr>
        <p:txBody>
          <a:bodyPr/>
          <a:lstStyle/>
          <a:p>
            <a:pPr>
              <a:defRPr/>
            </a:pPr>
            <a:fld id="{06ACBC1E-7FCC-4026-82ED-C329738B35DC}" type="datetime1">
              <a:rPr lang="en-US" smtClean="0"/>
              <a:t>2/19/2024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5065B47-16EE-C082-598E-1205991A2DC3}"/>
              </a:ext>
            </a:extLst>
          </p:cNvPr>
          <p:cNvSpPr/>
          <p:nvPr/>
        </p:nvSpPr>
        <p:spPr>
          <a:xfrm>
            <a:off x="2761021" y="1008045"/>
            <a:ext cx="4688758" cy="874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IN" sz="2400" dirty="0">
                <a:latin typeface="Times New Roman"/>
                <a:cs typeface="Times New Roman"/>
              </a:rPr>
              <a:t>Cleaning and Batch blowing of grains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1E7C2F6-BCF2-15DE-E2D3-37D08826153F}"/>
              </a:ext>
            </a:extLst>
          </p:cNvPr>
          <p:cNvSpPr/>
          <p:nvPr/>
        </p:nvSpPr>
        <p:spPr>
          <a:xfrm>
            <a:off x="838200" y="3695902"/>
            <a:ext cx="4688758" cy="8752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Sent back if more moisture is present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B270590-F4EA-C81A-48D4-03F5FC3A2BF2}"/>
              </a:ext>
            </a:extLst>
          </p:cNvPr>
          <p:cNvSpPr/>
          <p:nvPr/>
        </p:nvSpPr>
        <p:spPr>
          <a:xfrm>
            <a:off x="3902177" y="5346023"/>
            <a:ext cx="4688758" cy="874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Packaging if moisture is low</a:t>
            </a:r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27664711-5B97-3619-6B54-F01E09BBCC44}"/>
              </a:ext>
            </a:extLst>
          </p:cNvPr>
          <p:cNvSpPr/>
          <p:nvPr/>
        </p:nvSpPr>
        <p:spPr>
          <a:xfrm>
            <a:off x="3810000" y="1985555"/>
            <a:ext cx="609600" cy="161185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Arrow: Bent-Up 5">
            <a:extLst>
              <a:ext uri="{FF2B5EF4-FFF2-40B4-BE49-F238E27FC236}">
                <a16:creationId xmlns:a16="http://schemas.microsoft.com/office/drawing/2014/main" id="{E1D1535F-762B-5C33-C65E-77F3B4E95384}"/>
              </a:ext>
            </a:extLst>
          </p:cNvPr>
          <p:cNvSpPr/>
          <p:nvPr/>
        </p:nvSpPr>
        <p:spPr>
          <a:xfrm rot="5400000" flipH="1">
            <a:off x="555292" y="1524465"/>
            <a:ext cx="2542099" cy="1524002"/>
          </a:xfrm>
          <a:prstGeom prst="bentUpArrow">
            <a:avLst>
              <a:gd name="adj1" fmla="val 21774"/>
              <a:gd name="adj2" fmla="val 23019"/>
              <a:gd name="adj3" fmla="val 25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3CB6CCB9-7340-33C6-B96F-8B99D12AB976}"/>
              </a:ext>
            </a:extLst>
          </p:cNvPr>
          <p:cNvSpPr/>
          <p:nvPr/>
        </p:nvSpPr>
        <p:spPr>
          <a:xfrm>
            <a:off x="5941756" y="1983448"/>
            <a:ext cx="609600" cy="319815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8858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04800"/>
            <a:ext cx="7696200" cy="114300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SOFTWARE / HARDWARE REQUIREMENTS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781800" y="6477000"/>
            <a:ext cx="1905000" cy="3810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Zeroth</a:t>
            </a:r>
            <a:r>
              <a:rPr lang="en-US" dirty="0"/>
              <a:t> Review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256A330-8F3B-48B9-888B-36ED6660CF69}" type="datetime1">
              <a:rPr lang="en-US" smtClean="0"/>
              <a:t>2/19/2024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6DAF60-2944-0AC0-7845-ADFE12CB59D8}"/>
              </a:ext>
            </a:extLst>
          </p:cNvPr>
          <p:cNvSpPr txBox="1"/>
          <p:nvPr/>
        </p:nvSpPr>
        <p:spPr>
          <a:xfrm>
            <a:off x="914400" y="1981200"/>
            <a:ext cx="7696200" cy="378565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/>
                <a:cs typeface="Times New Roman"/>
              </a:rPr>
              <a:t>Conveyor belts and motors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/>
                <a:cs typeface="Times New Roman"/>
              </a:rPr>
              <a:t>Gate frames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/>
                <a:cs typeface="Times New Roman"/>
              </a:rPr>
              <a:t>Moisture sensor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/>
                <a:cs typeface="Times New Roman"/>
              </a:rPr>
              <a:t>Microcontroller 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/>
                <a:cs typeface="Times New Roman"/>
              </a:rPr>
              <a:t>Hot air jug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/>
                <a:cs typeface="Times New Roman"/>
              </a:rPr>
              <a:t>Sieve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/>
                <a:cs typeface="Times New Roman"/>
              </a:rPr>
              <a:t>Temperature Sensor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/>
                <a:cs typeface="Times New Roman"/>
              </a:rPr>
              <a:t>LCD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/>
                <a:cs typeface="Times New Roman"/>
              </a:rPr>
              <a:t>Strain Gauge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74371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OUTCOME OF THE PROJECT </a:t>
            </a:r>
            <a:br>
              <a:rPr lang="en-US" dirty="0"/>
            </a:br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781800" y="6477000"/>
            <a:ext cx="1905000" cy="3810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Zeroth</a:t>
            </a:r>
            <a:r>
              <a:rPr lang="en-US" dirty="0"/>
              <a:t> Review </a:t>
            </a:r>
          </a:p>
        </p:txBody>
      </p:sp>
      <p:sp>
        <p:nvSpPr>
          <p:cNvPr id="4" name="Rectangle 3"/>
          <p:cNvSpPr/>
          <p:nvPr/>
        </p:nvSpPr>
        <p:spPr>
          <a:xfrm>
            <a:off x="1066800" y="1600200"/>
            <a:ext cx="7391400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Paper published in reputed journal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for Industrial problem</a:t>
            </a:r>
          </a:p>
          <a:p>
            <a:endParaRPr lang="en-US" dirty="0"/>
          </a:p>
          <a:p>
            <a:br>
              <a:rPr lang="en-US" dirty="0"/>
            </a:br>
            <a:endParaRPr lang="en-IN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D2497AD-25E9-4461-9EB2-E31D39A3140E}" type="datetime1">
              <a:rPr lang="en-US" smtClean="0"/>
              <a:t>2/19/2024</a:t>
            </a:fld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