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Oswald Light"/>
      <p:regular r:id="rId15"/>
      <p:bold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Light-regular.fntdata"/><Relationship Id="rId14" Type="http://schemas.openxmlformats.org/officeDocument/2006/relationships/slide" Target="slides/slide10.xml"/><Relationship Id="rId17" Type="http://schemas.openxmlformats.org/officeDocument/2006/relationships/font" Target="fonts/Oswald-regular.fntdata"/><Relationship Id="rId16" Type="http://schemas.openxmlformats.org/officeDocument/2006/relationships/font" Target="fonts/Oswald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swa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524000" y="1122362"/>
            <a:ext cx="7172325" cy="3152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524000" y="4920137"/>
            <a:ext cx="7172325" cy="112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 Light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 Light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" name="Google Shape;18;p2"/>
          <p:cNvCxnSpPr/>
          <p:nvPr/>
        </p:nvCxnSpPr>
        <p:spPr>
          <a:xfrm>
            <a:off x="1638300" y="4596637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952500" y="914400"/>
            <a:ext cx="9962791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3988413" y="-749916"/>
            <a:ext cx="3890965" cy="9962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7651631" y="2625305"/>
            <a:ext cx="4917056" cy="17712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2484407" y="-425569"/>
            <a:ext cx="4917056" cy="7873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idx="10" type="dt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952500" y="1004888"/>
            <a:ext cx="10287000" cy="900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952501" y="2085959"/>
            <a:ext cx="4886325" cy="590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 Light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 Light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952501" y="3048001"/>
            <a:ext cx="4886325" cy="32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body"/>
          </p:nvPr>
        </p:nvSpPr>
        <p:spPr>
          <a:xfrm>
            <a:off x="6353174" y="2085959"/>
            <a:ext cx="4886325" cy="590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 Light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 Light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5"/>
          <p:cNvSpPr txBox="1"/>
          <p:nvPr>
            <p:ph idx="4" type="body"/>
          </p:nvPr>
        </p:nvSpPr>
        <p:spPr>
          <a:xfrm>
            <a:off x="6353174" y="3048000"/>
            <a:ext cx="4886325" cy="32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1052513" y="2876817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" name="Google Shape;39;p5"/>
          <p:cNvCxnSpPr/>
          <p:nvPr/>
        </p:nvCxnSpPr>
        <p:spPr>
          <a:xfrm>
            <a:off x="6435725" y="2876817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1471613" y="1355763"/>
            <a:ext cx="6972300" cy="22557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524000" y="4921820"/>
            <a:ext cx="5524500" cy="1150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Oswald Light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Oswald Light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6" name="Google Shape;46;p6"/>
          <p:cNvCxnSpPr/>
          <p:nvPr/>
        </p:nvCxnSpPr>
        <p:spPr>
          <a:xfrm>
            <a:off x="1638300" y="4596637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952500" y="2286002"/>
            <a:ext cx="5067300" cy="3890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6172200" y="2286001"/>
            <a:ext cx="5067300" cy="3890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1524000" y="914400"/>
            <a:ext cx="9715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1524000" y="1369065"/>
            <a:ext cx="3266536" cy="23129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5624423" y="987425"/>
            <a:ext cx="5615077" cy="4873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 Light"/>
              <a:buNone/>
              <a:defRPr sz="2000"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 Light"/>
              <a:buNone/>
              <a:defRPr sz="1600"/>
            </a:lvl4pPr>
            <a:lvl5pPr indent="-3302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1524000" y="3947801"/>
            <a:ext cx="3266536" cy="2382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Light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swald Light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1523999" y="1385457"/>
            <a:ext cx="3312543" cy="23042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5624423" y="957263"/>
            <a:ext cx="5372189" cy="49625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1524000" y="3958315"/>
            <a:ext cx="3312542" cy="1961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Light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swald Light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0">
                <a:srgbClr val="4ADFA2">
                  <a:alpha val="0"/>
                </a:srgbClr>
              </a:gs>
              <a:gs pos="14000">
                <a:srgbClr val="4ADFA2">
                  <a:alpha val="0"/>
                </a:srgbClr>
              </a:gs>
              <a:gs pos="100000">
                <a:srgbClr val="4ADFA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 Light"/>
              <a:buNone/>
              <a:defRPr b="1" i="0" sz="16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-3175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swald Light"/>
              <a:buNone/>
              <a:defRPr b="1" i="0" sz="12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7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7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6.jpg"/><Relationship Id="rId5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10148" l="0" r="0" t="56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3917342" y="1250342"/>
            <a:ext cx="4357316" cy="4357316"/>
          </a:xfrm>
          <a:custGeom>
            <a:rect b="b" l="l" r="r" t="t"/>
            <a:pathLst>
              <a:path extrusionOk="0" h="4357316" w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rgbClr val="4ADFA2">
                  <a:alpha val="20000"/>
                </a:srgbClr>
              </a:gs>
              <a:gs pos="70000">
                <a:srgbClr val="4ADFA2"/>
              </a:gs>
              <a:gs pos="100000">
                <a:srgbClr val="4ADFA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92" name="Google Shape;92;p13"/>
          <p:cNvSpPr txBox="1"/>
          <p:nvPr>
            <p:ph type="ctrTitle"/>
          </p:nvPr>
        </p:nvSpPr>
        <p:spPr>
          <a:xfrm>
            <a:off x="4328161" y="2211978"/>
            <a:ext cx="3535679" cy="14257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lang="en-US"/>
              <a:t>BIOCHIPS</a:t>
            </a:r>
            <a:endParaRPr/>
          </a:p>
        </p:txBody>
      </p:sp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4572000" y="4249360"/>
            <a:ext cx="3048000" cy="877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PRESENTED BY,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DEVAKI M (23EIR018)</a:t>
            </a:r>
            <a:endParaRPr/>
          </a:p>
        </p:txBody>
      </p:sp>
      <p:cxnSp>
        <p:nvCxnSpPr>
          <p:cNvPr id="94" name="Google Shape;94;p13"/>
          <p:cNvCxnSpPr/>
          <p:nvPr/>
        </p:nvCxnSpPr>
        <p:spPr>
          <a:xfrm>
            <a:off x="5610423" y="3954687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1" y="0"/>
            <a:ext cx="12192000" cy="6857552"/>
          </a:xfrm>
          <a:prstGeom prst="rect">
            <a:avLst/>
          </a:prstGeom>
          <a:gradFill>
            <a:gsLst>
              <a:gs pos="0">
                <a:srgbClr val="4ADFA2">
                  <a:alpha val="0"/>
                </a:srgbClr>
              </a:gs>
              <a:gs pos="14000">
                <a:srgbClr val="4ADFA2">
                  <a:alpha val="0"/>
                </a:srgbClr>
              </a:gs>
              <a:gs pos="100000">
                <a:srgbClr val="4ADFA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descr="A black text with a white background&#10;&#10;Description automatically generated" id="189" name="Google Shape;189;p22"/>
          <p:cNvPicPr preferRelativeResize="0"/>
          <p:nvPr/>
        </p:nvPicPr>
        <p:blipFill rotWithShape="1">
          <a:blip r:embed="rId3">
            <a:alphaModFix/>
          </a:blip>
          <a:srcRect b="-1" l="15309" r="17290" t="0"/>
          <a:stretch/>
        </p:blipFill>
        <p:spPr>
          <a:xfrm>
            <a:off x="3336616" y="669616"/>
            <a:ext cx="5518768" cy="5518768"/>
          </a:xfrm>
          <a:custGeom>
            <a:rect b="b" l="l" r="r" t="t"/>
            <a:pathLst>
              <a:path extrusionOk="0" h="5518768" w="5518768">
                <a:moveTo>
                  <a:pt x="2759384" y="0"/>
                </a:moveTo>
                <a:cubicBezTo>
                  <a:pt x="4283350" y="0"/>
                  <a:pt x="5518768" y="1235418"/>
                  <a:pt x="5518768" y="2759384"/>
                </a:cubicBezTo>
                <a:cubicBezTo>
                  <a:pt x="5518768" y="4283350"/>
                  <a:pt x="4283350" y="5518768"/>
                  <a:pt x="2759384" y="5518768"/>
                </a:cubicBezTo>
                <a:cubicBezTo>
                  <a:pt x="1235418" y="5518768"/>
                  <a:pt x="0" y="4283350"/>
                  <a:pt x="0" y="2759384"/>
                </a:cubicBezTo>
                <a:cubicBezTo>
                  <a:pt x="0" y="1235418"/>
                  <a:pt x="1235418" y="0"/>
                  <a:pt x="2759384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gradFill>
            <a:gsLst>
              <a:gs pos="0">
                <a:srgbClr val="4ADFA2">
                  <a:alpha val="0"/>
                </a:srgbClr>
              </a:gs>
              <a:gs pos="20000">
                <a:srgbClr val="4ADFA2">
                  <a:alpha val="0"/>
                </a:srgbClr>
              </a:gs>
              <a:gs pos="90000">
                <a:srgbClr val="4ADFA2"/>
              </a:gs>
              <a:gs pos="100000">
                <a:srgbClr val="4ADFA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869341" y="1251602"/>
            <a:ext cx="4357316" cy="4357316"/>
          </a:xfrm>
          <a:custGeom>
            <a:rect b="b" l="l" r="r" t="t"/>
            <a:pathLst>
              <a:path extrusionOk="0" h="4357316" w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02" name="Google Shape;102;p14"/>
          <p:cNvSpPr txBox="1"/>
          <p:nvPr>
            <p:ph type="title"/>
          </p:nvPr>
        </p:nvSpPr>
        <p:spPr>
          <a:xfrm>
            <a:off x="1207828" y="2286000"/>
            <a:ext cx="3643951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lang="en-US"/>
              <a:t>INDEX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7048500" y="886973"/>
            <a:ext cx="4092594" cy="5086860"/>
            <a:chOff x="0" y="621"/>
            <a:chExt cx="4092594" cy="5086860"/>
          </a:xfrm>
        </p:grpSpPr>
        <p:cxnSp>
          <p:nvCxnSpPr>
            <p:cNvPr id="104" name="Google Shape;104;p14"/>
            <p:cNvCxnSpPr/>
            <p:nvPr/>
          </p:nvCxnSpPr>
          <p:spPr>
            <a:xfrm>
              <a:off x="0" y="621"/>
              <a:ext cx="4092594" cy="0"/>
            </a:xfrm>
            <a:prstGeom prst="straightConnector1">
              <a:avLst/>
            </a:prstGeom>
            <a:solidFill>
              <a:schemeClr val="accent2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5" name="Google Shape;105;p14"/>
            <p:cNvSpPr/>
            <p:nvPr/>
          </p:nvSpPr>
          <p:spPr>
            <a:xfrm>
              <a:off x="0" y="621"/>
              <a:ext cx="4092594" cy="10173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 txBox="1"/>
            <p:nvPr/>
          </p:nvSpPr>
          <p:spPr>
            <a:xfrm>
              <a:off x="0" y="621"/>
              <a:ext cx="4092594" cy="10173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Oswald Light"/>
                <a:buNone/>
              </a:pPr>
              <a:r>
                <a:rPr b="0" i="0" lang="en-US" sz="2900" u="none" cap="none" strike="noStrike">
                  <a:solidFill>
                    <a:schemeClr val="dk1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WHAT IS IT?</a:t>
              </a:r>
              <a:endParaRPr/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0" y="1017993"/>
              <a:ext cx="4092594" cy="0"/>
            </a:xfrm>
            <a:prstGeom prst="straightConnector1">
              <a:avLst/>
            </a:prstGeom>
            <a:solidFill>
              <a:srgbClr val="00ADA5"/>
            </a:solidFill>
            <a:ln cap="flat" cmpd="sng" w="12700">
              <a:solidFill>
                <a:srgbClr val="00ADA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8" name="Google Shape;108;p14"/>
            <p:cNvSpPr/>
            <p:nvPr/>
          </p:nvSpPr>
          <p:spPr>
            <a:xfrm>
              <a:off x="0" y="1017993"/>
              <a:ext cx="4092594" cy="10173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0" y="1017993"/>
              <a:ext cx="4092594" cy="10173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Oswald Light"/>
                <a:buNone/>
              </a:pPr>
              <a:r>
                <a:rPr b="0" i="0" lang="en-US" sz="2900" u="none" cap="none" strike="noStrike">
                  <a:solidFill>
                    <a:schemeClr val="dk1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COMPONENTS</a:t>
              </a:r>
              <a:endParaRPr/>
            </a:p>
          </p:txBody>
        </p:sp>
        <p:cxnSp>
          <p:nvCxnSpPr>
            <p:cNvPr id="110" name="Google Shape;110;p14"/>
            <p:cNvCxnSpPr/>
            <p:nvPr/>
          </p:nvCxnSpPr>
          <p:spPr>
            <a:xfrm>
              <a:off x="0" y="2035365"/>
              <a:ext cx="4092594" cy="0"/>
            </a:xfrm>
            <a:prstGeom prst="straightConnector1">
              <a:avLst/>
            </a:prstGeom>
            <a:solidFill>
              <a:srgbClr val="EA013F"/>
            </a:solidFill>
            <a:ln cap="flat" cmpd="sng" w="12700">
              <a:solidFill>
                <a:srgbClr val="EA01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11" name="Google Shape;111;p14"/>
            <p:cNvSpPr/>
            <p:nvPr/>
          </p:nvSpPr>
          <p:spPr>
            <a:xfrm>
              <a:off x="0" y="2035365"/>
              <a:ext cx="4092594" cy="10173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 txBox="1"/>
            <p:nvPr/>
          </p:nvSpPr>
          <p:spPr>
            <a:xfrm>
              <a:off x="0" y="2035365"/>
              <a:ext cx="4092594" cy="10173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Oswald Light"/>
                <a:buNone/>
              </a:pPr>
              <a:r>
                <a:rPr b="0" i="0" lang="en-US" sz="2900" u="none" cap="none" strike="noStrike">
                  <a:solidFill>
                    <a:schemeClr val="dk1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PROS AND CONS</a:t>
              </a:r>
              <a:endParaRPr/>
            </a:p>
          </p:txBody>
        </p:sp>
        <p:cxnSp>
          <p:nvCxnSpPr>
            <p:cNvPr id="113" name="Google Shape;113;p14"/>
            <p:cNvCxnSpPr/>
            <p:nvPr/>
          </p:nvCxnSpPr>
          <p:spPr>
            <a:xfrm>
              <a:off x="0" y="3052737"/>
              <a:ext cx="4092594" cy="0"/>
            </a:xfrm>
            <a:prstGeom prst="straightConnector1">
              <a:avLst/>
            </a:prstGeom>
            <a:solidFill>
              <a:srgbClr val="92248F"/>
            </a:solidFill>
            <a:ln cap="flat" cmpd="sng" w="12700">
              <a:solidFill>
                <a:srgbClr val="92248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14" name="Google Shape;114;p14"/>
            <p:cNvSpPr/>
            <p:nvPr/>
          </p:nvSpPr>
          <p:spPr>
            <a:xfrm>
              <a:off x="0" y="3052737"/>
              <a:ext cx="4092594" cy="10173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 txBox="1"/>
            <p:nvPr/>
          </p:nvSpPr>
          <p:spPr>
            <a:xfrm>
              <a:off x="0" y="3052737"/>
              <a:ext cx="4092594" cy="10173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Oswald Light"/>
                <a:buNone/>
              </a:pPr>
              <a:r>
                <a:rPr b="0" i="0" lang="en-US" sz="2900" u="none" cap="none" strike="noStrike">
                  <a:solidFill>
                    <a:schemeClr val="dk1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APPLICATIONS</a:t>
              </a:r>
              <a:endParaRPr/>
            </a:p>
          </p:txBody>
        </p:sp>
        <p:cxnSp>
          <p:nvCxnSpPr>
            <p:cNvPr id="116" name="Google Shape;116;p14"/>
            <p:cNvCxnSpPr/>
            <p:nvPr/>
          </p:nvCxnSpPr>
          <p:spPr>
            <a:xfrm>
              <a:off x="0" y="4070109"/>
              <a:ext cx="4092594" cy="0"/>
            </a:xfrm>
            <a:prstGeom prst="straightConnector1">
              <a:avLst/>
            </a:prstGeom>
            <a:solidFill>
              <a:srgbClr val="DF5AC1"/>
            </a:solidFill>
            <a:ln cap="flat" cmpd="sng" w="12700">
              <a:solidFill>
                <a:srgbClr val="DF5AC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17" name="Google Shape;117;p14"/>
            <p:cNvSpPr/>
            <p:nvPr/>
          </p:nvSpPr>
          <p:spPr>
            <a:xfrm>
              <a:off x="0" y="4070109"/>
              <a:ext cx="4092594" cy="10173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4"/>
            <p:cNvSpPr txBox="1"/>
            <p:nvPr/>
          </p:nvSpPr>
          <p:spPr>
            <a:xfrm>
              <a:off x="0" y="4070109"/>
              <a:ext cx="4092594" cy="10173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Oswald Light"/>
                <a:buNone/>
              </a:pPr>
              <a:r>
                <a:rPr b="0" i="0" lang="en-US" sz="2900" u="none" cap="none" strike="noStrike">
                  <a:solidFill>
                    <a:schemeClr val="dk1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MEDICAL IMPORTANCE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24" name="Google Shape;124;p15"/>
          <p:cNvSpPr txBox="1"/>
          <p:nvPr>
            <p:ph type="title"/>
          </p:nvPr>
        </p:nvSpPr>
        <p:spPr>
          <a:xfrm>
            <a:off x="952500" y="723900"/>
            <a:ext cx="4417522" cy="11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WHAT IS A BIOCHIP?</a:t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0">
                <a:srgbClr val="4ADFA2">
                  <a:alpha val="0"/>
                </a:srgbClr>
              </a:gs>
              <a:gs pos="14000">
                <a:srgbClr val="4ADFA2">
                  <a:alpha val="0"/>
                </a:srgbClr>
              </a:gs>
              <a:gs pos="100000">
                <a:srgbClr val="4ADFA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26" name="Google Shape;126;p15"/>
          <p:cNvSpPr txBox="1"/>
          <p:nvPr>
            <p:ph idx="1" type="body"/>
          </p:nvPr>
        </p:nvSpPr>
        <p:spPr>
          <a:xfrm>
            <a:off x="952500" y="2285997"/>
            <a:ext cx="4191000" cy="3890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Biochip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Is A Set Of Diminished Microarrays That Are Placed On A Strong Substrate That Allows Many Experiments To Be Executed At The Same Time. This Device Contains Millions Of Sensor Elements Or  Biosensors. Each And Every Biochip Can Be Considered As A Microreactor That Can Detect A Particular Analyte Like An Enzyme, Protein, DNA, Biological Molecule Or Antibody.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diagram of a wire in a transparent container&#10;&#10;Description automatically generated" id="127" name="Google Shape;12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2521" y="2022329"/>
            <a:ext cx="4708521" cy="2813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0">
                <a:srgbClr val="4ADFA2">
                  <a:alpha val="0"/>
                </a:srgbClr>
              </a:gs>
              <a:gs pos="14000">
                <a:srgbClr val="4ADFA2">
                  <a:alpha val="0"/>
                </a:srgbClr>
              </a:gs>
              <a:gs pos="100000">
                <a:srgbClr val="4ADFA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133" name="Google Shape;133;p16"/>
          <p:cNvCxnSpPr/>
          <p:nvPr/>
        </p:nvCxnSpPr>
        <p:spPr>
          <a:xfrm>
            <a:off x="1638300" y="4596637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" name="Google Shape;134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descr="Electronic circuit board" id="135" name="Google Shape;135;p16"/>
          <p:cNvPicPr preferRelativeResize="0"/>
          <p:nvPr/>
        </p:nvPicPr>
        <p:blipFill rotWithShape="1">
          <a:blip r:embed="rId3">
            <a:alphaModFix/>
          </a:blip>
          <a:srcRect b="-2" l="0" r="-2" t="15624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/>
          <p:nvPr/>
        </p:nvSpPr>
        <p:spPr>
          <a:xfrm>
            <a:off x="1" y="3742985"/>
            <a:ext cx="12192000" cy="3120318"/>
          </a:xfrm>
          <a:prstGeom prst="rect">
            <a:avLst/>
          </a:prstGeom>
          <a:gradFill>
            <a:gsLst>
              <a:gs pos="0">
                <a:srgbClr val="4ADFA2">
                  <a:alpha val="0"/>
                </a:srgbClr>
              </a:gs>
              <a:gs pos="14000">
                <a:srgbClr val="4ADFA2">
                  <a:alpha val="0"/>
                </a:srgbClr>
              </a:gs>
              <a:gs pos="100000">
                <a:srgbClr val="4ADFA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869342" y="1250342"/>
            <a:ext cx="4357316" cy="4357316"/>
          </a:xfrm>
          <a:custGeom>
            <a:rect b="b" l="l" r="r" t="t"/>
            <a:pathLst>
              <a:path extrusionOk="0" h="4357316" w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38" name="Google Shape;138;p16"/>
          <p:cNvSpPr txBox="1"/>
          <p:nvPr>
            <p:ph type="title"/>
          </p:nvPr>
        </p:nvSpPr>
        <p:spPr>
          <a:xfrm>
            <a:off x="1280161" y="2211978"/>
            <a:ext cx="3535679" cy="14257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lang="en-US"/>
              <a:t>COMPONENTS OF BIOCHIPS</a:t>
            </a:r>
            <a:endParaRPr/>
          </a:p>
        </p:txBody>
      </p:sp>
      <p:sp>
        <p:nvSpPr>
          <p:cNvPr id="139" name="Google Shape;139;p16"/>
          <p:cNvSpPr txBox="1"/>
          <p:nvPr>
            <p:ph idx="1" type="body"/>
          </p:nvPr>
        </p:nvSpPr>
        <p:spPr>
          <a:xfrm>
            <a:off x="1524000" y="4249360"/>
            <a:ext cx="3048000" cy="877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/>
              <a:t>The Biochip comprises mainly two components namely the</a:t>
            </a:r>
            <a:endParaRPr sz="1500"/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b="1" lang="en-US" sz="1500">
                <a:latin typeface="Oswald"/>
                <a:ea typeface="Oswald"/>
                <a:cs typeface="Oswald"/>
                <a:sym typeface="Oswald"/>
              </a:rPr>
              <a:t> transponder and reader.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40" name="Google Shape;140;p16"/>
          <p:cNvCxnSpPr/>
          <p:nvPr/>
        </p:nvCxnSpPr>
        <p:spPr>
          <a:xfrm>
            <a:off x="2562423" y="3960586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diagram of components of a machine&#10;&#10;Description automatically generated" id="145" name="Google Shape;14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" y="645025"/>
            <a:ext cx="7908626" cy="5247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diagram of a wire in a transparent container&#10;&#10;Description automatically generated" id="146" name="Google Shape;14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6275" y="2151650"/>
            <a:ext cx="3330250" cy="346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diagram of a cell&#10;&#10;Description automatically generated" id="151" name="Google Shape;15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119" y="437698"/>
            <a:ext cx="11284856" cy="5970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952500" y="533174"/>
            <a:ext cx="10287000" cy="900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PROS AND CONS OF BIOCHIPS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9"/>
          <p:cNvSpPr txBox="1"/>
          <p:nvPr>
            <p:ph idx="1" type="body"/>
          </p:nvPr>
        </p:nvSpPr>
        <p:spPr>
          <a:xfrm>
            <a:off x="952501" y="2085959"/>
            <a:ext cx="4886325" cy="590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ADVANTAGES</a:t>
            </a:r>
            <a:endParaRPr b="1" sz="2000"/>
          </a:p>
        </p:txBody>
      </p:sp>
      <p:sp>
        <p:nvSpPr>
          <p:cNvPr id="158" name="Google Shape;158;p19"/>
          <p:cNvSpPr txBox="1"/>
          <p:nvPr>
            <p:ph idx="2" type="body"/>
          </p:nvPr>
        </p:nvSpPr>
        <p:spPr>
          <a:xfrm>
            <a:off x="952501" y="3048001"/>
            <a:ext cx="4886325" cy="32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/>
              <a:t>The biochip is used to rescue the sick.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/>
              <a:t>Very small in size, powerful and faster.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/>
              <a:t>Biochips are useful in finding the lost people.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 txBox="1"/>
          <p:nvPr>
            <p:ph idx="3" type="body"/>
          </p:nvPr>
        </p:nvSpPr>
        <p:spPr>
          <a:xfrm>
            <a:off x="6353174" y="2085959"/>
            <a:ext cx="4886325" cy="590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DISADVANTAGES</a:t>
            </a:r>
            <a:endParaRPr b="1" sz="2000"/>
          </a:p>
        </p:txBody>
      </p:sp>
      <p:sp>
        <p:nvSpPr>
          <p:cNvPr id="160" name="Google Shape;160;p19"/>
          <p:cNvSpPr txBox="1"/>
          <p:nvPr>
            <p:ph idx="4" type="body"/>
          </p:nvPr>
        </p:nvSpPr>
        <p:spPr>
          <a:xfrm>
            <a:off x="6353174" y="3048000"/>
            <a:ext cx="4886325" cy="32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/>
              <a:t>Biochip raises dangerous problems of individual privacy.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/>
              <a:t>There will be a chance of turning every person into a controlled person.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/>
              <a:t>Biochips can be fixed into the human’s body without their interference.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66" name="Google Shape;166;p20"/>
          <p:cNvSpPr txBox="1"/>
          <p:nvPr>
            <p:ph type="title"/>
          </p:nvPr>
        </p:nvSpPr>
        <p:spPr>
          <a:xfrm>
            <a:off x="7029450" y="762001"/>
            <a:ext cx="4229100" cy="11410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lang="en-US"/>
              <a:t>APPLICATIONS ON BIOCHIPS</a:t>
            </a:r>
            <a:endParaRPr/>
          </a:p>
        </p:txBody>
      </p:sp>
      <p:pic>
        <p:nvPicPr>
          <p:cNvPr descr="A close up of a circuit board&#10;&#10;Description automatically generated" id="167" name="Google Shape;167;p20"/>
          <p:cNvPicPr preferRelativeResize="0"/>
          <p:nvPr/>
        </p:nvPicPr>
        <p:blipFill rotWithShape="1">
          <a:blip r:embed="rId3">
            <a:alphaModFix/>
          </a:blip>
          <a:srcRect b="0" l="39003" r="10996" t="0"/>
          <a:stretch/>
        </p:blipFill>
        <p:spPr>
          <a:xfrm>
            <a:off x="0" y="0"/>
            <a:ext cx="6006526" cy="67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0"/>
          <p:cNvSpPr/>
          <p:nvPr/>
        </p:nvSpPr>
        <p:spPr>
          <a:xfrm>
            <a:off x="0" y="3174126"/>
            <a:ext cx="6006600" cy="3570300"/>
          </a:xfrm>
          <a:prstGeom prst="rect">
            <a:avLst/>
          </a:prstGeom>
          <a:gradFill>
            <a:gsLst>
              <a:gs pos="0">
                <a:srgbClr val="4ADFA2">
                  <a:alpha val="0"/>
                </a:srgbClr>
              </a:gs>
              <a:gs pos="14000">
                <a:srgbClr val="4ADFA2">
                  <a:alpha val="0"/>
                </a:srgbClr>
              </a:gs>
              <a:gs pos="100000">
                <a:srgbClr val="4ADFA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69" name="Google Shape;169;p20"/>
          <p:cNvSpPr txBox="1"/>
          <p:nvPr>
            <p:ph idx="1" type="body"/>
          </p:nvPr>
        </p:nvSpPr>
        <p:spPr>
          <a:xfrm>
            <a:off x="7029450" y="2525575"/>
            <a:ext cx="4219200" cy="3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By Using This Chip We Can Trace A Person Anywhere In The World.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This Chip Is Used To Store And Update The Information Of A Person Like Medical , Financial And Demographics.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Biochip Leads To Safe E-commerce Systems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 txBox="1"/>
          <p:nvPr/>
        </p:nvSpPr>
        <p:spPr>
          <a:xfrm>
            <a:off x="3048000" y="3245771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 Light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descr="A person holding a phone with a blood glucose meter&#10;&#10;Description automatically generated" id="176" name="Google Shape;176;p21"/>
          <p:cNvPicPr preferRelativeResize="0"/>
          <p:nvPr/>
        </p:nvPicPr>
        <p:blipFill rotWithShape="1">
          <a:blip r:embed="rId3">
            <a:alphaModFix/>
          </a:blip>
          <a:srcRect b="0" l="40400" r="19734" t="0"/>
          <a:stretch/>
        </p:blipFill>
        <p:spPr>
          <a:xfrm>
            <a:off x="20" y="10"/>
            <a:ext cx="3047980" cy="34405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erson measuring blood pressure&#10;&#10;Description automatically generated" id="177" name="Google Shape;177;p21"/>
          <p:cNvPicPr preferRelativeResize="0"/>
          <p:nvPr/>
        </p:nvPicPr>
        <p:blipFill rotWithShape="1">
          <a:blip r:embed="rId4">
            <a:alphaModFix/>
          </a:blip>
          <a:srcRect b="-4" l="6563" r="17294" t="0"/>
          <a:stretch/>
        </p:blipFill>
        <p:spPr>
          <a:xfrm>
            <a:off x="3048010" y="10"/>
            <a:ext cx="3047999" cy="34381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-up of a car fuel injector&#10;&#10;Description automatically generated" id="178" name="Google Shape;178;p21"/>
          <p:cNvPicPr preferRelativeResize="0"/>
          <p:nvPr/>
        </p:nvPicPr>
        <p:blipFill rotWithShape="1">
          <a:blip r:embed="rId5">
            <a:alphaModFix/>
          </a:blip>
          <a:srcRect b="-2" l="0" r="334" t="0"/>
          <a:stretch/>
        </p:blipFill>
        <p:spPr>
          <a:xfrm>
            <a:off x="-7" y="3429000"/>
            <a:ext cx="6096000" cy="344053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/>
          <p:cNvSpPr/>
          <p:nvPr/>
        </p:nvSpPr>
        <p:spPr>
          <a:xfrm>
            <a:off x="869343" y="1250342"/>
            <a:ext cx="4357315" cy="435731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80" name="Google Shape;180;p21"/>
          <p:cNvSpPr txBox="1"/>
          <p:nvPr>
            <p:ph type="title"/>
          </p:nvPr>
        </p:nvSpPr>
        <p:spPr>
          <a:xfrm>
            <a:off x="1212894" y="2286000"/>
            <a:ext cx="3670213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lang="en-US"/>
              <a:t>MEDICAL APPLICATIONS ON BIOCHIPS</a:t>
            </a: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6096000" y="3229317"/>
            <a:ext cx="6096000" cy="3640219"/>
          </a:xfrm>
          <a:prstGeom prst="rect">
            <a:avLst/>
          </a:prstGeom>
          <a:gradFill>
            <a:gsLst>
              <a:gs pos="0">
                <a:srgbClr val="4ADFA2">
                  <a:alpha val="0"/>
                </a:srgbClr>
              </a:gs>
              <a:gs pos="14000">
                <a:srgbClr val="4ADFA2">
                  <a:alpha val="0"/>
                </a:srgbClr>
              </a:gs>
              <a:gs pos="100000">
                <a:srgbClr val="4ADFA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7034246" y="762000"/>
            <a:ext cx="4219149" cy="53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⮚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BP Sensor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⮚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Oxygen Sensor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⮚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Glucose Detector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fterglowVTI">
  <a:themeElements>
    <a:clrScheme name="Custom 7">
      <a:dk1>
        <a:srgbClr val="000000"/>
      </a:dk1>
      <a:lt1>
        <a:srgbClr val="FFFFFF"/>
      </a:lt1>
      <a:dk2>
        <a:srgbClr val="0A2E36"/>
      </a:dk2>
      <a:lt2>
        <a:srgbClr val="E7E6E6"/>
      </a:lt2>
      <a:accent1>
        <a:srgbClr val="188659"/>
      </a:accent1>
      <a:accent2>
        <a:srgbClr val="A3A300"/>
      </a:accent2>
      <a:accent3>
        <a:srgbClr val="00ADA8"/>
      </a:accent3>
      <a:accent4>
        <a:srgbClr val="EA0440"/>
      </a:accent4>
      <a:accent5>
        <a:srgbClr val="92278F"/>
      </a:accent5>
      <a:accent6>
        <a:srgbClr val="E15BC1"/>
      </a:accent6>
      <a:hlink>
        <a:srgbClr val="188659"/>
      </a:hlink>
      <a:folHlink>
        <a:srgbClr val="EA044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