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Pill camera </a:t>
            </a:r>
          </a:p>
        </p:txBody>
      </p:sp>
      <p:sp>
        <p:nvSpPr>
          <p:cNvPr id="3" name="Subtitle 2"/>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346606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Drawbacks </a:t>
            </a:r>
          </a:p>
        </p:txBody>
      </p:sp>
      <p:sp>
        <p:nvSpPr>
          <p:cNvPr id="3" name="Content Placeholder 2"/>
          <p:cNvSpPr>
            <a:spLocks noGrp="1"/>
          </p:cNvSpPr>
          <p:nvPr>
            <p:ph idx="1"/>
          </p:nvPr>
        </p:nvSpPr>
        <p:spPr/>
        <p:txBody>
          <a:bodyPr/>
          <a:lstStyle/>
          <a:p>
            <a:r>
              <a:rPr lang="en-IN" dirty="0"/>
              <a:t>Impossible to control camera behaviour</a:t>
            </a:r>
          </a:p>
          <a:p>
            <a:r>
              <a:rPr lang="en-IN" dirty="0"/>
              <a:t>Vomiting</a:t>
            </a:r>
          </a:p>
          <a:p>
            <a:r>
              <a:rPr lang="en-IN" dirty="0"/>
              <a:t>Fever</a:t>
            </a:r>
          </a:p>
          <a:p>
            <a:r>
              <a:rPr lang="en-IN" dirty="0"/>
              <a:t>Abdominal pain</a:t>
            </a:r>
          </a:p>
          <a:p>
            <a:r>
              <a:rPr lang="en-IN" dirty="0"/>
              <a:t>Chest pain</a:t>
            </a:r>
          </a:p>
          <a:p>
            <a:pPr marL="0" indent="0">
              <a:buNone/>
            </a:pPr>
            <a:endParaRPr lang="en-IN" dirty="0"/>
          </a:p>
          <a:p>
            <a:endParaRPr lang="en-IN" dirty="0"/>
          </a:p>
        </p:txBody>
      </p:sp>
    </p:spTree>
    <p:extLst>
      <p:ext uri="{BB962C8B-B14F-4D97-AF65-F5344CB8AC3E}">
        <p14:creationId xmlns:p14="http://schemas.microsoft.com/office/powerpoint/2010/main" val="95224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The capsule endoscopy is a pioneering concept of medical technology of 21</a:t>
            </a:r>
            <a:r>
              <a:rPr lang="en-IN" baseline="30000" dirty="0"/>
              <a:t>st</a:t>
            </a:r>
            <a:r>
              <a:rPr lang="en-IN" dirty="0"/>
              <a:t> century.</a:t>
            </a:r>
          </a:p>
          <a:p>
            <a:r>
              <a:rPr lang="en-IN" dirty="0"/>
              <a:t>This endoscopy system is the first of its kind to be able to provide  non-invasive imaging of entire small intestine.</a:t>
            </a:r>
          </a:p>
        </p:txBody>
      </p:sp>
    </p:spTree>
    <p:extLst>
      <p:ext uri="{BB962C8B-B14F-4D97-AF65-F5344CB8AC3E}">
        <p14:creationId xmlns:p14="http://schemas.microsoft.com/office/powerpoint/2010/main" val="364865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a:xfrm>
            <a:off x="1141413" y="1811547"/>
            <a:ext cx="9905998" cy="3979654"/>
          </a:xfrm>
        </p:spPr>
        <p:txBody>
          <a:bodyPr>
            <a:noAutofit/>
          </a:bodyPr>
          <a:lstStyle/>
          <a:p>
            <a:r>
              <a:rPr lang="en-IN" sz="2000" dirty="0"/>
              <a:t>1. Introduction to capsule camera</a:t>
            </a:r>
          </a:p>
          <a:p>
            <a:r>
              <a:rPr lang="en-IN" sz="2000" dirty="0"/>
              <a:t>2.Description</a:t>
            </a:r>
          </a:p>
          <a:p>
            <a:r>
              <a:rPr lang="en-IN" sz="2000" dirty="0"/>
              <a:t>3.Components</a:t>
            </a:r>
          </a:p>
          <a:p>
            <a:r>
              <a:rPr lang="en-IN" sz="2000" dirty="0"/>
              <a:t>4.Procedure</a:t>
            </a:r>
          </a:p>
          <a:p>
            <a:r>
              <a:rPr lang="en-IN" sz="2000" dirty="0"/>
              <a:t>5.Application </a:t>
            </a:r>
          </a:p>
          <a:p>
            <a:r>
              <a:rPr lang="en-IN" sz="2000" dirty="0"/>
              <a:t>6.Advantage</a:t>
            </a:r>
          </a:p>
          <a:p>
            <a:r>
              <a:rPr lang="en-IN" sz="2000" dirty="0"/>
              <a:t>7.Drawbacks </a:t>
            </a:r>
          </a:p>
          <a:p>
            <a:r>
              <a:rPr lang="en-IN" sz="2000" dirty="0"/>
              <a:t>8.conclusion</a:t>
            </a:r>
          </a:p>
        </p:txBody>
      </p:sp>
    </p:spTree>
    <p:extLst>
      <p:ext uri="{BB962C8B-B14F-4D97-AF65-F5344CB8AC3E}">
        <p14:creationId xmlns:p14="http://schemas.microsoft.com/office/powerpoint/2010/main" val="318844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of capsule camera</a:t>
            </a:r>
          </a:p>
        </p:txBody>
      </p:sp>
      <p:sp>
        <p:nvSpPr>
          <p:cNvPr id="3" name="Content Placeholder 2"/>
          <p:cNvSpPr>
            <a:spLocks noGrp="1"/>
          </p:cNvSpPr>
          <p:nvPr>
            <p:ph idx="1"/>
          </p:nvPr>
        </p:nvSpPr>
        <p:spPr>
          <a:xfrm>
            <a:off x="1141413" y="2249485"/>
            <a:ext cx="6656866" cy="3909775"/>
          </a:xfrm>
        </p:spPr>
        <p:txBody>
          <a:bodyPr>
            <a:normAutofit fontScale="92500" lnSpcReduction="20000"/>
          </a:bodyPr>
          <a:lstStyle/>
          <a:p>
            <a:r>
              <a:rPr lang="en-IN" dirty="0"/>
              <a:t>Imagine a vitamin pill-sized camera that could travel through your body taking pictures helping diagnose a problem which doctor previously would have found only through surgery.</a:t>
            </a:r>
          </a:p>
          <a:p>
            <a:r>
              <a:rPr lang="en-IN" dirty="0"/>
              <a:t>Doctor able to see the inside lining of digestive tract. The examination is performed using an endoscope-a flexible </a:t>
            </a:r>
            <a:r>
              <a:rPr lang="en-IN" dirty="0" err="1"/>
              <a:t>fiber</a:t>
            </a:r>
            <a:r>
              <a:rPr lang="en-IN" dirty="0"/>
              <a:t> optic tube with a tiny TV camera at the end. The camera is connected to either an eyepiece for direct viewing or video screen that displays the image on a colour </a:t>
            </a:r>
            <a:r>
              <a:rPr lang="en-IN" dirty="0" err="1"/>
              <a:t>tv.This</a:t>
            </a:r>
            <a:r>
              <a:rPr lang="en-IN" dirty="0"/>
              <a:t> procedure used for gastro intestinal(GI) disease and treatment as well ….		</a:t>
            </a:r>
          </a:p>
        </p:txBody>
      </p:sp>
      <p:pic>
        <p:nvPicPr>
          <p:cNvPr id="1026" name="Picture 2" descr="Pillcam Colonoscopy: swallowing mini camera for gi tract exam">
            <a:extLst>
              <a:ext uri="{FF2B5EF4-FFF2-40B4-BE49-F238E27FC236}">
                <a16:creationId xmlns:a16="http://schemas.microsoft.com/office/drawing/2014/main" id="{0EDFD151-F029-F05C-3B36-05A16A5B3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3284" y="2318422"/>
            <a:ext cx="2902335" cy="225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42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Descripition</a:t>
            </a:r>
            <a:endParaRPr lang="en-IN" dirty="0"/>
          </a:p>
        </p:txBody>
      </p:sp>
      <p:sp>
        <p:nvSpPr>
          <p:cNvPr id="3" name="Content Placeholder 2"/>
          <p:cNvSpPr>
            <a:spLocks noGrp="1"/>
          </p:cNvSpPr>
          <p:nvPr>
            <p:ph idx="1"/>
          </p:nvPr>
        </p:nvSpPr>
        <p:spPr/>
        <p:txBody>
          <a:bodyPr/>
          <a:lstStyle/>
          <a:p>
            <a:r>
              <a:rPr lang="en-IN" dirty="0"/>
              <a:t>The device called the diagnostic imaging system comes in capsule form and contain a camera, lights, transmitter and battery.</a:t>
            </a:r>
          </a:p>
          <a:p>
            <a:r>
              <a:rPr lang="en-IN" dirty="0"/>
              <a:t>The latest pill camera is sized 26’11mm and is capable of transmitting 50,000 colour images during its traversal through the digestive system of patient.</a:t>
            </a:r>
          </a:p>
        </p:txBody>
      </p:sp>
    </p:spTree>
    <p:extLst>
      <p:ext uri="{BB962C8B-B14F-4D97-AF65-F5344CB8AC3E}">
        <p14:creationId xmlns:p14="http://schemas.microsoft.com/office/powerpoint/2010/main" val="149909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a:t>
            </a:r>
          </a:p>
        </p:txBody>
      </p:sp>
      <p:sp>
        <p:nvSpPr>
          <p:cNvPr id="3" name="Content Placeholder 2"/>
          <p:cNvSpPr>
            <a:spLocks noGrp="1"/>
          </p:cNvSpPr>
          <p:nvPr>
            <p:ph idx="1"/>
          </p:nvPr>
        </p:nvSpPr>
        <p:spPr/>
        <p:txBody>
          <a:bodyPr/>
          <a:lstStyle/>
          <a:p>
            <a:r>
              <a:rPr lang="en-IN" b="1" dirty="0"/>
              <a:t>Optical dome </a:t>
            </a:r>
            <a:r>
              <a:rPr lang="en-IN" dirty="0"/>
              <a:t>– this shape results in easy orientation of the capsule axis along the central axis of small intestine and also propel the capsule forward easily. The optical dome contains the light receiving window</a:t>
            </a:r>
          </a:p>
          <a:p>
            <a:r>
              <a:rPr lang="en-IN" b="1" dirty="0"/>
              <a:t>Lens holder -  </a:t>
            </a:r>
            <a:r>
              <a:rPr lang="en-IN" dirty="0"/>
              <a:t>the lens holder is the part of the capsule which accommodates the lens. The lens is tightly fixed to the holder so that’s it doesn’t get dislocated anytime. </a:t>
            </a:r>
          </a:p>
          <a:p>
            <a:pPr marL="0" indent="0">
              <a:buNone/>
            </a:pPr>
            <a:endParaRPr lang="en-IN" dirty="0"/>
          </a:p>
        </p:txBody>
      </p:sp>
    </p:spTree>
    <p:extLst>
      <p:ext uri="{BB962C8B-B14F-4D97-AF65-F5344CB8AC3E}">
        <p14:creationId xmlns:p14="http://schemas.microsoft.com/office/powerpoint/2010/main" val="28530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7146" y="1052423"/>
            <a:ext cx="10064001" cy="4919933"/>
          </a:xfrm>
        </p:spPr>
        <p:txBody>
          <a:bodyPr/>
          <a:lstStyle/>
          <a:p>
            <a:r>
              <a:rPr lang="en-IN" b="1" dirty="0"/>
              <a:t>Lens – 1. </a:t>
            </a:r>
            <a:r>
              <a:rPr lang="en-IN" dirty="0"/>
              <a:t>The lens is an integral component of the capsule.</a:t>
            </a:r>
          </a:p>
          <a:p>
            <a:pPr marL="0" indent="0">
              <a:buNone/>
            </a:pPr>
            <a:r>
              <a:rPr lang="en-IN" dirty="0"/>
              <a:t>              2. It is arranged behind the light receiving window.</a:t>
            </a:r>
          </a:p>
          <a:p>
            <a:pPr marL="0" indent="0">
              <a:buNone/>
            </a:pPr>
            <a:r>
              <a:rPr lang="en-IN" b="1" dirty="0"/>
              <a:t>  illuminating LED’s – </a:t>
            </a:r>
            <a:r>
              <a:rPr lang="en-IN" dirty="0"/>
              <a:t>Around the lens and CMOS image </a:t>
            </a:r>
            <a:r>
              <a:rPr lang="en-IN" dirty="0" err="1"/>
              <a:t>sensor,four</a:t>
            </a:r>
            <a:r>
              <a:rPr lang="en-IN" dirty="0"/>
              <a:t> LED’s(light emitting diodes) and present. These plural lighting devices are arranged in donut shape. </a:t>
            </a:r>
            <a:endParaRPr lang="en-IN" b="1" dirty="0"/>
          </a:p>
        </p:txBody>
      </p:sp>
      <p:pic>
        <p:nvPicPr>
          <p:cNvPr id="2050" name="Picture 2" descr="The Medtronic PillCam SB3: packaging a capsule endoscope | TechInsights">
            <a:extLst>
              <a:ext uri="{FF2B5EF4-FFF2-40B4-BE49-F238E27FC236}">
                <a16:creationId xmlns:a16="http://schemas.microsoft.com/office/drawing/2014/main" id="{B434A86B-398D-E44B-2DBA-45B4C5157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102" y="4062502"/>
            <a:ext cx="3244879" cy="215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09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of capsule camera </a:t>
            </a:r>
          </a:p>
        </p:txBody>
      </p:sp>
      <p:sp>
        <p:nvSpPr>
          <p:cNvPr id="3" name="Content Placeholder 2"/>
          <p:cNvSpPr>
            <a:spLocks noGrp="1"/>
          </p:cNvSpPr>
          <p:nvPr>
            <p:ph idx="1"/>
          </p:nvPr>
        </p:nvSpPr>
        <p:spPr>
          <a:xfrm>
            <a:off x="1141413" y="2249486"/>
            <a:ext cx="6587856" cy="3989995"/>
          </a:xfrm>
        </p:spPr>
        <p:txBody>
          <a:bodyPr/>
          <a:lstStyle/>
          <a:p>
            <a:r>
              <a:rPr lang="en-IN" dirty="0"/>
              <a:t>Capsule is swallowed by the patient like a conventional pill.</a:t>
            </a:r>
          </a:p>
          <a:p>
            <a:r>
              <a:rPr lang="en-IN" dirty="0"/>
              <a:t>It takes image as it is propelled forward by peristalsis.</a:t>
            </a:r>
          </a:p>
          <a:p>
            <a:r>
              <a:rPr lang="en-IN" dirty="0"/>
              <a:t>A wireless </a:t>
            </a:r>
            <a:r>
              <a:rPr lang="en-IN" dirty="0" err="1"/>
              <a:t>recorder,worm</a:t>
            </a:r>
            <a:r>
              <a:rPr lang="en-IN" dirty="0"/>
              <a:t> on a </a:t>
            </a:r>
            <a:r>
              <a:rPr lang="en-IN" dirty="0" err="1"/>
              <a:t>belt,receive</a:t>
            </a:r>
            <a:r>
              <a:rPr lang="en-IN" dirty="0"/>
              <a:t> the images transmitted by the pill.</a:t>
            </a:r>
          </a:p>
          <a:p>
            <a:r>
              <a:rPr lang="en-IN" dirty="0"/>
              <a:t>A computer workstation processes the data and procedure a continuous still images.</a:t>
            </a:r>
          </a:p>
        </p:txBody>
      </p:sp>
      <p:pic>
        <p:nvPicPr>
          <p:cNvPr id="3074" name="Picture 2" descr="Capsule endoscopy: during the procedure, image accuracy and risks">
            <a:extLst>
              <a:ext uri="{FF2B5EF4-FFF2-40B4-BE49-F238E27FC236}">
                <a16:creationId xmlns:a16="http://schemas.microsoft.com/office/drawing/2014/main" id="{063CF3F1-DD8B-0FC2-39FB-379E379A1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363" y="2348086"/>
            <a:ext cx="3290598" cy="263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24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a:t>
            </a:r>
          </a:p>
        </p:txBody>
      </p:sp>
      <p:sp>
        <p:nvSpPr>
          <p:cNvPr id="3" name="Content Placeholder 2"/>
          <p:cNvSpPr>
            <a:spLocks noGrp="1"/>
          </p:cNvSpPr>
          <p:nvPr>
            <p:ph idx="1"/>
          </p:nvPr>
        </p:nvSpPr>
        <p:spPr/>
        <p:txBody>
          <a:bodyPr/>
          <a:lstStyle/>
          <a:p>
            <a:r>
              <a:rPr lang="en-IN" dirty="0" err="1"/>
              <a:t>Crohn’s</a:t>
            </a:r>
            <a:r>
              <a:rPr lang="en-IN" dirty="0"/>
              <a:t> disease</a:t>
            </a:r>
          </a:p>
          <a:p>
            <a:r>
              <a:rPr lang="en-IN" dirty="0"/>
              <a:t>Mal-absorption disorders</a:t>
            </a:r>
          </a:p>
          <a:p>
            <a:r>
              <a:rPr lang="en-IN" dirty="0" err="1"/>
              <a:t>Tumors</a:t>
            </a:r>
            <a:r>
              <a:rPr lang="en-IN" dirty="0"/>
              <a:t> of the small intestine and vascular disorders</a:t>
            </a:r>
          </a:p>
          <a:p>
            <a:r>
              <a:rPr lang="en-IN" dirty="0" err="1"/>
              <a:t>Ulerative</a:t>
            </a:r>
            <a:r>
              <a:rPr lang="en-IN" dirty="0"/>
              <a:t> colitis</a:t>
            </a:r>
          </a:p>
          <a:p>
            <a:r>
              <a:rPr lang="en-IN" dirty="0"/>
              <a:t>Medication related to small bowel injury.</a:t>
            </a:r>
          </a:p>
        </p:txBody>
      </p:sp>
    </p:spTree>
    <p:extLst>
      <p:ext uri="{BB962C8B-B14F-4D97-AF65-F5344CB8AC3E}">
        <p14:creationId xmlns:p14="http://schemas.microsoft.com/office/powerpoint/2010/main" val="85207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lstStyle/>
          <a:p>
            <a:r>
              <a:rPr lang="en-IN" dirty="0"/>
              <a:t>Painless, no side affects or complications</a:t>
            </a:r>
          </a:p>
          <a:p>
            <a:r>
              <a:rPr lang="en-IN" dirty="0"/>
              <a:t>Small size, so it can move easily through digestive system</a:t>
            </a:r>
          </a:p>
          <a:p>
            <a:r>
              <a:rPr lang="en-IN" dirty="0"/>
              <a:t>Made up of bio-compatible material, so it doesn’t cause any harm to </a:t>
            </a:r>
            <a:r>
              <a:rPr lang="en-IN" dirty="0" err="1"/>
              <a:t>oru</a:t>
            </a:r>
            <a:r>
              <a:rPr lang="en-IN" dirty="0"/>
              <a:t> body.</a:t>
            </a:r>
          </a:p>
        </p:txBody>
      </p:sp>
    </p:spTree>
    <p:extLst>
      <p:ext uri="{BB962C8B-B14F-4D97-AF65-F5344CB8AC3E}">
        <p14:creationId xmlns:p14="http://schemas.microsoft.com/office/powerpoint/2010/main" val="3043876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