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2"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666"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325773" y="6117336"/>
            <a:ext cx="857473" cy="365125"/>
          </a:xfrm>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a:xfrm>
            <a:off x="3623733" y="6117336"/>
            <a:ext cx="3609438" cy="365125"/>
          </a:xfrm>
        </p:spPr>
        <p:txBody>
          <a:bodyPr/>
          <a:lstStyle/>
          <a:p>
            <a:endParaRPr lang="en-US" dirty="0"/>
          </a:p>
        </p:txBody>
      </p:sp>
      <p:sp>
        <p:nvSpPr>
          <p:cNvPr id="6" name="Slide Number Placeholder 5"/>
          <p:cNvSpPr>
            <a:spLocks noGrp="1"/>
          </p:cNvSpPr>
          <p:nvPr>
            <p:ph type="sldNum" sz="quarter" idx="12"/>
          </p:nvPr>
        </p:nvSpPr>
        <p:spPr>
          <a:xfrm>
            <a:off x="8275320" y="6117336"/>
            <a:ext cx="411480" cy="365125"/>
          </a:xfrm>
        </p:spPr>
        <p:txBody>
          <a:bodyPr/>
          <a:lstStyle/>
          <a:p>
            <a:fld id="{D57F1E4F-1CFF-5643-939E-217C01CDF565}" type="slidenum">
              <a:rPr lang="en-US" dirty="0"/>
              <a:pPr/>
              <a:t>‹#›</a:t>
            </a:fld>
            <a:endParaRPr lang="en-US" dirty="0"/>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777744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3621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59019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14871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5653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7487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53195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4726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822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dirty="0"/>
              <a:t>Click to edit Master title style</a:t>
            </a:r>
          </a:p>
        </p:txBody>
      </p:sp>
      <p:sp>
        <p:nvSpPr>
          <p:cNvPr id="3" name="Content Placeholder 2"/>
          <p:cNvSpPr>
            <a:spLocks noGrp="1"/>
          </p:cNvSpPr>
          <p:nvPr>
            <p:ph idx="1"/>
          </p:nvPr>
        </p:nvSpPr>
        <p:spPr>
          <a:xfrm>
            <a:off x="982133" y="2667000"/>
            <a:ext cx="7704667" cy="333281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344329" y="6108173"/>
            <a:ext cx="857473" cy="365125"/>
          </a:xfrm>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a:xfrm>
            <a:off x="1972647" y="6108173"/>
            <a:ext cx="5314517" cy="365125"/>
          </a:xfrm>
        </p:spPr>
        <p:txBody>
          <a:bodyPr/>
          <a:lstStyle/>
          <a:p>
            <a:endParaRPr lang="en-US" dirty="0"/>
          </a:p>
        </p:txBody>
      </p:sp>
      <p:sp>
        <p:nvSpPr>
          <p:cNvPr id="6" name="Slide Number Placeholder 5"/>
          <p:cNvSpPr>
            <a:spLocks noGrp="1"/>
          </p:cNvSpPr>
          <p:nvPr>
            <p:ph type="sldNum" sz="quarter" idx="12"/>
          </p:nvPr>
        </p:nvSpPr>
        <p:spPr>
          <a:xfrm>
            <a:off x="8258967" y="6108173"/>
            <a:ext cx="42783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1134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73317" y="6116070"/>
            <a:ext cx="413483"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206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dirty="0"/>
              <a:t>Click to edit Master title style</a:t>
            </a:r>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535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633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887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59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1528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639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11/18/2024</a:t>
            </a:fld>
            <a:endParaRPr lang="en-US" dirty="0"/>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83821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7131"/>
            <a:ext cx="7772400" cy="1470025"/>
          </a:xfrm>
        </p:spPr>
        <p:txBody>
          <a:bodyPr>
            <a:normAutofit fontScale="90000"/>
          </a:bodyPr>
          <a:lstStyle/>
          <a:p>
            <a:r>
              <a:rPr lang="en-US" sz="4000" dirty="0">
                <a:ea typeface="Calibri"/>
                <a:cs typeface="Calibri"/>
              </a:rPr>
              <a:t>KONGU ENGINEERING COLLEGE</a:t>
            </a:r>
            <a:br>
              <a:rPr lang="en-US" dirty="0">
                <a:ea typeface="Calibri"/>
                <a:cs typeface="Calibri"/>
              </a:rPr>
            </a:br>
            <a:r>
              <a:rPr lang="en-US" dirty="0">
                <a:ea typeface="Calibri"/>
                <a:cs typeface="Calibri"/>
              </a:rPr>
              <a:t> </a:t>
            </a:r>
            <a:r>
              <a:rPr lang="en-US" sz="2800" dirty="0">
                <a:ea typeface="Calibri"/>
                <a:cs typeface="Calibri"/>
              </a:rPr>
              <a:t>(AUTONOMOUS) PERUNDURAI – 638 060</a:t>
            </a:r>
            <a:endParaRPr lang="en-US"/>
          </a:p>
        </p:txBody>
      </p:sp>
      <p:sp>
        <p:nvSpPr>
          <p:cNvPr id="3" name="Subtitle 2"/>
          <p:cNvSpPr>
            <a:spLocks noGrp="1"/>
          </p:cNvSpPr>
          <p:nvPr>
            <p:ph type="subTitle" idx="1"/>
          </p:nvPr>
        </p:nvSpPr>
        <p:spPr>
          <a:xfrm>
            <a:off x="1435510" y="2035640"/>
            <a:ext cx="6400800" cy="4296333"/>
          </a:xfrm>
        </p:spPr>
        <p:txBody>
          <a:bodyPr vert="horz" lIns="91440" tIns="45720" rIns="91440" bIns="45720" rtlCol="0" anchor="t">
            <a:normAutofit/>
          </a:bodyPr>
          <a:lstStyle/>
          <a:p>
            <a:r>
              <a:rPr lang="en-IN" sz="4000" dirty="0">
                <a:latin typeface="Berlin Sans FB" panose="020E0602020502020306" pitchFamily="34" charset="0"/>
              </a:rPr>
              <a:t>Electricity billing system</a:t>
            </a:r>
            <a:endParaRPr lang="en-US" sz="4000" dirty="0">
              <a:solidFill>
                <a:schemeClr val="tx1"/>
              </a:solidFill>
              <a:latin typeface="Berlin Sans FB" panose="020E0602020502020306" pitchFamily="34" charset="0"/>
              <a:ea typeface="Calibri"/>
              <a:cs typeface="Arial"/>
            </a:endParaRPr>
          </a:p>
          <a:p>
            <a:r>
              <a:rPr lang="en-US" sz="2800" b="1" dirty="0">
                <a:solidFill>
                  <a:schemeClr val="tx1"/>
                </a:solidFill>
                <a:latin typeface="Calibri"/>
                <a:ea typeface="Calibri"/>
                <a:cs typeface="Arial"/>
              </a:rPr>
              <a:t>MICRO PROJECT REPORT</a:t>
            </a:r>
            <a:endParaRPr lang="en-US" sz="2800" dirty="0">
              <a:solidFill>
                <a:schemeClr val="tx1"/>
              </a:solidFill>
              <a:latin typeface="Calibri"/>
              <a:ea typeface="Calibri"/>
              <a:cs typeface="Arial"/>
            </a:endParaRPr>
          </a:p>
          <a:p>
            <a:r>
              <a:rPr lang="en-US" sz="2800" b="1" dirty="0">
                <a:solidFill>
                  <a:schemeClr val="tx1"/>
                </a:solidFill>
                <a:latin typeface="Calibri"/>
                <a:ea typeface="Calibri"/>
                <a:cs typeface="Arial"/>
              </a:rPr>
              <a:t>JAVA PROGRAMMING (22ITC31)</a:t>
            </a:r>
            <a:endParaRPr lang="en-US" sz="2800" dirty="0">
              <a:solidFill>
                <a:schemeClr val="tx1"/>
              </a:solidFill>
              <a:latin typeface="Calibri"/>
              <a:ea typeface="Calibri"/>
              <a:cs typeface="Arial"/>
            </a:endParaRPr>
          </a:p>
          <a:p>
            <a:endParaRPr lang="en-US" sz="2800" dirty="0">
              <a:solidFill>
                <a:schemeClr val="tx1"/>
              </a:solidFill>
              <a:latin typeface="Calibri"/>
              <a:ea typeface="Calibri"/>
              <a:cs typeface="Arial"/>
            </a:endParaRPr>
          </a:p>
          <a:p>
            <a:endParaRPr lang="en-US" sz="16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Submitted by</a:t>
            </a:r>
            <a:endParaRPr lang="en-US" sz="1400" dirty="0">
              <a:solidFill>
                <a:schemeClr val="tx1"/>
              </a:solidFill>
              <a:latin typeface="Calibri"/>
              <a:ea typeface="Calibri"/>
              <a:cs typeface="Arial"/>
            </a:endParaRPr>
          </a:p>
          <a:p>
            <a:pPr algn="r"/>
            <a:r>
              <a:rPr lang="en-US" sz="1400" b="1" dirty="0" err="1">
                <a:solidFill>
                  <a:schemeClr val="tx1"/>
                </a:solidFill>
                <a:latin typeface="Calibri"/>
                <a:ea typeface="Calibri"/>
                <a:cs typeface="Arial"/>
              </a:rPr>
              <a:t>Haries</a:t>
            </a:r>
            <a:r>
              <a:rPr lang="en-US" sz="1400" b="1" dirty="0">
                <a:solidFill>
                  <a:schemeClr val="tx1"/>
                </a:solidFill>
                <a:latin typeface="Calibri"/>
                <a:ea typeface="Calibri"/>
                <a:cs typeface="Arial"/>
              </a:rPr>
              <a:t> Ragavendra S (23EIR037)</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Harini M (23EIR039)</a:t>
            </a:r>
            <a:endParaRPr lang="en-US" sz="1400" dirty="0">
              <a:solidFill>
                <a:schemeClr val="tx1"/>
              </a:solidFill>
              <a:latin typeface="Calibri"/>
              <a:ea typeface="Calibri"/>
              <a:cs typeface="Arial"/>
            </a:endParaRPr>
          </a:p>
          <a:p>
            <a:pPr algn="r"/>
            <a:r>
              <a:rPr lang="en-US" sz="1400" b="1" dirty="0">
                <a:solidFill>
                  <a:schemeClr val="tx1"/>
                </a:solidFill>
                <a:latin typeface="Calibri"/>
                <a:ea typeface="Calibri"/>
                <a:cs typeface="Arial"/>
              </a:rPr>
              <a:t>Harshini </a:t>
            </a:r>
            <a:r>
              <a:rPr lang="en-US" sz="1400" b="1" dirty="0" err="1">
                <a:solidFill>
                  <a:schemeClr val="tx1"/>
                </a:solidFill>
                <a:latin typeface="Calibri"/>
                <a:ea typeface="Calibri"/>
                <a:cs typeface="Arial"/>
              </a:rPr>
              <a:t>Velmuruhan</a:t>
            </a:r>
            <a:r>
              <a:rPr lang="en-US" sz="1400" b="1" dirty="0">
                <a:solidFill>
                  <a:schemeClr val="tx1"/>
                </a:solidFill>
                <a:latin typeface="Calibri"/>
                <a:ea typeface="Calibri"/>
                <a:cs typeface="Arial"/>
              </a:rPr>
              <a:t> (23EIR040)</a:t>
            </a:r>
            <a:endParaRPr lang="en-US" sz="1400" dirty="0">
              <a:solidFill>
                <a:schemeClr val="tx1"/>
              </a:solidFill>
              <a:latin typeface="Calibri"/>
              <a:ea typeface="Calibri"/>
              <a:cs typeface="Arial"/>
            </a:endParaRPr>
          </a:p>
          <a:p>
            <a:pPr algn="r"/>
            <a:endParaRPr lang="en-US" dirty="0">
              <a:ea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9D116-BA2A-E47C-88AE-52877CACA5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38A9FA-45DF-2A66-B3C4-4F24FFA4A189}"/>
              </a:ext>
            </a:extLst>
          </p:cNvPr>
          <p:cNvSpPr>
            <a:spLocks noGrp="1"/>
          </p:cNvSpPr>
          <p:nvPr>
            <p:ph type="title"/>
          </p:nvPr>
        </p:nvSpPr>
        <p:spPr>
          <a:xfrm>
            <a:off x="724397" y="-2240"/>
            <a:ext cx="7704667" cy="883024"/>
          </a:xfrm>
        </p:spPr>
        <p:txBody>
          <a:bodyPr/>
          <a:lstStyle/>
          <a:p>
            <a:r>
              <a:rPr lang="en-US" b="1" dirty="0"/>
              <a:t>SAMPLE CODING</a:t>
            </a:r>
          </a:p>
        </p:txBody>
      </p:sp>
      <p:sp>
        <p:nvSpPr>
          <p:cNvPr id="6" name="TextBox 5">
            <a:extLst>
              <a:ext uri="{FF2B5EF4-FFF2-40B4-BE49-F238E27FC236}">
                <a16:creationId xmlns:a16="http://schemas.microsoft.com/office/drawing/2014/main" id="{1D5E2EA3-51EA-5656-4F76-9F66A749CD89}"/>
              </a:ext>
            </a:extLst>
          </p:cNvPr>
          <p:cNvSpPr txBox="1"/>
          <p:nvPr/>
        </p:nvSpPr>
        <p:spPr>
          <a:xfrm>
            <a:off x="1127760" y="1058192"/>
            <a:ext cx="8879840" cy="5088894"/>
          </a:xfrm>
          <a:prstGeom prst="rect">
            <a:avLst/>
          </a:prstGeom>
          <a:noFill/>
        </p:spPr>
        <p:txBody>
          <a:bodyPr wrap="square">
            <a:sp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public static void main(String[]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args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Scanner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new Scanner(System.in);</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system = new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("Enter your user name, phone number, or EB number: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String input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scanner.nextLine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system.getUserIndex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(input);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("User validated successfully!");</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("Choose your plan (1 for Prepaid, 2 for Postpaid):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planChoice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scanner.nextLine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planChoice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i="1" kern="100" dirty="0">
                <a:effectLst/>
                <a:latin typeface="Calibri" panose="020F0502020204030204" pitchFamily="34" charset="0"/>
                <a:ea typeface="Calibri" panose="020F0502020204030204" pitchFamily="34" charset="0"/>
                <a:cs typeface="Times New Roman" panose="02020603050405020304" pitchFamily="18" charset="0"/>
              </a:rPr>
              <a:t>// Prepaid option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("Enter the amount to recharge: ");</a:t>
            </a:r>
          </a:p>
        </p:txBody>
      </p:sp>
    </p:spTree>
    <p:extLst>
      <p:ext uri="{BB962C8B-B14F-4D97-AF65-F5344CB8AC3E}">
        <p14:creationId xmlns:p14="http://schemas.microsoft.com/office/powerpoint/2010/main" val="79549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7352F-C9E7-589C-C2C9-4916369DA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87BF9-EF9A-A7C1-58E8-2872D38851EA}"/>
              </a:ext>
            </a:extLst>
          </p:cNvPr>
          <p:cNvSpPr>
            <a:spLocks noGrp="1"/>
          </p:cNvSpPr>
          <p:nvPr>
            <p:ph type="title"/>
          </p:nvPr>
        </p:nvSpPr>
        <p:spPr>
          <a:xfrm>
            <a:off x="724397" y="-2240"/>
            <a:ext cx="7704667" cy="883024"/>
          </a:xfrm>
        </p:spPr>
        <p:txBody>
          <a:bodyPr/>
          <a:lstStyle/>
          <a:p>
            <a:r>
              <a:rPr lang="en-US" b="1" dirty="0"/>
              <a:t>SAMPLE CODING</a:t>
            </a:r>
          </a:p>
        </p:txBody>
      </p:sp>
      <p:sp>
        <p:nvSpPr>
          <p:cNvPr id="4" name="TextBox 3">
            <a:extLst>
              <a:ext uri="{FF2B5EF4-FFF2-40B4-BE49-F238E27FC236}">
                <a16:creationId xmlns:a16="http://schemas.microsoft.com/office/drawing/2014/main" id="{17609D53-C1CB-D95B-C496-61ECCA1EDAD5}"/>
              </a:ext>
            </a:extLst>
          </p:cNvPr>
          <p:cNvSpPr txBox="1"/>
          <p:nvPr/>
        </p:nvSpPr>
        <p:spPr>
          <a:xfrm>
            <a:off x="1330961" y="880784"/>
            <a:ext cx="8659706" cy="5372625"/>
          </a:xfrm>
          <a:prstGeom prst="rect">
            <a:avLst/>
          </a:prstGeom>
          <a:noFill/>
        </p:spPr>
        <p:txBody>
          <a:bodyPr wrap="square">
            <a:spAutoFit/>
          </a:bodyPr>
          <a:lstStyle/>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double amount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scanner.nextDouble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system.rechargePrepaid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amount);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if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planChoice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2)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i="1" kern="100" dirty="0">
                <a:effectLst/>
                <a:latin typeface="Calibri" panose="020F0502020204030204" pitchFamily="34" charset="0"/>
                <a:ea typeface="Calibri" panose="020F0502020204030204" pitchFamily="34" charset="0"/>
                <a:cs typeface="Times New Roman" panose="02020603050405020304" pitchFamily="18" charset="0"/>
              </a:rPr>
              <a:t>// Postpaid option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("Your current meter reading: "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system.meterReadings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("Enter the meter reading: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meterReading</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scanner.nextDouble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system.meterReadings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meterReading</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system.calculateBill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userIndex</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("Invalid plan choice!");</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("Error: User not found! Please check the details.");</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scanner.close</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5957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CE7-D426-BB99-94DA-9E04F1EB7D0D}"/>
              </a:ext>
            </a:extLst>
          </p:cNvPr>
          <p:cNvSpPr>
            <a:spLocks noGrp="1"/>
          </p:cNvSpPr>
          <p:nvPr>
            <p:ph type="title"/>
          </p:nvPr>
        </p:nvSpPr>
        <p:spPr>
          <a:xfrm>
            <a:off x="724398" y="2440642"/>
            <a:ext cx="7704667" cy="1981200"/>
          </a:xfrm>
        </p:spPr>
        <p:txBody>
          <a:bodyPr>
            <a:normAutofit/>
          </a:bodyPr>
          <a:lstStyle/>
          <a:p>
            <a:r>
              <a:rPr lang="en-US" sz="5400" b="1" dirty="0"/>
              <a:t>THANK YOU</a:t>
            </a:r>
          </a:p>
        </p:txBody>
      </p:sp>
    </p:spTree>
    <p:extLst>
      <p:ext uri="{BB962C8B-B14F-4D97-AF65-F5344CB8AC3E}">
        <p14:creationId xmlns:p14="http://schemas.microsoft.com/office/powerpoint/2010/main" val="58535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ABSTRACT</a:t>
            </a:r>
          </a:p>
        </p:txBody>
      </p:sp>
      <p:sp>
        <p:nvSpPr>
          <p:cNvPr id="5" name="Content Placeholder 4">
            <a:extLst>
              <a:ext uri="{FF2B5EF4-FFF2-40B4-BE49-F238E27FC236}">
                <a16:creationId xmlns:a16="http://schemas.microsoft.com/office/drawing/2014/main" id="{87202508-AD47-4D09-5E26-2C1F34684F29}"/>
              </a:ext>
            </a:extLst>
          </p:cNvPr>
          <p:cNvSpPr>
            <a:spLocks noGrp="1"/>
          </p:cNvSpPr>
          <p:nvPr>
            <p:ph idx="1"/>
          </p:nvPr>
        </p:nvSpPr>
        <p:spPr>
          <a:xfrm>
            <a:off x="982133" y="2035277"/>
            <a:ext cx="7704667" cy="3964539"/>
          </a:xfrm>
        </p:spPr>
        <p:txBody>
          <a:bodyPr/>
          <a:lstStyle/>
          <a:p>
            <a:r>
              <a:rPr lang="en-US" dirty="0"/>
              <a:t>The Electricity Billing System (EBS) automates meter reading, billing and payment processing. EBS calculates consumer energy consumption in kilowatt-hours (kWh). Tariff rates and taxes are applied to generate bills. The system facilitates online payments, reducing paperwork. EBS ensures accurate, efficient and transparent billing services.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PROBLEM STATEMENT</a:t>
            </a:r>
            <a:endParaRPr lang="en-US" sz="4400" b="1"/>
          </a:p>
        </p:txBody>
      </p:sp>
      <p:sp>
        <p:nvSpPr>
          <p:cNvPr id="3" name="Content Placeholder 2"/>
          <p:cNvSpPr>
            <a:spLocks noGrp="1"/>
          </p:cNvSpPr>
          <p:nvPr>
            <p:ph idx="1"/>
          </p:nvPr>
        </p:nvSpPr>
        <p:spPr>
          <a:xfrm>
            <a:off x="982133" y="2017058"/>
            <a:ext cx="7704667" cy="3332816"/>
          </a:xfrm>
        </p:spPr>
        <p:txBody>
          <a:bodyPr>
            <a:normAutofit/>
          </a:bodyPr>
          <a:lstStyle/>
          <a:p>
            <a:pPr marL="0" indent="0">
              <a:buNone/>
            </a:pPr>
            <a:r>
              <a:rPr lang="en-US" dirty="0"/>
              <a:t>Our manual electricity billing system faces challenges:</a:t>
            </a:r>
          </a:p>
          <a:p>
            <a:pPr marL="457200" indent="-457200">
              <a:buAutoNum type="arabicPeriod"/>
            </a:pPr>
            <a:r>
              <a:rPr lang="en-US" dirty="0"/>
              <a:t>Tedious record-keeping</a:t>
            </a:r>
          </a:p>
          <a:p>
            <a:pPr marL="457200" indent="-457200">
              <a:buAutoNum type="arabicPeriod"/>
            </a:pPr>
            <a:r>
              <a:rPr lang="en-US" dirty="0"/>
              <a:t>Time-consuming payment collection</a:t>
            </a:r>
          </a:p>
          <a:p>
            <a:pPr marL="457200" indent="-457200">
              <a:buAutoNum type="arabicPeriod"/>
            </a:pPr>
            <a:r>
              <a:rPr lang="en-US" dirty="0"/>
              <a:t> Inefficient customer service4</a:t>
            </a:r>
          </a:p>
          <a:p>
            <a:pPr marL="457200" indent="-457200">
              <a:buAutoNum type="arabicPeriod"/>
            </a:pPr>
            <a:r>
              <a:rPr lang="en-US" dirty="0"/>
              <a:t> Error-prone manual calculations</a:t>
            </a:r>
          </a:p>
          <a:p>
            <a:pPr marL="457200" indent="-457200">
              <a:buAutoNum type="arabicPeriod"/>
            </a:pPr>
            <a:r>
              <a:rPr lang="en-US" dirty="0"/>
              <a:t> Limited online functionality.</a:t>
            </a:r>
            <a:r>
              <a:rPr dirty="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4398" y="266701"/>
            <a:ext cx="7704667" cy="1981200"/>
          </a:xfrm>
        </p:spPr>
        <p:txBody>
          <a:bodyPr>
            <a:normAutofit/>
          </a:bodyPr>
          <a:lstStyle/>
          <a:p>
            <a:r>
              <a:rPr lang="en-US" sz="4400" b="1" dirty="0"/>
              <a:t>METHODOLOGY</a:t>
            </a:r>
            <a:endParaRPr lang="en-US" sz="4400" b="1"/>
          </a:p>
        </p:txBody>
      </p:sp>
      <p:sp>
        <p:nvSpPr>
          <p:cNvPr id="3" name="Content Placeholder 2"/>
          <p:cNvSpPr>
            <a:spLocks noGrp="1"/>
          </p:cNvSpPr>
          <p:nvPr>
            <p:ph idx="1"/>
          </p:nvPr>
        </p:nvSpPr>
        <p:spPr>
          <a:xfrm>
            <a:off x="1004545" y="1893794"/>
            <a:ext cx="7704667" cy="4094816"/>
          </a:xfrm>
        </p:spPr>
        <p:txBody>
          <a:bodyPr>
            <a:normAutofit/>
          </a:bodyPr>
          <a:lstStyle/>
          <a:p>
            <a:pPr marL="457200" indent="-457200">
              <a:buAutoNum type="arabicPeriod"/>
            </a:pPr>
            <a:r>
              <a:rPr lang="en-US" dirty="0"/>
              <a:t>Collect meter readings.</a:t>
            </a:r>
          </a:p>
          <a:p>
            <a:pPr marL="457200" indent="-457200">
              <a:buAutoNum type="arabicPeriod"/>
            </a:pPr>
            <a:r>
              <a:rPr lang="en-US" dirty="0"/>
              <a:t> Calculate consumption and generate bills.</a:t>
            </a:r>
          </a:p>
          <a:p>
            <a:pPr marL="457200" indent="-457200">
              <a:buAutoNum type="arabicPeriod"/>
            </a:pPr>
            <a:r>
              <a:rPr lang="en-US" dirty="0"/>
              <a:t>Integrate online payment gateway.</a:t>
            </a:r>
          </a:p>
          <a:p>
            <a:pPr marL="457200" indent="-457200">
              <a:buAutoNum type="arabicPeriod"/>
            </a:pPr>
            <a:r>
              <a:rPr lang="en-US" dirty="0"/>
              <a:t> Update payment status.</a:t>
            </a:r>
          </a:p>
          <a:p>
            <a:pPr marL="457200" indent="-457200">
              <a:buAutoNum type="arabicPeriod"/>
            </a:pPr>
            <a:r>
              <a:rPr lang="en-US" dirty="0"/>
              <a:t> Maintain and analyze billing data.</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IMPLEMENTATION</a:t>
            </a:r>
            <a:endParaRPr lang="en-US" sz="4400" b="1"/>
          </a:p>
        </p:txBody>
      </p:sp>
      <p:sp>
        <p:nvSpPr>
          <p:cNvPr id="3" name="Content Placeholder 2"/>
          <p:cNvSpPr>
            <a:spLocks noGrp="1"/>
          </p:cNvSpPr>
          <p:nvPr>
            <p:ph idx="1"/>
          </p:nvPr>
        </p:nvSpPr>
        <p:spPr>
          <a:xfrm>
            <a:off x="982133" y="2151529"/>
            <a:ext cx="7704667" cy="3332816"/>
          </a:xfrm>
        </p:spPr>
        <p:txBody>
          <a:bodyPr>
            <a:normAutofit/>
          </a:bodyPr>
          <a:lstStyle/>
          <a:p>
            <a:pPr marL="457200" indent="-457200">
              <a:buAutoNum type="arabicPeriod"/>
            </a:pPr>
            <a:r>
              <a:rPr lang="en-US" dirty="0"/>
              <a:t>Install meters and automate reading collection.</a:t>
            </a:r>
          </a:p>
          <a:p>
            <a:pPr marL="457200" indent="-457200">
              <a:buAutoNum type="arabicPeriod"/>
            </a:pPr>
            <a:r>
              <a:rPr lang="en-US" dirty="0"/>
              <a:t> Develop billing software with tariff calculations.</a:t>
            </a:r>
          </a:p>
          <a:p>
            <a:pPr marL="457200" indent="-457200">
              <a:buAutoNum type="arabicPeriod"/>
            </a:pPr>
            <a:r>
              <a:rPr lang="en-US" dirty="0"/>
              <a:t>Integrate online payment gateway.</a:t>
            </a:r>
          </a:p>
          <a:p>
            <a:pPr marL="457200" indent="-457200">
              <a:buAutoNum type="arabicPeriod"/>
            </a:pPr>
            <a:r>
              <a:rPr lang="en-US" dirty="0"/>
              <a:t> Configure billing cycles and notifications.</a:t>
            </a:r>
          </a:p>
          <a:p>
            <a:pPr marL="457200" indent="-457200">
              <a:buAutoNum type="arabicPeriod"/>
            </a:pPr>
            <a:r>
              <a:rPr lang="en-US" dirty="0"/>
              <a:t>Test and deploy the system.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RESULTS AND DISCUSSION</a:t>
            </a:r>
            <a:endParaRPr sz="4400" b="1" dirty="0"/>
          </a:p>
        </p:txBody>
      </p:sp>
      <p:sp>
        <p:nvSpPr>
          <p:cNvPr id="5" name="Content Placeholder 4">
            <a:extLst>
              <a:ext uri="{FF2B5EF4-FFF2-40B4-BE49-F238E27FC236}">
                <a16:creationId xmlns:a16="http://schemas.microsoft.com/office/drawing/2014/main" id="{2749290E-9388-0813-E265-AEA1BBD2F7F5}"/>
              </a:ext>
            </a:extLst>
          </p:cNvPr>
          <p:cNvSpPr>
            <a:spLocks noGrp="1"/>
          </p:cNvSpPr>
          <p:nvPr>
            <p:ph idx="1"/>
          </p:nvPr>
        </p:nvSpPr>
        <p:spPr/>
        <p:txBody>
          <a:bodyPr/>
          <a:lstStyle/>
          <a:p>
            <a:r>
              <a:rPr lang="en-US" dirty="0"/>
              <a:t>Key Outcomes</a:t>
            </a:r>
          </a:p>
          <a:p>
            <a:r>
              <a:rPr lang="en-US" dirty="0"/>
              <a:t>1. Accurate and timely billing</a:t>
            </a:r>
          </a:p>
          <a:p>
            <a:r>
              <a:rPr lang="en-US" dirty="0"/>
              <a:t>2. Convenient online payment options</a:t>
            </a:r>
          </a:p>
          <a:p>
            <a:r>
              <a:rPr lang="en-US" dirty="0"/>
              <a:t>3. Improved customer service</a:t>
            </a:r>
          </a:p>
          <a:p>
            <a:r>
              <a:rPr lang="en-US" dirty="0"/>
              <a:t>4. Increased revenue and efficiency</a:t>
            </a:r>
          </a:p>
          <a:p>
            <a:r>
              <a:rPr lang="en-US" dirty="0"/>
              <a:t>5. Enhanced data analysis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t>CONCLUSION</a:t>
            </a:r>
            <a:endParaRPr sz="4400" b="1" dirty="0"/>
          </a:p>
        </p:txBody>
      </p:sp>
      <p:sp>
        <p:nvSpPr>
          <p:cNvPr id="3" name="Content Placeholder 2"/>
          <p:cNvSpPr>
            <a:spLocks noGrp="1"/>
          </p:cNvSpPr>
          <p:nvPr>
            <p:ph idx="1"/>
          </p:nvPr>
        </p:nvSpPr>
        <p:spPr>
          <a:xfrm>
            <a:off x="982133" y="1938618"/>
            <a:ext cx="7704667" cy="4094815"/>
          </a:xfrm>
        </p:spPr>
        <p:txBody>
          <a:bodyPr/>
          <a:lstStyle/>
          <a:p>
            <a:pPr marL="0" indent="0">
              <a:buNone/>
            </a:pPr>
            <a:r>
              <a:rPr dirty="0"/>
              <a:t>.</a:t>
            </a:r>
          </a:p>
        </p:txBody>
      </p:sp>
      <p:sp>
        <p:nvSpPr>
          <p:cNvPr id="5" name="Rectangle 1">
            <a:extLst>
              <a:ext uri="{FF2B5EF4-FFF2-40B4-BE49-F238E27FC236}">
                <a16:creationId xmlns:a16="http://schemas.microsoft.com/office/drawing/2014/main" id="{212A48B2-3236-0A8D-6299-E1B0A3BAD21F}"/>
              </a:ext>
            </a:extLst>
          </p:cNvPr>
          <p:cNvSpPr>
            <a:spLocks noChangeArrowheads="1"/>
          </p:cNvSpPr>
          <p:nvPr/>
        </p:nvSpPr>
        <p:spPr bwMode="auto">
          <a:xfrm>
            <a:off x="1513840" y="2127562"/>
            <a:ext cx="69596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rPr>
              <a:t>In conclusion, the electricity billing system efficiently calculates and tracks electricity consumption, providing accurate bills based on usage. It helps users monitor their energy consumption, ensuring transparency and convenience in billing. This system plays a key role in promoting fair pricing, timely payments, and better management of electricity resources.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2E26C-B91C-8B79-C799-DEAB9DA8E2BB}"/>
              </a:ext>
            </a:extLst>
          </p:cNvPr>
          <p:cNvSpPr>
            <a:spLocks noGrp="1"/>
          </p:cNvSpPr>
          <p:nvPr>
            <p:ph type="title"/>
          </p:nvPr>
        </p:nvSpPr>
        <p:spPr>
          <a:xfrm>
            <a:off x="724397" y="-2240"/>
            <a:ext cx="7704667" cy="883024"/>
          </a:xfrm>
        </p:spPr>
        <p:txBody>
          <a:bodyPr/>
          <a:lstStyle/>
          <a:p>
            <a:r>
              <a:rPr lang="en-US" b="1" dirty="0"/>
              <a:t>SAMPLE CODING</a:t>
            </a:r>
          </a:p>
        </p:txBody>
      </p:sp>
      <p:sp>
        <p:nvSpPr>
          <p:cNvPr id="3" name="Content Placeholder 2">
            <a:extLst>
              <a:ext uri="{FF2B5EF4-FFF2-40B4-BE49-F238E27FC236}">
                <a16:creationId xmlns:a16="http://schemas.microsoft.com/office/drawing/2014/main" id="{9441FE77-1838-8015-E973-E5C991728F19}"/>
              </a:ext>
            </a:extLst>
          </p:cNvPr>
          <p:cNvSpPr>
            <a:spLocks noGrp="1"/>
          </p:cNvSpPr>
          <p:nvPr>
            <p:ph idx="1"/>
          </p:nvPr>
        </p:nvSpPr>
        <p:spPr>
          <a:xfrm>
            <a:off x="914401" y="880784"/>
            <a:ext cx="5810864" cy="5470855"/>
          </a:xfrm>
        </p:spPr>
        <p:txBody>
          <a:bodyPr vert="horz" lIns="91440" tIns="45720" rIns="91440" bIns="45720" rtlCol="0" anchor="t">
            <a:normAutofit fontScale="55000" lnSpcReduction="20000"/>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java.util.Scanner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public class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String[]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userNames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{"Alice", "Bob", "Charlie", "David", "Eve"};</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String[]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phoneNumbers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{"1234567890", "2345678901", "3456789012", "4567890123", "5678901234"};</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String[]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ebNumbers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{"EB123", "EB234", "EB345", "EB456", "EB567"};</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double[]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meterReadings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{100.0, 150.0, 200.0, 250.0, 300.0);</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private double[]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availableKW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{50.0, 60.0, 70.0, 80.0, 90.0};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public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ElectricityBillingSystem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public int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getUserIndex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(String input)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for (int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userNames.length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input.equals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userNames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input.equals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phoneNumbers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input.equals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ebNumbers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return -1; </a:t>
            </a:r>
          </a:p>
          <a:p>
            <a:pPr>
              <a:buNone/>
            </a:pPr>
            <a:endParaRPr lang="en-US" sz="1100" dirty="0"/>
          </a:p>
        </p:txBody>
      </p:sp>
    </p:spTree>
    <p:extLst>
      <p:ext uri="{BB962C8B-B14F-4D97-AF65-F5344CB8AC3E}">
        <p14:creationId xmlns:p14="http://schemas.microsoft.com/office/powerpoint/2010/main" val="31995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C328C-29C5-C93A-9BDB-40A8E2606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AC569-419A-A850-BDDE-A207497397FA}"/>
              </a:ext>
            </a:extLst>
          </p:cNvPr>
          <p:cNvSpPr>
            <a:spLocks noGrp="1"/>
          </p:cNvSpPr>
          <p:nvPr>
            <p:ph type="title"/>
          </p:nvPr>
        </p:nvSpPr>
        <p:spPr>
          <a:xfrm>
            <a:off x="724397" y="-2240"/>
            <a:ext cx="7704667" cy="883024"/>
          </a:xfrm>
        </p:spPr>
        <p:txBody>
          <a:bodyPr/>
          <a:lstStyle/>
          <a:p>
            <a:r>
              <a:rPr lang="en-US" b="1" dirty="0"/>
              <a:t>SAMPLE CODING</a:t>
            </a:r>
          </a:p>
        </p:txBody>
      </p:sp>
      <p:sp>
        <p:nvSpPr>
          <p:cNvPr id="7" name="TextBox 6">
            <a:extLst>
              <a:ext uri="{FF2B5EF4-FFF2-40B4-BE49-F238E27FC236}">
                <a16:creationId xmlns:a16="http://schemas.microsoft.com/office/drawing/2014/main" id="{694E1786-A41E-D5EA-5A9A-2489B5C9FEFD}"/>
              </a:ext>
            </a:extLst>
          </p:cNvPr>
          <p:cNvSpPr txBox="1"/>
          <p:nvPr/>
        </p:nvSpPr>
        <p:spPr>
          <a:xfrm>
            <a:off x="1849120" y="477521"/>
            <a:ext cx="5781040" cy="670132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return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public 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calculateBill</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index)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(index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ratePerKW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5.0;</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totalAmount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meterReadings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[index]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ratePerKW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("Postpaid User: Total bill based on the meter reading is: Rs. "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totalAmount</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("Error: User not found!");</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public void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rechargePrepaid</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(int index, double amount)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if (index != -1)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double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convertedKW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amount;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availableKW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[index]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convertedKW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("Prepaid User: Recharge successful! You have now " +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availableKW</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[index] + " KW available.");</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 else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100" kern="1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("Error: User not found!");</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p>
        </p:txBody>
      </p:sp>
    </p:spTree>
    <p:extLst>
      <p:ext uri="{BB962C8B-B14F-4D97-AF65-F5344CB8AC3E}">
        <p14:creationId xmlns:p14="http://schemas.microsoft.com/office/powerpoint/2010/main" val="924610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282</TotalTime>
  <Words>938</Words>
  <Application>Microsoft Office PowerPoint</Application>
  <PresentationFormat>On-screen Show (4:3)</PresentationFormat>
  <Paragraphs>124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Berlin Sans FB</vt:lpstr>
      <vt:lpstr>Calibri</vt:lpstr>
      <vt:lpstr>Corbel</vt:lpstr>
      <vt:lpstr>Parallax</vt:lpstr>
      <vt:lpstr>KONGU ENGINEERING COLLEGE  (AUTONOMOUS) PERUNDURAI – 638 060</vt:lpstr>
      <vt:lpstr>ABSTRACT</vt:lpstr>
      <vt:lpstr>PROBLEM STATEMENT</vt:lpstr>
      <vt:lpstr>METHODOLOGY</vt:lpstr>
      <vt:lpstr>IMPLEMENTATION</vt:lpstr>
      <vt:lpstr>RESULTS AND DISCUSSION</vt:lpstr>
      <vt:lpstr>CONCLUSION</vt:lpstr>
      <vt:lpstr>SAMPLE CODING</vt:lpstr>
      <vt:lpstr>SAMPLE CODING</vt:lpstr>
      <vt:lpstr>SAMPLE CODING</vt:lpstr>
      <vt:lpstr>SAMPLE CODING</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DEEPIKA S</dc:creator>
  <cp:keywords/>
  <dc:description>generated using python-pptx</dc:description>
  <cp:lastModifiedBy>DEEPIKA S</cp:lastModifiedBy>
  <cp:revision>113</cp:revision>
  <dcterms:created xsi:type="dcterms:W3CDTF">2013-01-27T09:14:16Z</dcterms:created>
  <dcterms:modified xsi:type="dcterms:W3CDTF">2024-11-18T06:06:28Z</dcterms:modified>
  <cp:category/>
</cp:coreProperties>
</file>