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DE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534FF6-DC50-4887-8AD6-D356C96ACEC8}" v="2" dt="2025-02-01T03:36:26.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13" autoAdjust="0"/>
  </p:normalViewPr>
  <p:slideViewPr>
    <p:cSldViewPr snapToGrid="0">
      <p:cViewPr>
        <p:scale>
          <a:sx n="66" d="100"/>
          <a:sy n="66" d="100"/>
        </p:scale>
        <p:origin x="1282" y="32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3" d="100"/>
          <a:sy n="73" d="100"/>
        </p:scale>
        <p:origin x="2990"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SIKA N" userId="db0c0b1883a76984" providerId="LiveId" clId="{C1534FF6-DC50-4887-8AD6-D356C96ACEC8}"/>
    <pc:docChg chg="modSld">
      <pc:chgData name="GOWSIKA N" userId="db0c0b1883a76984" providerId="LiveId" clId="{C1534FF6-DC50-4887-8AD6-D356C96ACEC8}" dt="2025-02-01T03:37:24.185" v="10" actId="14100"/>
      <pc:docMkLst>
        <pc:docMk/>
      </pc:docMkLst>
      <pc:sldChg chg="addSp modSp mod">
        <pc:chgData name="GOWSIKA N" userId="db0c0b1883a76984" providerId="LiveId" clId="{C1534FF6-DC50-4887-8AD6-D356C96ACEC8}" dt="2025-02-01T03:37:24.185" v="10" actId="14100"/>
        <pc:sldMkLst>
          <pc:docMk/>
          <pc:sldMk cId="3569642404" sldId="265"/>
        </pc:sldMkLst>
        <pc:picChg chg="add mod">
          <ac:chgData name="GOWSIKA N" userId="db0c0b1883a76984" providerId="LiveId" clId="{C1534FF6-DC50-4887-8AD6-D356C96ACEC8}" dt="2025-02-01T03:37:24.185" v="10" actId="14100"/>
          <ac:picMkLst>
            <pc:docMk/>
            <pc:sldMk cId="3569642404" sldId="265"/>
            <ac:picMk id="3" creationId="{DBE891CA-6E9B-AD52-2143-96EBA197DE2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1EC35A-F0A7-4C43-BE2D-41F067A58948}" type="datetimeFigureOut">
              <a:rPr lang="en-IN" smtClean="0"/>
              <a:t>01-02-2025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73661A-8CCA-4B3B-BD06-0585666B4885}" type="slidenum">
              <a:rPr lang="en-IN" smtClean="0"/>
              <a:t>‹#›</a:t>
            </a:fld>
            <a:endParaRPr lang="en-IN"/>
          </a:p>
        </p:txBody>
      </p:sp>
    </p:spTree>
    <p:extLst>
      <p:ext uri="{BB962C8B-B14F-4D97-AF65-F5344CB8AC3E}">
        <p14:creationId xmlns:p14="http://schemas.microsoft.com/office/powerpoint/2010/main" val="1621871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73661A-8CCA-4B3B-BD06-0585666B4885}" type="slidenum">
              <a:rPr lang="en-IN" smtClean="0"/>
              <a:t>1</a:t>
            </a:fld>
            <a:endParaRPr lang="en-IN"/>
          </a:p>
        </p:txBody>
      </p:sp>
    </p:spTree>
    <p:extLst>
      <p:ext uri="{BB962C8B-B14F-4D97-AF65-F5344CB8AC3E}">
        <p14:creationId xmlns:p14="http://schemas.microsoft.com/office/powerpoint/2010/main" val="9565378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C73661A-8CCA-4B3B-BD06-0585666B4885}" type="slidenum">
              <a:rPr lang="en-IN" smtClean="0"/>
              <a:t>4</a:t>
            </a:fld>
            <a:endParaRPr lang="en-IN"/>
          </a:p>
        </p:txBody>
      </p:sp>
    </p:spTree>
    <p:extLst>
      <p:ext uri="{BB962C8B-B14F-4D97-AF65-F5344CB8AC3E}">
        <p14:creationId xmlns:p14="http://schemas.microsoft.com/office/powerpoint/2010/main" val="792481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6B1AB8-2CF2-431D-A91B-67A55736F737}" type="datetimeFigureOut">
              <a:rPr lang="en-IN" smtClean="0"/>
              <a:t>01-02-2025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3BCCC-1C12-461E-BD2F-E14D1856194A}" type="slidenum">
              <a:rPr lang="en-IN" smtClean="0"/>
              <a:t>‹#›</a:t>
            </a:fld>
            <a:endParaRPr lang="en-IN"/>
          </a:p>
        </p:txBody>
      </p:sp>
    </p:spTree>
    <p:extLst>
      <p:ext uri="{BB962C8B-B14F-4D97-AF65-F5344CB8AC3E}">
        <p14:creationId xmlns:p14="http://schemas.microsoft.com/office/powerpoint/2010/main" val="4065496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6B1AB8-2CF2-431D-A91B-67A55736F737}" type="datetimeFigureOut">
              <a:rPr lang="en-IN" smtClean="0"/>
              <a:t>01-02-2025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F3BCCC-1C12-461E-BD2F-E14D1856194A}" type="slidenum">
              <a:rPr lang="en-IN" smtClean="0"/>
              <a:t>‹#›</a:t>
            </a:fld>
            <a:endParaRPr lang="en-IN"/>
          </a:p>
        </p:txBody>
      </p:sp>
    </p:spTree>
    <p:extLst>
      <p:ext uri="{BB962C8B-B14F-4D97-AF65-F5344CB8AC3E}">
        <p14:creationId xmlns:p14="http://schemas.microsoft.com/office/powerpoint/2010/main" val="364454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6B1AB8-2CF2-431D-A91B-67A55736F737}" type="datetimeFigureOut">
              <a:rPr lang="en-IN" smtClean="0"/>
              <a:t>01-02-2025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3BCCC-1C12-461E-BD2F-E14D1856194A}" type="slidenum">
              <a:rPr lang="en-IN" smtClean="0"/>
              <a:t>‹#›</a:t>
            </a:fld>
            <a:endParaRPr lang="en-IN"/>
          </a:p>
        </p:txBody>
      </p:sp>
    </p:spTree>
    <p:extLst>
      <p:ext uri="{BB962C8B-B14F-4D97-AF65-F5344CB8AC3E}">
        <p14:creationId xmlns:p14="http://schemas.microsoft.com/office/powerpoint/2010/main" val="1528760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916B1AB8-2CF2-431D-A91B-67A55736F737}" type="datetimeFigureOut">
              <a:rPr lang="en-IN" smtClean="0"/>
              <a:t>01-02-2025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3BCCC-1C12-461E-BD2F-E14D1856194A}" type="slidenum">
              <a:rPr lang="en-IN" smtClean="0"/>
              <a:t>‹#›</a:t>
            </a:fld>
            <a:endParaRPr lang="en-IN"/>
          </a:p>
        </p:txBody>
      </p:sp>
    </p:spTree>
    <p:extLst>
      <p:ext uri="{BB962C8B-B14F-4D97-AF65-F5344CB8AC3E}">
        <p14:creationId xmlns:p14="http://schemas.microsoft.com/office/powerpoint/2010/main" val="1494562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916B1AB8-2CF2-431D-A91B-67A55736F737}" type="datetimeFigureOut">
              <a:rPr lang="en-IN" smtClean="0"/>
              <a:t>01-02-2025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3BCCC-1C12-461E-BD2F-E14D1856194A}" type="slidenum">
              <a:rPr lang="en-IN" smtClean="0"/>
              <a:t>‹#›</a:t>
            </a:fld>
            <a:endParaRPr lang="en-IN"/>
          </a:p>
        </p:txBody>
      </p:sp>
    </p:spTree>
    <p:extLst>
      <p:ext uri="{BB962C8B-B14F-4D97-AF65-F5344CB8AC3E}">
        <p14:creationId xmlns:p14="http://schemas.microsoft.com/office/powerpoint/2010/main" val="3041643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6B1AB8-2CF2-431D-A91B-67A55736F737}" type="datetimeFigureOut">
              <a:rPr lang="en-IN" smtClean="0"/>
              <a:t>01-02-2025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3BCCC-1C12-461E-BD2F-E14D1856194A}" type="slidenum">
              <a:rPr lang="en-IN" smtClean="0"/>
              <a:t>‹#›</a:t>
            </a:fld>
            <a:endParaRPr lang="en-IN"/>
          </a:p>
        </p:txBody>
      </p:sp>
    </p:spTree>
    <p:extLst>
      <p:ext uri="{BB962C8B-B14F-4D97-AF65-F5344CB8AC3E}">
        <p14:creationId xmlns:p14="http://schemas.microsoft.com/office/powerpoint/2010/main" val="8160647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6B1AB8-2CF2-431D-A91B-67A55736F737}" type="datetimeFigureOut">
              <a:rPr lang="en-IN" smtClean="0"/>
              <a:t>01-02-2025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3BCCC-1C12-461E-BD2F-E14D1856194A}" type="slidenum">
              <a:rPr lang="en-IN" smtClean="0"/>
              <a:t>‹#›</a:t>
            </a:fld>
            <a:endParaRPr lang="en-IN"/>
          </a:p>
        </p:txBody>
      </p:sp>
    </p:spTree>
    <p:extLst>
      <p:ext uri="{BB962C8B-B14F-4D97-AF65-F5344CB8AC3E}">
        <p14:creationId xmlns:p14="http://schemas.microsoft.com/office/powerpoint/2010/main" val="325521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6B1AB8-2CF2-431D-A91B-67A55736F737}" type="datetimeFigureOut">
              <a:rPr lang="en-IN" smtClean="0"/>
              <a:t>01-02-2025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3BCCC-1C12-461E-BD2F-E14D1856194A}" type="slidenum">
              <a:rPr lang="en-IN" smtClean="0"/>
              <a:t>‹#›</a:t>
            </a:fld>
            <a:endParaRPr lang="en-IN"/>
          </a:p>
        </p:txBody>
      </p:sp>
    </p:spTree>
    <p:extLst>
      <p:ext uri="{BB962C8B-B14F-4D97-AF65-F5344CB8AC3E}">
        <p14:creationId xmlns:p14="http://schemas.microsoft.com/office/powerpoint/2010/main" val="1071063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6B1AB8-2CF2-431D-A91B-67A55736F737}" type="datetimeFigureOut">
              <a:rPr lang="en-IN" smtClean="0"/>
              <a:t>01-02-2025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3BCCC-1C12-461E-BD2F-E14D1856194A}" type="slidenum">
              <a:rPr lang="en-IN" smtClean="0"/>
              <a:t>‹#›</a:t>
            </a:fld>
            <a:endParaRPr lang="en-IN"/>
          </a:p>
        </p:txBody>
      </p:sp>
    </p:spTree>
    <p:extLst>
      <p:ext uri="{BB962C8B-B14F-4D97-AF65-F5344CB8AC3E}">
        <p14:creationId xmlns:p14="http://schemas.microsoft.com/office/powerpoint/2010/main" val="2988371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6B1AB8-2CF2-431D-A91B-67A55736F737}" type="datetimeFigureOut">
              <a:rPr lang="en-IN" smtClean="0"/>
              <a:t>01-02-2025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3BCCC-1C12-461E-BD2F-E14D1856194A}" type="slidenum">
              <a:rPr lang="en-IN" smtClean="0"/>
              <a:t>‹#›</a:t>
            </a:fld>
            <a:endParaRPr lang="en-IN"/>
          </a:p>
        </p:txBody>
      </p:sp>
    </p:spTree>
    <p:extLst>
      <p:ext uri="{BB962C8B-B14F-4D97-AF65-F5344CB8AC3E}">
        <p14:creationId xmlns:p14="http://schemas.microsoft.com/office/powerpoint/2010/main" val="1609881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6B1AB8-2CF2-431D-A91B-67A55736F737}" type="datetimeFigureOut">
              <a:rPr lang="en-IN" smtClean="0"/>
              <a:t>01-02-2025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3BCCC-1C12-461E-BD2F-E14D1856194A}" type="slidenum">
              <a:rPr lang="en-IN" smtClean="0"/>
              <a:t>‹#›</a:t>
            </a:fld>
            <a:endParaRPr lang="en-IN"/>
          </a:p>
        </p:txBody>
      </p:sp>
    </p:spTree>
    <p:extLst>
      <p:ext uri="{BB962C8B-B14F-4D97-AF65-F5344CB8AC3E}">
        <p14:creationId xmlns:p14="http://schemas.microsoft.com/office/powerpoint/2010/main" val="2972573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6B1AB8-2CF2-431D-A91B-67A55736F737}" type="datetimeFigureOut">
              <a:rPr lang="en-IN" smtClean="0"/>
              <a:t>01-02-2025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F3BCCC-1C12-461E-BD2F-E14D1856194A}" type="slidenum">
              <a:rPr lang="en-IN" smtClean="0"/>
              <a:t>‹#›</a:t>
            </a:fld>
            <a:endParaRPr lang="en-IN"/>
          </a:p>
        </p:txBody>
      </p:sp>
    </p:spTree>
    <p:extLst>
      <p:ext uri="{BB962C8B-B14F-4D97-AF65-F5344CB8AC3E}">
        <p14:creationId xmlns:p14="http://schemas.microsoft.com/office/powerpoint/2010/main" val="1067987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6B1AB8-2CF2-431D-A91B-67A55736F737}" type="datetimeFigureOut">
              <a:rPr lang="en-IN" smtClean="0"/>
              <a:t>01-02-2025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F3BCCC-1C12-461E-BD2F-E14D1856194A}" type="slidenum">
              <a:rPr lang="en-IN" smtClean="0"/>
              <a:t>‹#›</a:t>
            </a:fld>
            <a:endParaRPr lang="en-IN"/>
          </a:p>
        </p:txBody>
      </p:sp>
    </p:spTree>
    <p:extLst>
      <p:ext uri="{BB962C8B-B14F-4D97-AF65-F5344CB8AC3E}">
        <p14:creationId xmlns:p14="http://schemas.microsoft.com/office/powerpoint/2010/main" val="5062561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6B1AB8-2CF2-431D-A91B-67A55736F737}" type="datetimeFigureOut">
              <a:rPr lang="en-IN" smtClean="0"/>
              <a:t>01-02-2025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F3BCCC-1C12-461E-BD2F-E14D1856194A}" type="slidenum">
              <a:rPr lang="en-IN" smtClean="0"/>
              <a:t>‹#›</a:t>
            </a:fld>
            <a:endParaRPr lang="en-IN"/>
          </a:p>
        </p:txBody>
      </p:sp>
    </p:spTree>
    <p:extLst>
      <p:ext uri="{BB962C8B-B14F-4D97-AF65-F5344CB8AC3E}">
        <p14:creationId xmlns:p14="http://schemas.microsoft.com/office/powerpoint/2010/main" val="2419181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B1AB8-2CF2-431D-A91B-67A55736F737}" type="datetimeFigureOut">
              <a:rPr lang="en-IN" smtClean="0"/>
              <a:t>01-02-2025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F3BCCC-1C12-461E-BD2F-E14D1856194A}" type="slidenum">
              <a:rPr lang="en-IN" smtClean="0"/>
              <a:t>‹#›</a:t>
            </a:fld>
            <a:endParaRPr lang="en-IN"/>
          </a:p>
        </p:txBody>
      </p:sp>
    </p:spTree>
    <p:extLst>
      <p:ext uri="{BB962C8B-B14F-4D97-AF65-F5344CB8AC3E}">
        <p14:creationId xmlns:p14="http://schemas.microsoft.com/office/powerpoint/2010/main" val="507003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6B1AB8-2CF2-431D-A91B-67A55736F737}" type="datetimeFigureOut">
              <a:rPr lang="en-IN" smtClean="0"/>
              <a:t>01-02-2025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F3BCCC-1C12-461E-BD2F-E14D1856194A}" type="slidenum">
              <a:rPr lang="en-IN" smtClean="0"/>
              <a:t>‹#›</a:t>
            </a:fld>
            <a:endParaRPr lang="en-IN"/>
          </a:p>
        </p:txBody>
      </p:sp>
    </p:spTree>
    <p:extLst>
      <p:ext uri="{BB962C8B-B14F-4D97-AF65-F5344CB8AC3E}">
        <p14:creationId xmlns:p14="http://schemas.microsoft.com/office/powerpoint/2010/main" val="354151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916B1AB8-2CF2-431D-A91B-67A55736F737}" type="datetimeFigureOut">
              <a:rPr lang="en-IN" smtClean="0"/>
              <a:t>01-02-2025</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0FF3BCCC-1C12-461E-BD2F-E14D1856194A}" type="slidenum">
              <a:rPr lang="en-IN" smtClean="0"/>
              <a:t>‹#›</a:t>
            </a:fld>
            <a:endParaRPr lang="en-IN"/>
          </a:p>
        </p:txBody>
      </p:sp>
    </p:spTree>
    <p:extLst>
      <p:ext uri="{BB962C8B-B14F-4D97-AF65-F5344CB8AC3E}">
        <p14:creationId xmlns:p14="http://schemas.microsoft.com/office/powerpoint/2010/main" val="159650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916B1AB8-2CF2-431D-A91B-67A55736F737}" type="datetimeFigureOut">
              <a:rPr lang="en-IN" smtClean="0"/>
              <a:t>01-02-2025</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0FF3BCCC-1C12-461E-BD2F-E14D1856194A}" type="slidenum">
              <a:rPr lang="en-IN" smtClean="0"/>
              <a:t>‹#›</a:t>
            </a:fld>
            <a:endParaRPr lang="en-IN"/>
          </a:p>
        </p:txBody>
      </p:sp>
    </p:spTree>
    <p:extLst>
      <p:ext uri="{BB962C8B-B14F-4D97-AF65-F5344CB8AC3E}">
        <p14:creationId xmlns:p14="http://schemas.microsoft.com/office/powerpoint/2010/main" val="1786748113"/>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DF63790-1565-FFE2-4F11-A1386E4C9C29}"/>
              </a:ext>
            </a:extLst>
          </p:cNvPr>
          <p:cNvSpPr txBox="1"/>
          <p:nvPr/>
        </p:nvSpPr>
        <p:spPr>
          <a:xfrm>
            <a:off x="254000" y="528320"/>
            <a:ext cx="11684000" cy="1077218"/>
          </a:xfrm>
          <a:prstGeom prst="rect">
            <a:avLst/>
          </a:prstGeom>
          <a:noFill/>
        </p:spPr>
        <p:txBody>
          <a:bodyPr wrap="square" rtlCol="0">
            <a:spAutoFit/>
          </a:bodyPr>
          <a:lstStyle/>
          <a:p>
            <a:pPr algn="ctr"/>
            <a:r>
              <a:rPr lang="en-US" sz="3200" b="1" dirty="0">
                <a:latin typeface="Bookman Old Style" panose="02050604050505020204" pitchFamily="18" charset="0"/>
              </a:rPr>
              <a:t>ELECTRONICS AND INSTRUMENTATION ENGINEERING</a:t>
            </a:r>
            <a:endParaRPr lang="en-IN" sz="3200" dirty="0">
              <a:latin typeface="Bookman Old Style" panose="02050604050505020204" pitchFamily="18" charset="0"/>
            </a:endParaRPr>
          </a:p>
        </p:txBody>
      </p:sp>
      <p:sp>
        <p:nvSpPr>
          <p:cNvPr id="5" name="TextBox 4">
            <a:extLst>
              <a:ext uri="{FF2B5EF4-FFF2-40B4-BE49-F238E27FC236}">
                <a16:creationId xmlns:a16="http://schemas.microsoft.com/office/drawing/2014/main" id="{1D5E57FA-7146-DD07-2078-2D4F8FCC4C3C}"/>
              </a:ext>
            </a:extLst>
          </p:cNvPr>
          <p:cNvSpPr txBox="1"/>
          <p:nvPr/>
        </p:nvSpPr>
        <p:spPr>
          <a:xfrm>
            <a:off x="1310081" y="2639809"/>
            <a:ext cx="9571838" cy="1200329"/>
          </a:xfrm>
          <a:prstGeom prst="rect">
            <a:avLst/>
          </a:prstGeom>
          <a:noFill/>
        </p:spPr>
        <p:txBody>
          <a:bodyPr wrap="square" rtlCol="0">
            <a:spAutoFit/>
          </a:bodyPr>
          <a:lstStyle/>
          <a:p>
            <a:pPr algn="ctr"/>
            <a:r>
              <a:rPr lang="en-US" sz="3600" dirty="0">
                <a:latin typeface="Bookman Old Style" panose="02050604050505020204" pitchFamily="18" charset="0"/>
              </a:rPr>
              <a:t>Virtual Reality for Process Training in Industrial Applications</a:t>
            </a:r>
            <a:endParaRPr lang="en-IN" sz="3600" dirty="0">
              <a:latin typeface="Bookman Old Style" panose="02050604050505020204" pitchFamily="18" charset="0"/>
            </a:endParaRPr>
          </a:p>
        </p:txBody>
      </p:sp>
      <p:sp>
        <p:nvSpPr>
          <p:cNvPr id="6" name="TextBox 5">
            <a:extLst>
              <a:ext uri="{FF2B5EF4-FFF2-40B4-BE49-F238E27FC236}">
                <a16:creationId xmlns:a16="http://schemas.microsoft.com/office/drawing/2014/main" id="{078B614E-4B9A-300D-01A7-199890494F48}"/>
              </a:ext>
            </a:extLst>
          </p:cNvPr>
          <p:cNvSpPr txBox="1"/>
          <p:nvPr/>
        </p:nvSpPr>
        <p:spPr>
          <a:xfrm>
            <a:off x="9328558" y="5352176"/>
            <a:ext cx="3238150" cy="707886"/>
          </a:xfrm>
          <a:prstGeom prst="rect">
            <a:avLst/>
          </a:prstGeom>
          <a:noFill/>
        </p:spPr>
        <p:txBody>
          <a:bodyPr wrap="square" rtlCol="0">
            <a:spAutoFit/>
          </a:bodyPr>
          <a:lstStyle/>
          <a:p>
            <a:r>
              <a:rPr lang="en-IN" sz="2000" dirty="0">
                <a:latin typeface="Arial Rounded MT Bold" panose="020F0704030504030204" pitchFamily="34" charset="0"/>
              </a:rPr>
              <a:t>BHARATHI S</a:t>
            </a:r>
          </a:p>
          <a:p>
            <a:r>
              <a:rPr lang="en-IN" sz="2000" dirty="0">
                <a:latin typeface="Arial Rounded MT Bold" panose="020F0704030504030204" pitchFamily="34" charset="0"/>
              </a:rPr>
              <a:t>GOWSIKA N</a:t>
            </a:r>
          </a:p>
        </p:txBody>
      </p:sp>
    </p:spTree>
    <p:extLst>
      <p:ext uri="{BB962C8B-B14F-4D97-AF65-F5344CB8AC3E}">
        <p14:creationId xmlns:p14="http://schemas.microsoft.com/office/powerpoint/2010/main" val="1391972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E891CA-6E9B-AD52-2143-96EBA197DE2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0" y="1"/>
            <a:ext cx="12191999" cy="6857999"/>
          </a:xfrm>
          <a:prstGeom prst="rect">
            <a:avLst/>
          </a:prstGeom>
        </p:spPr>
      </p:pic>
    </p:spTree>
    <p:extLst>
      <p:ext uri="{BB962C8B-B14F-4D97-AF65-F5344CB8AC3E}">
        <p14:creationId xmlns:p14="http://schemas.microsoft.com/office/powerpoint/2010/main" val="3569642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895B1D-9BA5-3B1A-FCC9-D9D0EE863085}"/>
              </a:ext>
            </a:extLst>
          </p:cNvPr>
          <p:cNvSpPr txBox="1"/>
          <p:nvPr/>
        </p:nvSpPr>
        <p:spPr>
          <a:xfrm>
            <a:off x="0" y="461394"/>
            <a:ext cx="10897299"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  PROBLEM  STATEMENT :-</a:t>
            </a:r>
          </a:p>
        </p:txBody>
      </p:sp>
      <p:sp>
        <p:nvSpPr>
          <p:cNvPr id="4" name="TextBox 3">
            <a:extLst>
              <a:ext uri="{FF2B5EF4-FFF2-40B4-BE49-F238E27FC236}">
                <a16:creationId xmlns:a16="http://schemas.microsoft.com/office/drawing/2014/main" id="{9E3C6C2A-957C-993C-06AD-7D35C43B82E6}"/>
              </a:ext>
            </a:extLst>
          </p:cNvPr>
          <p:cNvSpPr txBox="1"/>
          <p:nvPr/>
        </p:nvSpPr>
        <p:spPr>
          <a:xfrm>
            <a:off x="964733" y="1669409"/>
            <a:ext cx="9840287"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Industries require effective training solutions for complex machinery and processes to ensure workforce competency, safety, and operational efficiency</a:t>
            </a:r>
            <a:r>
              <a:rPr lang="en-US" sz="2000" dirty="0"/>
              <a:t>. </a:t>
            </a:r>
            <a:r>
              <a:rPr lang="en-US" sz="2000" dirty="0">
                <a:latin typeface="Times New Roman" panose="02020603050405020304" pitchFamily="18" charset="0"/>
                <a:cs typeface="Times New Roman" panose="02020603050405020304" pitchFamily="18" charset="0"/>
              </a:rPr>
              <a:t>This project aims to implement a VR-based industrial process training system to enhance knowledge retention, reduce training costs, and improve workforce safety. By integrating VR technology, industries can accelerate skill development, minimize risks, and optimize training effectiveness.</a:t>
            </a:r>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CF9AD6B-5CD2-74A9-13B7-2F7D3E2A2ACF}"/>
              </a:ext>
            </a:extLst>
          </p:cNvPr>
          <p:cNvSpPr txBox="1"/>
          <p:nvPr/>
        </p:nvSpPr>
        <p:spPr>
          <a:xfrm>
            <a:off x="964732" y="4231641"/>
            <a:ext cx="9840287"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Virtual Reality (VR) offers an innovative solution by providing interactive, real-time simulations of industrial environments. This allows trainees to practice operations, maintenance, and safety protocols in a controlled setting without real-world consequences. VR system will provide immersive and interactive simulations of industrial equipment, machinery, and processes, enabling trainees to practice and refine their skills in a safe, controlled, and risk-free environment.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945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F595C6-A932-774D-EF07-86B1EDD796C2}"/>
              </a:ext>
            </a:extLst>
          </p:cNvPr>
          <p:cNvSpPr txBox="1"/>
          <p:nvPr/>
        </p:nvSpPr>
        <p:spPr>
          <a:xfrm>
            <a:off x="830510" y="872455"/>
            <a:ext cx="9580228" cy="584775"/>
          </a:xfrm>
          <a:prstGeom prst="rect">
            <a:avLst/>
          </a:prstGeom>
          <a:noFill/>
        </p:spPr>
        <p:txBody>
          <a:bodyPr wrap="square" rtlCol="0">
            <a:spAutoFit/>
          </a:bodyPr>
          <a:lstStyle/>
          <a:p>
            <a:r>
              <a:rPr lang="en-IN" sz="3200" dirty="0">
                <a:latin typeface="Bookman Old Style" panose="02050604050505020204" pitchFamily="18" charset="0"/>
              </a:rPr>
              <a:t>OBJECTIVE :-</a:t>
            </a:r>
          </a:p>
        </p:txBody>
      </p:sp>
      <p:sp>
        <p:nvSpPr>
          <p:cNvPr id="3" name="TextBox 2">
            <a:extLst>
              <a:ext uri="{FF2B5EF4-FFF2-40B4-BE49-F238E27FC236}">
                <a16:creationId xmlns:a16="http://schemas.microsoft.com/office/drawing/2014/main" id="{9499125E-361E-4CE1-34F1-5A3A652B8597}"/>
              </a:ext>
            </a:extLst>
          </p:cNvPr>
          <p:cNvSpPr txBox="1"/>
          <p:nvPr/>
        </p:nvSpPr>
        <p:spPr>
          <a:xfrm>
            <a:off x="1272330" y="1904301"/>
            <a:ext cx="9647339"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VR provides realistic, hands-on simulations that improve knowledge retention and skill development.</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Trainees can make mistakes in a safe, virtual environment without real-world consequences.</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VR training reduces the need for physical resources and minimizes downtime.</a:t>
            </a:r>
          </a:p>
          <a:p>
            <a:pPr marL="285750" indent="-28575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VR training can be easily scaled and delivered across multiple locations, ensuring consistent learning.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023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F17B43-269A-12AC-E10F-96F829D62CA1}"/>
              </a:ext>
            </a:extLst>
          </p:cNvPr>
          <p:cNvSpPr txBox="1"/>
          <p:nvPr/>
        </p:nvSpPr>
        <p:spPr>
          <a:xfrm>
            <a:off x="503339" y="538991"/>
            <a:ext cx="5293454" cy="1015663"/>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Required Components:-</a:t>
            </a:r>
          </a:p>
          <a:p>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4C23C41-3112-05E9-A2C7-55E0DBEFF9CE}"/>
              </a:ext>
            </a:extLst>
          </p:cNvPr>
          <p:cNvSpPr txBox="1"/>
          <p:nvPr/>
        </p:nvSpPr>
        <p:spPr>
          <a:xfrm>
            <a:off x="1231429" y="1802561"/>
            <a:ext cx="7776754" cy="3416320"/>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Head-Mounted Display (HMD)</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Motion Controllers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Tracking Sensors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High-Performance PC or VR-Ready System</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Haptic Feedback Devices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Simulation Software</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3D Models and Virtual Environments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Cloud-Based Servers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Management System (LMS)</a:t>
            </a:r>
            <a:endParaRPr lang="en-IN" dirty="0"/>
          </a:p>
        </p:txBody>
      </p:sp>
    </p:spTree>
    <p:extLst>
      <p:ext uri="{BB962C8B-B14F-4D97-AF65-F5344CB8AC3E}">
        <p14:creationId xmlns:p14="http://schemas.microsoft.com/office/powerpoint/2010/main" val="303153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EB97BF-EB7C-CBE4-5D02-8B2F9BCD9411}"/>
              </a:ext>
            </a:extLst>
          </p:cNvPr>
          <p:cNvSpPr txBox="1"/>
          <p:nvPr/>
        </p:nvSpPr>
        <p:spPr>
          <a:xfrm>
            <a:off x="535021" y="564204"/>
            <a:ext cx="7324928" cy="523220"/>
          </a:xfrm>
          <a:prstGeom prst="rect">
            <a:avLst/>
          </a:prstGeom>
          <a:noFill/>
        </p:spPr>
        <p:txBody>
          <a:bodyPr wrap="square" rtlCol="0">
            <a:spAutoFit/>
          </a:bodyPr>
          <a:lstStyle/>
          <a:p>
            <a:r>
              <a:rPr lang="en-IN" sz="2800" dirty="0">
                <a:latin typeface="Arial Black" panose="020B0A04020102020204" pitchFamily="34" charset="0"/>
                <a:cs typeface="Times New Roman" panose="02020603050405020304" pitchFamily="18" charset="0"/>
              </a:rPr>
              <a:t>PROCEDURE AND STEPS :-</a:t>
            </a:r>
          </a:p>
        </p:txBody>
      </p:sp>
      <p:sp>
        <p:nvSpPr>
          <p:cNvPr id="3" name="TextBox 2">
            <a:extLst>
              <a:ext uri="{FF2B5EF4-FFF2-40B4-BE49-F238E27FC236}">
                <a16:creationId xmlns:a16="http://schemas.microsoft.com/office/drawing/2014/main" id="{9A4BB75D-F320-D8F5-D9F1-815E019E8D72}"/>
              </a:ext>
            </a:extLst>
          </p:cNvPr>
          <p:cNvSpPr txBox="1"/>
          <p:nvPr/>
        </p:nvSpPr>
        <p:spPr>
          <a:xfrm>
            <a:off x="535021" y="1498060"/>
            <a:ext cx="11031166" cy="6661375"/>
          </a:xfrm>
          <a:prstGeom prst="rect">
            <a:avLst/>
          </a:prstGeom>
          <a:noFill/>
        </p:spPr>
        <p:txBody>
          <a:bodyPr wrap="square" rtlCol="0">
            <a:spAutoFit/>
          </a:bodyPr>
          <a:lstStyle/>
          <a:p>
            <a:pPr marL="342900" indent="-342900">
              <a:lnSpc>
                <a:spcPct val="107000"/>
              </a:lnSpc>
              <a:spcAft>
                <a:spcPts val="800"/>
              </a:spcAft>
              <a:buFont typeface="+mj-lt"/>
              <a:buAutoNum type="arabicPeriod"/>
            </a:pPr>
            <a:r>
              <a:rPr lang="en-IN" sz="2300" b="1" kern="100" dirty="0">
                <a:effectLst/>
                <a:latin typeface="Times New Roman" panose="02020603050405020304" pitchFamily="18" charset="0"/>
                <a:ea typeface="Calibri" panose="020F0502020204030204" pitchFamily="34" charset="0"/>
                <a:cs typeface="Times New Roman" panose="02020603050405020304" pitchFamily="18" charset="0"/>
              </a:rPr>
              <a:t> Hardware Selection -VR Headset, Controllers, PC Requirements (if using PC-based VR)</a:t>
            </a:r>
          </a:p>
          <a:p>
            <a:pPr marL="342900" indent="-342900">
              <a:lnSpc>
                <a:spcPct val="107000"/>
              </a:lnSpc>
              <a:spcAft>
                <a:spcPts val="800"/>
              </a:spcAft>
              <a:buFont typeface="+mj-lt"/>
              <a:buAutoNum type="arabicPeriod"/>
            </a:pPr>
            <a:endParaRPr lang="en-IN" sz="2300" b="1" kern="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2300" b="1" dirty="0">
                <a:effectLst/>
                <a:latin typeface="Times New Roman" panose="02020603050405020304" pitchFamily="18" charset="0"/>
                <a:ea typeface="Calibri" panose="020F0502020204030204" pitchFamily="34" charset="0"/>
                <a:cs typeface="Times New Roman" panose="02020603050405020304" pitchFamily="18" charset="0"/>
              </a:rPr>
              <a:t>Design the VR Environment</a:t>
            </a:r>
            <a:r>
              <a:rPr lang="en-IN" sz="23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300" dirty="0">
                <a:effectLst/>
                <a:latin typeface="Times New Roman" panose="02020603050405020304" pitchFamily="18" charset="0"/>
                <a:ea typeface="Calibri" panose="020F0502020204030204" pitchFamily="34" charset="0"/>
                <a:cs typeface="Times New Roman" panose="02020603050405020304" pitchFamily="18" charset="0"/>
              </a:rPr>
              <a:t>factory</a:t>
            </a:r>
            <a:r>
              <a:rPr lang="en-IN" sz="23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300" dirty="0">
                <a:effectLst/>
                <a:latin typeface="Times New Roman" panose="02020603050405020304" pitchFamily="18" charset="0"/>
                <a:ea typeface="Calibri" panose="020F0502020204030204" pitchFamily="34" charset="0"/>
                <a:cs typeface="Times New Roman" panose="02020603050405020304" pitchFamily="18" charset="0"/>
              </a:rPr>
              <a:t> switches, cables, panels</a:t>
            </a:r>
            <a:r>
              <a:rPr lang="en-IN" sz="23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300" dirty="0">
                <a:effectLst/>
                <a:latin typeface="Times New Roman" panose="02020603050405020304" pitchFamily="18" charset="0"/>
                <a:ea typeface="Calibri" panose="020F0502020204030204" pitchFamily="34" charset="0"/>
                <a:cs typeface="Times New Roman" panose="02020603050405020304" pitchFamily="18" charset="0"/>
              </a:rPr>
              <a:t> short circuits, electric shocks</a:t>
            </a:r>
            <a:endParaRPr lang="en-IN" sz="23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endParaRPr lang="en-IN" sz="2300" b="1" kern="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2300" b="1" kern="100" dirty="0">
                <a:effectLst/>
                <a:latin typeface="Times New Roman" panose="02020603050405020304" pitchFamily="18" charset="0"/>
                <a:ea typeface="Calibri" panose="020F0502020204030204" pitchFamily="34" charset="0"/>
                <a:cs typeface="Times New Roman" panose="02020603050405020304" pitchFamily="18" charset="0"/>
              </a:rPr>
              <a:t>Develop Core Features -</a:t>
            </a:r>
            <a:r>
              <a:rPr lang="en-IN" sz="2300" b="1" dirty="0">
                <a:effectLst/>
                <a:latin typeface="Times New Roman" panose="02020603050405020304" pitchFamily="18" charset="0"/>
                <a:ea typeface="Calibri" panose="020F0502020204030204" pitchFamily="34" charset="0"/>
                <a:cs typeface="Times New Roman" panose="02020603050405020304" pitchFamily="18" charset="0"/>
              </a:rPr>
              <a:t>Electrical Hazard Identification, Training Modules</a:t>
            </a:r>
          </a:p>
          <a:p>
            <a:pPr marL="342900" indent="-342900">
              <a:lnSpc>
                <a:spcPct val="107000"/>
              </a:lnSpc>
              <a:spcAft>
                <a:spcPts val="800"/>
              </a:spcAft>
              <a:buFont typeface="+mj-lt"/>
              <a:buAutoNum type="arabicPeriod"/>
            </a:pPr>
            <a:endParaRPr lang="en-IN" sz="2300" b="1" kern="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2300" b="1" kern="100" dirty="0">
                <a:effectLst/>
                <a:latin typeface="Times New Roman" panose="02020603050405020304" pitchFamily="18" charset="0"/>
                <a:ea typeface="Calibri" panose="020F0502020204030204" pitchFamily="34" charset="0"/>
                <a:cs typeface="Times New Roman" panose="02020603050405020304" pitchFamily="18" charset="0"/>
              </a:rPr>
              <a:t>Test &amp; Optimize - </a:t>
            </a:r>
            <a:r>
              <a:rPr lang="en-IN" sz="2300" b="1" dirty="0">
                <a:effectLst/>
                <a:latin typeface="Times New Roman" panose="02020603050405020304" pitchFamily="18" charset="0"/>
                <a:ea typeface="Calibri" panose="020F0502020204030204" pitchFamily="34" charset="0"/>
                <a:cs typeface="Times New Roman" panose="02020603050405020304" pitchFamily="18" charset="0"/>
              </a:rPr>
              <a:t>Beta Testing, Bug Fixing</a:t>
            </a:r>
          </a:p>
          <a:p>
            <a:pPr marL="342900" indent="-342900">
              <a:lnSpc>
                <a:spcPct val="107000"/>
              </a:lnSpc>
              <a:spcAft>
                <a:spcPts val="800"/>
              </a:spcAft>
              <a:buFont typeface="+mj-lt"/>
              <a:buAutoNum type="arabicPeriod"/>
            </a:pPr>
            <a:endParaRPr lang="en-IN" sz="2300" b="1" kern="1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2300" b="1" dirty="0">
                <a:effectLst/>
                <a:latin typeface="Times New Roman" panose="02020603050405020304" pitchFamily="18" charset="0"/>
                <a:ea typeface="Calibri" panose="020F0502020204030204" pitchFamily="34" charset="0"/>
                <a:cs typeface="Times New Roman" panose="02020603050405020304" pitchFamily="18" charset="0"/>
              </a:rPr>
              <a:t>Deployment &amp; Updates </a:t>
            </a:r>
            <a:r>
              <a:rPr lang="en-IN" sz="23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300" b="1" dirty="0">
                <a:effectLst/>
                <a:latin typeface="Times New Roman" panose="02020603050405020304" pitchFamily="18" charset="0"/>
                <a:ea typeface="Calibri" panose="020F0502020204030204" pitchFamily="34" charset="0"/>
                <a:cs typeface="Times New Roman" panose="02020603050405020304" pitchFamily="18" charset="0"/>
              </a:rPr>
              <a:t>Enterprise Version, Future Updates</a:t>
            </a:r>
            <a:endParaRPr lang="en-IN" sz="23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7185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0739B3-D6C2-66CD-08B0-E94ADE732942}"/>
              </a:ext>
            </a:extLst>
          </p:cNvPr>
          <p:cNvPicPr>
            <a:picLocks noChangeAspect="1"/>
          </p:cNvPicPr>
          <p:nvPr/>
        </p:nvPicPr>
        <p:blipFill>
          <a:blip r:embed="rId2"/>
          <a:stretch>
            <a:fillRect/>
          </a:stretch>
        </p:blipFill>
        <p:spPr>
          <a:xfrm>
            <a:off x="1450445" y="1706730"/>
            <a:ext cx="9291109" cy="3444539"/>
          </a:xfrm>
          <a:prstGeom prst="rect">
            <a:avLst/>
          </a:prstGeom>
        </p:spPr>
      </p:pic>
      <p:sp>
        <p:nvSpPr>
          <p:cNvPr id="6" name="TextBox 5">
            <a:extLst>
              <a:ext uri="{FF2B5EF4-FFF2-40B4-BE49-F238E27FC236}">
                <a16:creationId xmlns:a16="http://schemas.microsoft.com/office/drawing/2014/main" id="{37A01F4D-B138-E1F8-FE98-93BB303D411D}"/>
              </a:ext>
            </a:extLst>
          </p:cNvPr>
          <p:cNvSpPr txBox="1"/>
          <p:nvPr/>
        </p:nvSpPr>
        <p:spPr>
          <a:xfrm>
            <a:off x="1400783" y="690664"/>
            <a:ext cx="9289915" cy="3443591"/>
          </a:xfrm>
          <a:prstGeom prst="rect">
            <a:avLst/>
          </a:prstGeom>
          <a:noFill/>
        </p:spPr>
        <p:txBody>
          <a:bodyPr wrap="square" rtlCol="0">
            <a:spAutoFit/>
          </a:bodyPr>
          <a:lstStyle/>
          <a:p>
            <a:endParaRPr lang="en-IN" dirty="0"/>
          </a:p>
        </p:txBody>
      </p:sp>
      <p:pic>
        <p:nvPicPr>
          <p:cNvPr id="8" name="Picture 7">
            <a:extLst>
              <a:ext uri="{FF2B5EF4-FFF2-40B4-BE49-F238E27FC236}">
                <a16:creationId xmlns:a16="http://schemas.microsoft.com/office/drawing/2014/main" id="{729C04BD-2B01-BC36-A09C-ABFB1F4054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132" y="690664"/>
            <a:ext cx="10129735" cy="5567524"/>
          </a:xfrm>
          <a:prstGeom prst="rect">
            <a:avLst/>
          </a:prstGeom>
        </p:spPr>
      </p:pic>
    </p:spTree>
    <p:extLst>
      <p:ext uri="{BB962C8B-B14F-4D97-AF65-F5344CB8AC3E}">
        <p14:creationId xmlns:p14="http://schemas.microsoft.com/office/powerpoint/2010/main" val="3709693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EAD609-18F4-52C5-F8BE-302C20B51366}"/>
              </a:ext>
            </a:extLst>
          </p:cNvPr>
          <p:cNvSpPr txBox="1"/>
          <p:nvPr/>
        </p:nvSpPr>
        <p:spPr>
          <a:xfrm>
            <a:off x="755010" y="713064"/>
            <a:ext cx="6023295" cy="4973477"/>
          </a:xfrm>
          <a:prstGeom prst="rect">
            <a:avLst/>
          </a:prstGeom>
          <a:noFill/>
        </p:spPr>
        <p:txBody>
          <a:bodyPr wrap="square" rtlCol="0">
            <a:spAutoFit/>
          </a:bodyPr>
          <a:lstStyle/>
          <a:p>
            <a:pPr>
              <a:lnSpc>
                <a:spcPct val="107000"/>
              </a:lnSpc>
              <a:spcAft>
                <a:spcPts val="800"/>
              </a:spcAf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Benefits of the Project</a:t>
            </a:r>
          </a:p>
          <a:p>
            <a:pPr>
              <a:lnSpc>
                <a:spcPct val="107000"/>
              </a:lnSpc>
              <a:spcAft>
                <a:spcPts val="800"/>
              </a:spcAft>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Courier New" panose="02070309020205020404" pitchFamily="49" charset="0"/>
              <a:buChar char="o"/>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Safe Training Environment</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 – Users can experience hazardous scenarios without real-world risks.</a:t>
            </a:r>
          </a:p>
          <a:p>
            <a:pPr marL="342900" indent="-342900">
              <a:lnSpc>
                <a:spcPct val="107000"/>
              </a:lnSpc>
              <a:spcAft>
                <a:spcPts val="800"/>
              </a:spcAft>
              <a:buFont typeface="Courier New" panose="02070309020205020404" pitchFamily="49" charset="0"/>
              <a:buChar char="o"/>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Better Knowledge Retention</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 – Interactive learning improves engagement and memory.</a:t>
            </a:r>
          </a:p>
          <a:p>
            <a:pPr marL="342900" indent="-342900">
              <a:lnSpc>
                <a:spcPct val="107000"/>
              </a:lnSpc>
              <a:spcAft>
                <a:spcPts val="800"/>
              </a:spcAft>
              <a:buFont typeface="Courier New" panose="02070309020205020404" pitchFamily="49" charset="0"/>
              <a:buChar char="o"/>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Cost-Effective</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 –  Reduces the need for physical training setups.</a:t>
            </a:r>
          </a:p>
          <a:p>
            <a:pPr marL="342900" indent="-342900">
              <a:lnSpc>
                <a:spcPct val="107000"/>
              </a:lnSpc>
              <a:spcAft>
                <a:spcPts val="800"/>
              </a:spcAft>
              <a:buFont typeface="Courier New" panose="02070309020205020404" pitchFamily="49" charset="0"/>
              <a:buChar char="o"/>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Scalable</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 – Can be used for training multiple              workers  across industries.</a:t>
            </a:r>
          </a:p>
          <a:p>
            <a:pPr>
              <a:lnSpc>
                <a:spcPct val="107000"/>
              </a:lnSpc>
              <a:spcAft>
                <a:spcPts val="800"/>
              </a:spcAft>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65690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6E30CF-2F14-0D82-E5D7-497550310025}"/>
              </a:ext>
            </a:extLst>
          </p:cNvPr>
          <p:cNvSpPr txBox="1"/>
          <p:nvPr/>
        </p:nvSpPr>
        <p:spPr>
          <a:xfrm>
            <a:off x="645952" y="654341"/>
            <a:ext cx="9244668" cy="3253327"/>
          </a:xfrm>
          <a:prstGeom prst="rect">
            <a:avLst/>
          </a:prstGeom>
          <a:noFill/>
        </p:spPr>
        <p:txBody>
          <a:bodyPr wrap="square" rtlCol="0">
            <a:spAutoFit/>
          </a:bodyPr>
          <a:lstStyle/>
          <a:p>
            <a:pPr>
              <a:lnSpc>
                <a:spcPct val="107000"/>
              </a:lnSpc>
              <a:spcAft>
                <a:spcPts val="800"/>
              </a:spcAft>
            </a:pPr>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Potential Applications:-</a:t>
            </a:r>
            <a:endParaRPr lang="en-IN" sz="3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Industrial and factory safety training.</a:t>
            </a:r>
          </a:p>
          <a:p>
            <a:pPr marL="342900" lvl="0" indent="-342900">
              <a:lnSpc>
                <a:spcPct val="107000"/>
              </a:lnSpc>
              <a:spcAft>
                <a:spcPts val="800"/>
              </a:spcAft>
              <a:buSzPts val="1000"/>
              <a:buFont typeface="Symbol" panose="05050102010706020507" pitchFamily="18" charset="2"/>
              <a:buChar char=""/>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Electrical engineering student learning programs.</a:t>
            </a:r>
          </a:p>
          <a:p>
            <a:pPr marL="342900" lvl="0" indent="-342900">
              <a:lnSpc>
                <a:spcPct val="107000"/>
              </a:lnSpc>
              <a:spcAft>
                <a:spcPts val="800"/>
              </a:spcAft>
              <a:buSzPts val="1000"/>
              <a:buFont typeface="Symbol" panose="05050102010706020507" pitchFamily="18" charset="2"/>
              <a:buChar char=""/>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Power plant and substation worker training.</a:t>
            </a:r>
          </a:p>
          <a:p>
            <a:pPr marL="342900" lvl="0" indent="-342900">
              <a:lnSpc>
                <a:spcPct val="107000"/>
              </a:lnSpc>
              <a:spcAft>
                <a:spcPts val="800"/>
              </a:spcAft>
              <a:buSzPts val="1000"/>
              <a:buFont typeface="Symbol" panose="05050102010706020507" pitchFamily="18" charset="2"/>
              <a:buChar char=""/>
              <a:tabLst>
                <a:tab pos="457200" algn="l"/>
              </a:tabLst>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Construction site safety awareness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IN" dirty="0"/>
          </a:p>
        </p:txBody>
      </p:sp>
      <p:sp>
        <p:nvSpPr>
          <p:cNvPr id="3" name="TextBox 2">
            <a:extLst>
              <a:ext uri="{FF2B5EF4-FFF2-40B4-BE49-F238E27FC236}">
                <a16:creationId xmlns:a16="http://schemas.microsoft.com/office/drawing/2014/main" id="{19D67600-0E1C-F810-764C-31E1A3434BCB}"/>
              </a:ext>
            </a:extLst>
          </p:cNvPr>
          <p:cNvSpPr txBox="1"/>
          <p:nvPr/>
        </p:nvSpPr>
        <p:spPr>
          <a:xfrm>
            <a:off x="645952" y="3731499"/>
            <a:ext cx="8976220" cy="1077218"/>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Advantages:-</a:t>
            </a:r>
          </a:p>
          <a:p>
            <a:endParaRPr lang="en-IN" sz="3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57CBD69-82C9-3BAA-C729-7C08D7B5F7CB}"/>
              </a:ext>
            </a:extLst>
          </p:cNvPr>
          <p:cNvSpPr txBox="1"/>
          <p:nvPr/>
        </p:nvSpPr>
        <p:spPr>
          <a:xfrm>
            <a:off x="645952" y="4474928"/>
            <a:ext cx="5570290" cy="1938992"/>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Cost Saving</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Safety</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Faster Problem-Solving</a:t>
            </a:r>
          </a:p>
        </p:txBody>
      </p:sp>
      <p:sp>
        <p:nvSpPr>
          <p:cNvPr id="8" name="Rectangle 2">
            <a:extLst>
              <a:ext uri="{FF2B5EF4-FFF2-40B4-BE49-F238E27FC236}">
                <a16:creationId xmlns:a16="http://schemas.microsoft.com/office/drawing/2014/main" id="{A71E5F10-4E93-7215-01EB-1184932DAAE8}"/>
              </a:ext>
            </a:extLst>
          </p:cNvPr>
          <p:cNvSpPr>
            <a:spLocks noChangeArrowheads="1"/>
          </p:cNvSpPr>
          <p:nvPr/>
        </p:nvSpPr>
        <p:spPr bwMode="auto">
          <a:xfrm flipV="1">
            <a:off x="-7633982" y="5362715"/>
            <a:ext cx="107714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5351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C42005-2A83-3FFE-3E1C-C29400BFEC32}"/>
              </a:ext>
            </a:extLst>
          </p:cNvPr>
          <p:cNvSpPr txBox="1"/>
          <p:nvPr/>
        </p:nvSpPr>
        <p:spPr>
          <a:xfrm>
            <a:off x="1476463" y="1400962"/>
            <a:ext cx="9563450" cy="313932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Conclusion</a:t>
            </a:r>
            <a:endParaRPr lang="en-US" sz="3600" dirty="0">
              <a:latin typeface="Times New Roman" panose="02020603050405020304" pitchFamily="18" charset="0"/>
              <a:cs typeface="Times New Roman" panose="02020603050405020304" pitchFamily="18" charset="0"/>
            </a:endParaRPr>
          </a:p>
          <a:p>
            <a:endParaRPr lang="en-US" dirty="0"/>
          </a:p>
          <a:p>
            <a:r>
              <a:rPr lang="en-US" sz="2400" dirty="0">
                <a:latin typeface="Times New Roman" panose="02020603050405020304" pitchFamily="18" charset="0"/>
                <a:cs typeface="Times New Roman" panose="02020603050405020304" pitchFamily="18" charset="0"/>
              </a:rPr>
              <a:t>In conclusion, implementing VR in industrial projects offers significant benefits, including enhanced training, cost savings, improved safety, faster problem-solving, increased efficiency, and enhanced collaboration. These advantages contribute to a more productive, safer, and cost-effective industrial environment, ultimately driving innovation and progress in the sector.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2486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135</TotalTime>
  <Words>465</Words>
  <Application>Microsoft Office PowerPoint</Application>
  <PresentationFormat>Widescreen</PresentationFormat>
  <Paragraphs>59</Paragraphs>
  <Slides>10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Arial Black</vt:lpstr>
      <vt:lpstr>Arial Rounded MT Bold</vt:lpstr>
      <vt:lpstr>Bookman Old Style</vt:lpstr>
      <vt:lpstr>Calibri</vt:lpstr>
      <vt:lpstr>Century Gothic</vt:lpstr>
      <vt:lpstr>Courier New</vt:lpstr>
      <vt:lpstr>Symbol</vt:lpstr>
      <vt:lpstr>Times New Roman</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Bharathisenthilkumar SB</dc:creator>
  <cp:lastModifiedBy>GOWSIKA N</cp:lastModifiedBy>
  <cp:revision>1</cp:revision>
  <dcterms:created xsi:type="dcterms:W3CDTF">2025-01-31T13:40:59Z</dcterms:created>
  <dcterms:modified xsi:type="dcterms:W3CDTF">2025-02-01T03:37:31Z</dcterms:modified>
</cp:coreProperties>
</file>