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 id="264" r:id="rId3"/>
    <p:sldId id="265" r:id="rId4"/>
    <p:sldId id="266" r:id="rId5"/>
    <p:sldId id="267" r:id="rId6"/>
    <p:sldId id="268" r:id="rId7"/>
    <p:sldId id="269" r:id="rId8"/>
    <p:sldId id="270" r:id="rId9"/>
    <p:sldId id="27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 userId="1e5624c18b10d15d" providerId="LiveId" clId="{791DBFF5-4F79-4F10-9D13-A42FF11DCB99}"/>
    <pc:docChg chg="modSld">
      <pc:chgData name="DEEPIKA S" userId="1e5624c18b10d15d" providerId="LiveId" clId="{791DBFF5-4F79-4F10-9D13-A42FF11DCB99}" dt="2023-10-18T16:48:45.346" v="2" actId="20577"/>
      <pc:docMkLst>
        <pc:docMk/>
      </pc:docMkLst>
      <pc:sldChg chg="modSp mod">
        <pc:chgData name="DEEPIKA S" userId="1e5624c18b10d15d" providerId="LiveId" clId="{791DBFF5-4F79-4F10-9D13-A42FF11DCB99}" dt="2023-10-18T16:48:45.346" v="2" actId="20577"/>
        <pc:sldMkLst>
          <pc:docMk/>
          <pc:sldMk cId="2804588143" sldId="266"/>
        </pc:sldMkLst>
        <pc:spChg chg="mod">
          <ac:chgData name="DEEPIKA S" userId="1e5624c18b10d15d" providerId="LiveId" clId="{791DBFF5-4F79-4F10-9D13-A42FF11DCB99}" dt="2023-10-18T16:48:45.346" v="2" actId="20577"/>
          <ac:spMkLst>
            <pc:docMk/>
            <pc:sldMk cId="2804588143" sldId="266"/>
            <ac:spMk id="7" creationId="{BD220E10-49FE-D329-ACBB-1BAAA0C7080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3849266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56848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4654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599928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6573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3790013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3523548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430551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319776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CF382-2B43-4CCB-9F3D-9873BA8C1F03}" type="datetimeFigureOut">
              <a:rPr lang="en-IN" smtClean="0"/>
              <a:t>18-10-2023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615732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CF382-2B43-4CCB-9F3D-9873BA8C1F03}"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99694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CF382-2B43-4CCB-9F3D-9873BA8C1F03}" type="datetimeFigureOut">
              <a:rPr lang="en-IN" smtClean="0"/>
              <a:t>18-10-2023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4263073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CF382-2B43-4CCB-9F3D-9873BA8C1F03}" type="datetimeFigureOut">
              <a:rPr lang="en-IN" smtClean="0"/>
              <a:t>18-10-2023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223084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CF382-2B43-4CCB-9F3D-9873BA8C1F03}" type="datetimeFigureOut">
              <a:rPr lang="en-IN" smtClean="0"/>
              <a:t>18-10-2023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111728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CF382-2B43-4CCB-9F3D-9873BA8C1F03}"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2047844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1CF382-2B43-4CCB-9F3D-9873BA8C1F03}" type="datetimeFigureOut">
              <a:rPr lang="en-IN" smtClean="0"/>
              <a:t>18-10-2023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69E2BF-B640-43FA-8880-334E4A0CF143}" type="slidenum">
              <a:rPr lang="en-IN" smtClean="0"/>
              <a:t>‹#›</a:t>
            </a:fld>
            <a:endParaRPr lang="en-IN"/>
          </a:p>
        </p:txBody>
      </p:sp>
    </p:spTree>
    <p:extLst>
      <p:ext uri="{BB962C8B-B14F-4D97-AF65-F5344CB8AC3E}">
        <p14:creationId xmlns:p14="http://schemas.microsoft.com/office/powerpoint/2010/main" val="4025889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CF382-2B43-4CCB-9F3D-9873BA8C1F03}" type="datetimeFigureOut">
              <a:rPr lang="en-IN" smtClean="0"/>
              <a:t>18-10-2023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69E2BF-B640-43FA-8880-334E4A0CF143}" type="slidenum">
              <a:rPr lang="en-IN" smtClean="0"/>
              <a:t>‹#›</a:t>
            </a:fld>
            <a:endParaRPr lang="en-IN"/>
          </a:p>
        </p:txBody>
      </p:sp>
    </p:spTree>
    <p:extLst>
      <p:ext uri="{BB962C8B-B14F-4D97-AF65-F5344CB8AC3E}">
        <p14:creationId xmlns:p14="http://schemas.microsoft.com/office/powerpoint/2010/main" val="244277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byjus.com/commerce/organic-farming/#:~:text=Organic%20farming%20can%20be%20defined,chemical%20pesticides%20and%20synthetic%20fertilisers." TargetMode="External"/><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4C06CD-3C8A-567D-D495-EA4F97D413C0}"/>
              </a:ext>
            </a:extLst>
          </p:cNvPr>
          <p:cNvSpPr txBox="1"/>
          <p:nvPr/>
        </p:nvSpPr>
        <p:spPr>
          <a:xfrm>
            <a:off x="587827" y="533787"/>
            <a:ext cx="10282335" cy="923330"/>
          </a:xfrm>
          <a:prstGeom prst="rect">
            <a:avLst/>
          </a:prstGeom>
          <a:noFill/>
        </p:spPr>
        <p:txBody>
          <a:bodyPr wrap="square">
            <a:spAutoFit/>
          </a:bodyPr>
          <a:lstStyle/>
          <a:p>
            <a:r>
              <a:rPr lang="en-IN" sz="5400" dirty="0">
                <a:solidFill>
                  <a:schemeClr val="accent5">
                    <a:lumMod val="75000"/>
                  </a:schemeClr>
                </a:solidFill>
              </a:rPr>
              <a:t>AGRICULTURE</a:t>
            </a:r>
          </a:p>
        </p:txBody>
      </p:sp>
      <p:sp>
        <p:nvSpPr>
          <p:cNvPr id="9" name="TextBox 8">
            <a:extLst>
              <a:ext uri="{FF2B5EF4-FFF2-40B4-BE49-F238E27FC236}">
                <a16:creationId xmlns:a16="http://schemas.microsoft.com/office/drawing/2014/main" id="{7EE7D48C-F73C-B93C-C211-0A27232EE42C}"/>
              </a:ext>
            </a:extLst>
          </p:cNvPr>
          <p:cNvSpPr txBox="1"/>
          <p:nvPr/>
        </p:nvSpPr>
        <p:spPr>
          <a:xfrm>
            <a:off x="1129002" y="3429000"/>
            <a:ext cx="8248261" cy="923330"/>
          </a:xfrm>
          <a:prstGeom prst="rect">
            <a:avLst/>
          </a:prstGeom>
          <a:noFill/>
        </p:spPr>
        <p:txBody>
          <a:bodyPr wrap="square">
            <a:spAutoFit/>
          </a:bodyPr>
          <a:lstStyle/>
          <a:p>
            <a:r>
              <a:rPr lang="en-US" dirty="0"/>
              <a:t>Agriculture is the science of growing crops and raising animals to meet the food ,fiber ,</a:t>
            </a:r>
            <a:r>
              <a:rPr lang="en-US" dirty="0" err="1"/>
              <a:t>fuel,and</a:t>
            </a:r>
            <a:r>
              <a:rPr lang="en-US" dirty="0"/>
              <a:t> others needs of humans .It includes many arrears, such as soil conservation, pest management, and </a:t>
            </a:r>
            <a:r>
              <a:rPr lang="en-US" dirty="0" err="1"/>
              <a:t>mechanices</a:t>
            </a:r>
            <a:endParaRPr lang="en-IN" dirty="0"/>
          </a:p>
        </p:txBody>
      </p:sp>
    </p:spTree>
    <p:extLst>
      <p:ext uri="{BB962C8B-B14F-4D97-AF65-F5344CB8AC3E}">
        <p14:creationId xmlns:p14="http://schemas.microsoft.com/office/powerpoint/2010/main" val="2564644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6E453247-3C07-978F-7788-DF2613A28698}"/>
              </a:ext>
            </a:extLst>
          </p:cNvPr>
          <p:cNvSpPr txBox="1"/>
          <p:nvPr/>
        </p:nvSpPr>
        <p:spPr>
          <a:xfrm>
            <a:off x="2220686" y="1287625"/>
            <a:ext cx="9209315" cy="6186309"/>
          </a:xfrm>
          <a:prstGeom prst="rect">
            <a:avLst/>
          </a:prstGeom>
          <a:noFill/>
        </p:spPr>
        <p:txBody>
          <a:bodyPr wrap="square" rtlCol="0">
            <a:spAutoFit/>
          </a:bodyPr>
          <a:lstStyle/>
          <a:p>
            <a:r>
              <a:rPr lang="en-IN" dirty="0"/>
              <a:t>The Following  are the topics of Agriculture:</a:t>
            </a:r>
          </a:p>
          <a:p>
            <a:endParaRPr lang="en-IN" dirty="0"/>
          </a:p>
          <a:p>
            <a:endParaRPr lang="en-IN" dirty="0"/>
          </a:p>
          <a:p>
            <a:pPr marL="285750" indent="-285750">
              <a:buFont typeface="Arial" panose="020B0604020202020204" pitchFamily="34" charset="0"/>
              <a:buChar char="•"/>
            </a:pPr>
            <a:r>
              <a:rPr lang="en-IN" dirty="0">
                <a:latin typeface="Californian FB" panose="0207040306080B030204" pitchFamily="18" charset="0"/>
              </a:rPr>
              <a:t>Technical Transformation in Agriculture</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Organic Farming And Organic Food</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Socialization of Technology in Agriculture</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Diversification in Agriculture</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Large Population and Less Population </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Sustainable Agriculture For Food</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r>
              <a:rPr lang="en-IN" dirty="0">
                <a:latin typeface="Californian FB" panose="0207040306080B030204" pitchFamily="18" charset="0"/>
              </a:rPr>
              <a:t>Farm Power And Energy In Agriculture</a:t>
            </a: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endParaRPr lang="en-IN" dirty="0">
              <a:latin typeface="Californian FB" panose="0207040306080B030204" pitchFamily="18" charset="0"/>
            </a:endParaRPr>
          </a:p>
          <a:p>
            <a:pPr marL="285750" indent="-285750">
              <a:buFont typeface="Arial" panose="020B0604020202020204" pitchFamily="34" charset="0"/>
              <a:buChar char="•"/>
            </a:pPr>
            <a:endParaRPr lang="en-IN" dirty="0">
              <a:latin typeface="Californian FB" panose="0207040306080B030204" pitchFamily="18" charset="0"/>
            </a:endParaRPr>
          </a:p>
          <a:p>
            <a:endParaRPr lang="en-IN" dirty="0">
              <a:latin typeface="Californian FB" panose="0207040306080B030204" pitchFamily="18" charset="0"/>
            </a:endParaRPr>
          </a:p>
          <a:p>
            <a:pPr marL="285750" indent="-285750">
              <a:buFont typeface="Arial" panose="020B0604020202020204" pitchFamily="34" charset="0"/>
              <a:buChar char="•"/>
            </a:pPr>
            <a:endParaRPr lang="en-IN" dirty="0">
              <a:latin typeface="Californian FB" panose="0207040306080B030204" pitchFamily="18" charset="0"/>
            </a:endParaRPr>
          </a:p>
          <a:p>
            <a:endParaRPr lang="en-IN" dirty="0">
              <a:latin typeface="Californian FB" panose="0207040306080B030204" pitchFamily="18" charset="0"/>
            </a:endParaRPr>
          </a:p>
        </p:txBody>
      </p:sp>
    </p:spTree>
    <p:extLst>
      <p:ext uri="{BB962C8B-B14F-4D97-AF65-F5344CB8AC3E}">
        <p14:creationId xmlns:p14="http://schemas.microsoft.com/office/powerpoint/2010/main" val="305973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6454DA-E89B-B87C-6159-DF7076895A4E}"/>
              </a:ext>
            </a:extLst>
          </p:cNvPr>
          <p:cNvSpPr txBox="1"/>
          <p:nvPr/>
        </p:nvSpPr>
        <p:spPr>
          <a:xfrm>
            <a:off x="74645" y="393830"/>
            <a:ext cx="10580913" cy="1569660"/>
          </a:xfrm>
          <a:prstGeom prst="rect">
            <a:avLst/>
          </a:prstGeom>
          <a:noFill/>
        </p:spPr>
        <p:txBody>
          <a:bodyPr wrap="square">
            <a:spAutoFit/>
          </a:bodyPr>
          <a:lstStyle/>
          <a:p>
            <a:r>
              <a:rPr lang="en-IN" sz="4800" dirty="0">
                <a:latin typeface="+mj-lt"/>
              </a:rPr>
              <a:t>Technical Transformation in Agriculture</a:t>
            </a:r>
          </a:p>
        </p:txBody>
      </p:sp>
      <p:pic>
        <p:nvPicPr>
          <p:cNvPr id="5" name="Picture 4">
            <a:extLst>
              <a:ext uri="{FF2B5EF4-FFF2-40B4-BE49-F238E27FC236}">
                <a16:creationId xmlns:a16="http://schemas.microsoft.com/office/drawing/2014/main" id="{6DABB660-6986-B148-7D20-A14353952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642" y="2769750"/>
            <a:ext cx="4372946" cy="2910649"/>
          </a:xfrm>
          <a:prstGeom prst="rect">
            <a:avLst/>
          </a:prstGeom>
        </p:spPr>
      </p:pic>
      <p:sp>
        <p:nvSpPr>
          <p:cNvPr id="7" name="TextBox 6">
            <a:extLst>
              <a:ext uri="{FF2B5EF4-FFF2-40B4-BE49-F238E27FC236}">
                <a16:creationId xmlns:a16="http://schemas.microsoft.com/office/drawing/2014/main" id="{8AFE6A27-F403-8C52-8F72-707F228D7B33}"/>
              </a:ext>
            </a:extLst>
          </p:cNvPr>
          <p:cNvSpPr txBox="1"/>
          <p:nvPr/>
        </p:nvSpPr>
        <p:spPr>
          <a:xfrm>
            <a:off x="5309118" y="3278769"/>
            <a:ext cx="4372946" cy="2308324"/>
          </a:xfrm>
          <a:prstGeom prst="rect">
            <a:avLst/>
          </a:prstGeom>
          <a:noFill/>
        </p:spPr>
        <p:txBody>
          <a:bodyPr wrap="square">
            <a:spAutoFit/>
          </a:bodyPr>
          <a:lstStyle/>
          <a:p>
            <a:pPr algn="ctr"/>
            <a:r>
              <a:rPr lang="en-US" dirty="0">
                <a:latin typeface="Californian FB" panose="0207040306080B030204" pitchFamily="18" charset="0"/>
              </a:rPr>
              <a:t>Technological transformation refers to the application of modern agricultural technology to increase productivity. Agriculture production can be supported by the adoption of modern farming technologies such as agriculture equipment, better-quality seed varieties, and fertilizers based on </a:t>
            </a:r>
            <a:r>
              <a:rPr lang="en-US" dirty="0" err="1">
                <a:latin typeface="Californian FB" panose="0207040306080B030204" pitchFamily="18" charset="0"/>
              </a:rPr>
              <a:t>th</a:t>
            </a:r>
            <a:r>
              <a:rPr lang="en-US" dirty="0">
                <a:latin typeface="Californian FB" panose="0207040306080B030204" pitchFamily="18" charset="0"/>
              </a:rPr>
              <a:t> e inorganic compounds</a:t>
            </a:r>
            <a:endParaRPr lang="en-IN" dirty="0">
              <a:latin typeface="Californian FB" panose="0207040306080B030204" pitchFamily="18" charset="0"/>
            </a:endParaRPr>
          </a:p>
        </p:txBody>
      </p:sp>
    </p:spTree>
    <p:extLst>
      <p:ext uri="{BB962C8B-B14F-4D97-AF65-F5344CB8AC3E}">
        <p14:creationId xmlns:p14="http://schemas.microsoft.com/office/powerpoint/2010/main" val="266876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B73A-4C10-B54F-4D4E-8B159BAA5AC1}"/>
              </a:ext>
            </a:extLst>
          </p:cNvPr>
          <p:cNvSpPr txBox="1"/>
          <p:nvPr/>
        </p:nvSpPr>
        <p:spPr>
          <a:xfrm>
            <a:off x="186612" y="67259"/>
            <a:ext cx="6372808" cy="1569660"/>
          </a:xfrm>
          <a:prstGeom prst="rect">
            <a:avLst/>
          </a:prstGeom>
          <a:noFill/>
        </p:spPr>
        <p:txBody>
          <a:bodyPr wrap="square">
            <a:spAutoFit/>
          </a:bodyPr>
          <a:lstStyle/>
          <a:p>
            <a:r>
              <a:rPr lang="en-US" sz="4800" dirty="0"/>
              <a:t>Organic Farming And Organic Food</a:t>
            </a:r>
            <a:endParaRPr lang="en-IN" sz="4800" dirty="0"/>
          </a:p>
        </p:txBody>
      </p:sp>
      <p:pic>
        <p:nvPicPr>
          <p:cNvPr id="5" name="Picture 4">
            <a:extLst>
              <a:ext uri="{FF2B5EF4-FFF2-40B4-BE49-F238E27FC236}">
                <a16:creationId xmlns:a16="http://schemas.microsoft.com/office/drawing/2014/main" id="{ECBFCCEC-582D-7339-B049-6934D0E9FC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67" y="2748235"/>
            <a:ext cx="4739951" cy="2894738"/>
          </a:xfrm>
          <a:prstGeom prst="rect">
            <a:avLst/>
          </a:prstGeom>
        </p:spPr>
      </p:pic>
      <p:sp>
        <p:nvSpPr>
          <p:cNvPr id="7" name="TextBox 6">
            <a:extLst>
              <a:ext uri="{FF2B5EF4-FFF2-40B4-BE49-F238E27FC236}">
                <a16:creationId xmlns:a16="http://schemas.microsoft.com/office/drawing/2014/main" id="{BD220E10-49FE-D329-ACBB-1BAAA0C70804}"/>
              </a:ext>
            </a:extLst>
          </p:cNvPr>
          <p:cNvSpPr txBox="1"/>
          <p:nvPr/>
        </p:nvSpPr>
        <p:spPr>
          <a:xfrm>
            <a:off x="5416420" y="2748235"/>
            <a:ext cx="4278085" cy="3139321"/>
          </a:xfrm>
          <a:prstGeom prst="rect">
            <a:avLst/>
          </a:prstGeom>
          <a:noFill/>
        </p:spPr>
        <p:txBody>
          <a:bodyPr wrap="square">
            <a:spAutoFit/>
          </a:bodyPr>
          <a:lstStyle/>
          <a:p>
            <a:pPr algn="l"/>
            <a:endParaRPr lang="en-US" b="0" i="0" dirty="0">
              <a:solidFill>
                <a:srgbClr val="202124"/>
              </a:solidFill>
              <a:effectLst/>
              <a:latin typeface="arial" panose="020B0604020202020204" pitchFamily="34" charset="0"/>
            </a:endParaRPr>
          </a:p>
          <a:p>
            <a:r>
              <a:rPr lang="en-US" dirty="0">
                <a:solidFill>
                  <a:srgbClr val="4D5156"/>
                </a:solidFill>
                <a:latin typeface="Californian FB" panose="0207040306080B030204" pitchFamily="18" charset="0"/>
              </a:rPr>
              <a:t>Org</a:t>
            </a:r>
            <a:r>
              <a:rPr lang="en-US" b="0" i="0" dirty="0">
                <a:solidFill>
                  <a:srgbClr val="4D5156"/>
                </a:solidFill>
                <a:effectLst/>
                <a:latin typeface="Californian FB" panose="0207040306080B030204" pitchFamily="18" charset="0"/>
              </a:rPr>
              <a:t>anic farming can be defined as </a:t>
            </a:r>
            <a:r>
              <a:rPr lang="en-US" b="0" i="0">
                <a:solidFill>
                  <a:srgbClr val="040C28"/>
                </a:solidFill>
                <a:effectLst/>
                <a:latin typeface="Californian FB" panose="0207040306080B030204" pitchFamily="18" charset="0"/>
              </a:rPr>
              <a:t>an agricultural </a:t>
            </a:r>
            <a:r>
              <a:rPr lang="en-US" b="0" i="0" dirty="0">
                <a:solidFill>
                  <a:srgbClr val="040C28"/>
                </a:solidFill>
                <a:effectLst/>
                <a:latin typeface="Californian FB" panose="0207040306080B030204" pitchFamily="18" charset="0"/>
              </a:rPr>
              <a:t>process that uses biological </a:t>
            </a:r>
            <a:r>
              <a:rPr lang="en-US" b="0" i="0" dirty="0" err="1">
                <a:solidFill>
                  <a:srgbClr val="040C28"/>
                </a:solidFill>
                <a:effectLst/>
                <a:latin typeface="Californian FB" panose="0207040306080B030204" pitchFamily="18" charset="0"/>
              </a:rPr>
              <a:t>fertilisers</a:t>
            </a:r>
            <a:r>
              <a:rPr lang="en-US" b="0" i="0" dirty="0">
                <a:solidFill>
                  <a:srgbClr val="040C28"/>
                </a:solidFill>
                <a:effectLst/>
                <a:latin typeface="Californian FB" panose="0207040306080B030204" pitchFamily="18" charset="0"/>
              </a:rPr>
              <a:t> and pest control acquired from animal or plant waste</a:t>
            </a:r>
            <a:r>
              <a:rPr lang="en-US" b="0" i="0" dirty="0">
                <a:solidFill>
                  <a:srgbClr val="4D5156"/>
                </a:solidFill>
                <a:effectLst/>
                <a:latin typeface="Californian FB" panose="0207040306080B030204" pitchFamily="18" charset="0"/>
              </a:rPr>
              <a:t>. Organic farming was actually initiated as an answer to the environmental sufferings caused by the use of chemical pesticides and synthetic </a:t>
            </a:r>
            <a:r>
              <a:rPr lang="en-US" b="0" i="0" dirty="0" err="1">
                <a:solidFill>
                  <a:srgbClr val="4D5156"/>
                </a:solidFill>
                <a:effectLst/>
                <a:latin typeface="Californian FB" panose="0207040306080B030204" pitchFamily="18" charset="0"/>
              </a:rPr>
              <a:t>fertilisers</a:t>
            </a:r>
            <a:r>
              <a:rPr lang="en-US" b="0" i="0" dirty="0">
                <a:solidFill>
                  <a:srgbClr val="4D5156"/>
                </a:solidFill>
                <a:effectLst/>
                <a:latin typeface="Californian FB" panose="0207040306080B030204" pitchFamily="18" charset="0"/>
              </a:rPr>
              <a:t>.</a:t>
            </a:r>
            <a:endParaRPr lang="en-US" b="0" i="0" dirty="0">
              <a:solidFill>
                <a:srgbClr val="202124"/>
              </a:solidFill>
              <a:effectLst/>
              <a:latin typeface="Californian FB" panose="0207040306080B030204" pitchFamily="18" charset="0"/>
            </a:endParaRPr>
          </a:p>
          <a:p>
            <a:pPr algn="l"/>
            <a:br>
              <a:rPr lang="en-US" b="0" i="0" u="none" strike="noStrike" dirty="0">
                <a:solidFill>
                  <a:srgbClr val="1A0DAB"/>
                </a:solidFill>
                <a:effectLst/>
                <a:latin typeface="Californian FB" panose="0207040306080B030204" pitchFamily="18" charset="0"/>
                <a:hlinkClick r:id="rId3"/>
              </a:rPr>
            </a:br>
            <a:endParaRPr lang="en-US" b="0" i="0" dirty="0">
              <a:solidFill>
                <a:srgbClr val="202124"/>
              </a:solidFill>
              <a:effectLst/>
              <a:latin typeface="Californian FB" panose="0207040306080B030204" pitchFamily="18" charset="0"/>
            </a:endParaRPr>
          </a:p>
        </p:txBody>
      </p:sp>
    </p:spTree>
    <p:extLst>
      <p:ext uri="{BB962C8B-B14F-4D97-AF65-F5344CB8AC3E}">
        <p14:creationId xmlns:p14="http://schemas.microsoft.com/office/powerpoint/2010/main" val="2804588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A1317-AFF8-10B9-DB3D-6BB31ECF1F9A}"/>
              </a:ext>
            </a:extLst>
          </p:cNvPr>
          <p:cNvSpPr txBox="1"/>
          <p:nvPr/>
        </p:nvSpPr>
        <p:spPr>
          <a:xfrm>
            <a:off x="317242" y="337848"/>
            <a:ext cx="8070978" cy="1569660"/>
          </a:xfrm>
          <a:prstGeom prst="rect">
            <a:avLst/>
          </a:prstGeom>
          <a:noFill/>
        </p:spPr>
        <p:txBody>
          <a:bodyPr wrap="square">
            <a:spAutoFit/>
          </a:bodyPr>
          <a:lstStyle/>
          <a:p>
            <a:r>
              <a:rPr lang="en-US" sz="4800" dirty="0"/>
              <a:t>Socialization Of Technology In Agriculture</a:t>
            </a:r>
            <a:endParaRPr lang="en-IN" sz="4800" dirty="0"/>
          </a:p>
        </p:txBody>
      </p:sp>
      <p:sp>
        <p:nvSpPr>
          <p:cNvPr id="5" name="TextBox 4">
            <a:extLst>
              <a:ext uri="{FF2B5EF4-FFF2-40B4-BE49-F238E27FC236}">
                <a16:creationId xmlns:a16="http://schemas.microsoft.com/office/drawing/2014/main" id="{82B7495C-6C47-BF9B-0205-0B0DACE418A9}"/>
              </a:ext>
            </a:extLst>
          </p:cNvPr>
          <p:cNvSpPr txBox="1"/>
          <p:nvPr/>
        </p:nvSpPr>
        <p:spPr>
          <a:xfrm>
            <a:off x="4795934" y="3638940"/>
            <a:ext cx="5299787" cy="1754326"/>
          </a:xfrm>
          <a:prstGeom prst="rect">
            <a:avLst/>
          </a:prstGeom>
          <a:noFill/>
        </p:spPr>
        <p:txBody>
          <a:bodyPr wrap="square">
            <a:spAutoFit/>
          </a:bodyPr>
          <a:lstStyle/>
          <a:p>
            <a:r>
              <a:rPr lang="en-US" b="0" i="0" dirty="0">
                <a:solidFill>
                  <a:srgbClr val="202124"/>
                </a:solidFill>
                <a:effectLst/>
                <a:latin typeface="Footlight MT Light" panose="0204060206030A020304" pitchFamily="18" charset="0"/>
              </a:rPr>
              <a:t>Technological Socialization in agriculture refers to </a:t>
            </a:r>
            <a:r>
              <a:rPr lang="en-US" b="0" i="0" dirty="0">
                <a:solidFill>
                  <a:srgbClr val="040C28"/>
                </a:solidFill>
                <a:effectLst/>
                <a:latin typeface="Footlight MT Light" panose="0204060206030A020304" pitchFamily="18" charset="0"/>
              </a:rPr>
              <a:t>the development of technologies that are compatible to the social system</a:t>
            </a:r>
            <a:r>
              <a:rPr lang="en-US" b="0" i="0" dirty="0">
                <a:solidFill>
                  <a:srgbClr val="202124"/>
                </a:solidFill>
                <a:effectLst/>
                <a:latin typeface="Footlight MT Light" panose="0204060206030A020304" pitchFamily="18" charset="0"/>
              </a:rPr>
              <a:t>. This compatibility means how well they fit into the existing values and beliefs, the religious faith and cultural set up of the system in which the technologies have to play their role.</a:t>
            </a:r>
            <a:endParaRPr lang="en-IN" dirty="0">
              <a:latin typeface="Footlight MT Light" panose="0204060206030A020304" pitchFamily="18" charset="0"/>
            </a:endParaRPr>
          </a:p>
        </p:txBody>
      </p:sp>
      <p:pic>
        <p:nvPicPr>
          <p:cNvPr id="7" name="Picture 6">
            <a:extLst>
              <a:ext uri="{FF2B5EF4-FFF2-40B4-BE49-F238E27FC236}">
                <a16:creationId xmlns:a16="http://schemas.microsoft.com/office/drawing/2014/main" id="{008D0F09-BA27-0C28-E9DF-7DEADC83E5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38" y="3176512"/>
            <a:ext cx="4033176" cy="2679181"/>
          </a:xfrm>
          <a:prstGeom prst="rect">
            <a:avLst/>
          </a:prstGeom>
        </p:spPr>
      </p:pic>
    </p:spTree>
    <p:extLst>
      <p:ext uri="{BB962C8B-B14F-4D97-AF65-F5344CB8AC3E}">
        <p14:creationId xmlns:p14="http://schemas.microsoft.com/office/powerpoint/2010/main" val="319741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0C9B9-3C4A-2B92-672D-503F4EE93DBA}"/>
              </a:ext>
            </a:extLst>
          </p:cNvPr>
          <p:cNvSpPr txBox="1"/>
          <p:nvPr/>
        </p:nvSpPr>
        <p:spPr>
          <a:xfrm>
            <a:off x="363893" y="216551"/>
            <a:ext cx="6102220" cy="1754326"/>
          </a:xfrm>
          <a:prstGeom prst="rect">
            <a:avLst/>
          </a:prstGeom>
          <a:noFill/>
        </p:spPr>
        <p:txBody>
          <a:bodyPr wrap="square">
            <a:spAutoFit/>
          </a:bodyPr>
          <a:lstStyle/>
          <a:p>
            <a:r>
              <a:rPr lang="en-IN" sz="5400" dirty="0"/>
              <a:t>Diversification of Agriculture</a:t>
            </a:r>
          </a:p>
        </p:txBody>
      </p:sp>
      <p:pic>
        <p:nvPicPr>
          <p:cNvPr id="5" name="Picture 4">
            <a:extLst>
              <a:ext uri="{FF2B5EF4-FFF2-40B4-BE49-F238E27FC236}">
                <a16:creationId xmlns:a16="http://schemas.microsoft.com/office/drawing/2014/main" id="{F241D3CB-75DC-249D-926A-769181693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13" y="3340098"/>
            <a:ext cx="4064926" cy="2286521"/>
          </a:xfrm>
          <a:prstGeom prst="rect">
            <a:avLst/>
          </a:prstGeom>
        </p:spPr>
      </p:pic>
      <p:sp>
        <p:nvSpPr>
          <p:cNvPr id="7" name="TextBox 6">
            <a:extLst>
              <a:ext uri="{FF2B5EF4-FFF2-40B4-BE49-F238E27FC236}">
                <a16:creationId xmlns:a16="http://schemas.microsoft.com/office/drawing/2014/main" id="{6B6331F0-2266-0C68-716A-77F731F7469E}"/>
              </a:ext>
            </a:extLst>
          </p:cNvPr>
          <p:cNvSpPr txBox="1"/>
          <p:nvPr/>
        </p:nvSpPr>
        <p:spPr>
          <a:xfrm>
            <a:off x="4705166" y="3668338"/>
            <a:ext cx="5051394" cy="1754326"/>
          </a:xfrm>
          <a:prstGeom prst="rect">
            <a:avLst/>
          </a:prstGeom>
          <a:noFill/>
        </p:spPr>
        <p:txBody>
          <a:bodyPr wrap="square">
            <a:spAutoFit/>
          </a:bodyPr>
          <a:lstStyle/>
          <a:p>
            <a:r>
              <a:rPr lang="en-US" b="0" i="0" dirty="0">
                <a:solidFill>
                  <a:srgbClr val="202124"/>
                </a:solidFill>
                <a:effectLst/>
                <a:latin typeface="Footlight MT Light" panose="0204060206030A020304" pitchFamily="18" charset="0"/>
              </a:rPr>
              <a:t>Agricultural diversification </a:t>
            </a:r>
            <a:r>
              <a:rPr lang="en-US" b="0" i="0" dirty="0">
                <a:solidFill>
                  <a:srgbClr val="040C28"/>
                </a:solidFill>
                <a:effectLst/>
                <a:latin typeface="Footlight MT Light" panose="0204060206030A020304" pitchFamily="18" charset="0"/>
              </a:rPr>
              <a:t>occurs when more species, plant varieties or animal breeds are added to a given farm or farming community</a:t>
            </a:r>
            <a:r>
              <a:rPr lang="en-US" b="0" i="0" dirty="0">
                <a:solidFill>
                  <a:srgbClr val="202124"/>
                </a:solidFill>
                <a:effectLst/>
                <a:latin typeface="Footlight MT Light" panose="0204060206030A020304" pitchFamily="18" charset="0"/>
              </a:rPr>
              <a:t>, and this may include landscape diversification – different crops and cropping systems interspersed in space and time.</a:t>
            </a:r>
            <a:endParaRPr lang="en-IN" dirty="0">
              <a:latin typeface="Footlight MT Light" panose="0204060206030A020304" pitchFamily="18" charset="0"/>
            </a:endParaRPr>
          </a:p>
        </p:txBody>
      </p:sp>
    </p:spTree>
    <p:extLst>
      <p:ext uri="{BB962C8B-B14F-4D97-AF65-F5344CB8AC3E}">
        <p14:creationId xmlns:p14="http://schemas.microsoft.com/office/powerpoint/2010/main" val="211430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00027B-A4E0-08D9-F404-341D2BE535D3}"/>
              </a:ext>
            </a:extLst>
          </p:cNvPr>
          <p:cNvSpPr txBox="1"/>
          <p:nvPr/>
        </p:nvSpPr>
        <p:spPr>
          <a:xfrm>
            <a:off x="205275" y="95251"/>
            <a:ext cx="7977674" cy="1569660"/>
          </a:xfrm>
          <a:prstGeom prst="rect">
            <a:avLst/>
          </a:prstGeom>
          <a:noFill/>
        </p:spPr>
        <p:txBody>
          <a:bodyPr wrap="square">
            <a:spAutoFit/>
          </a:bodyPr>
          <a:lstStyle/>
          <a:p>
            <a:r>
              <a:rPr lang="en-US" sz="4800" dirty="0"/>
              <a:t>Large Population And Less Agriculture</a:t>
            </a:r>
            <a:endParaRPr lang="en-IN" sz="4800" dirty="0"/>
          </a:p>
        </p:txBody>
      </p:sp>
      <p:pic>
        <p:nvPicPr>
          <p:cNvPr id="5" name="Picture 4">
            <a:extLst>
              <a:ext uri="{FF2B5EF4-FFF2-40B4-BE49-F238E27FC236}">
                <a16:creationId xmlns:a16="http://schemas.microsoft.com/office/drawing/2014/main" id="{FFE4AC2A-90D6-2E4D-9B9D-D1219E9D9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186" y="2494321"/>
            <a:ext cx="4634327" cy="2863664"/>
          </a:xfrm>
          <a:prstGeom prst="rect">
            <a:avLst/>
          </a:prstGeom>
        </p:spPr>
      </p:pic>
      <p:sp>
        <p:nvSpPr>
          <p:cNvPr id="7" name="TextBox 6">
            <a:extLst>
              <a:ext uri="{FF2B5EF4-FFF2-40B4-BE49-F238E27FC236}">
                <a16:creationId xmlns:a16="http://schemas.microsoft.com/office/drawing/2014/main" id="{5B2D213A-4BCC-80DE-8A99-3197ABCC83C4}"/>
              </a:ext>
            </a:extLst>
          </p:cNvPr>
          <p:cNvSpPr txBox="1"/>
          <p:nvPr/>
        </p:nvSpPr>
        <p:spPr>
          <a:xfrm>
            <a:off x="5193437" y="2627790"/>
            <a:ext cx="4811697" cy="2031325"/>
          </a:xfrm>
          <a:prstGeom prst="rect">
            <a:avLst/>
          </a:prstGeom>
          <a:noFill/>
        </p:spPr>
        <p:txBody>
          <a:bodyPr wrap="square">
            <a:spAutoFit/>
          </a:bodyPr>
          <a:lstStyle/>
          <a:p>
            <a:r>
              <a:rPr lang="en-US" dirty="0">
                <a:solidFill>
                  <a:srgbClr val="040C28"/>
                </a:solidFill>
                <a:latin typeface="Footlight MT Light" panose="0204060206030A020304" pitchFamily="18" charset="0"/>
              </a:rPr>
              <a:t>Foo</a:t>
            </a:r>
            <a:r>
              <a:rPr lang="en-US" b="0" i="0" dirty="0">
                <a:solidFill>
                  <a:srgbClr val="040C28"/>
                </a:solidFill>
                <a:effectLst/>
                <a:latin typeface="Footlight MT Light" panose="0204060206030A020304" pitchFamily="18" charset="0"/>
              </a:rPr>
              <a:t>d production depends on croplands and water supply, which are under strain as human populations increase</a:t>
            </a:r>
            <a:r>
              <a:rPr lang="en-US" b="0" i="0" dirty="0">
                <a:solidFill>
                  <a:srgbClr val="202124"/>
                </a:solidFill>
                <a:effectLst/>
                <a:latin typeface="Footlight MT Light" panose="0204060206030A020304" pitchFamily="18" charset="0"/>
              </a:rPr>
              <a:t>. Pressure on limited land resources, due to population growth, can mean expansion of cropland. This lead to destruction of vital forest resources or overexploitation of arable land.</a:t>
            </a:r>
            <a:endParaRPr lang="en-IN" dirty="0">
              <a:latin typeface="Footlight MT Light" panose="0204060206030A020304" pitchFamily="18" charset="0"/>
            </a:endParaRPr>
          </a:p>
        </p:txBody>
      </p:sp>
    </p:spTree>
    <p:extLst>
      <p:ext uri="{BB962C8B-B14F-4D97-AF65-F5344CB8AC3E}">
        <p14:creationId xmlns:p14="http://schemas.microsoft.com/office/powerpoint/2010/main" val="316717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04C44D-1F8C-C616-33D9-CA2CF4802D58}"/>
              </a:ext>
            </a:extLst>
          </p:cNvPr>
          <p:cNvSpPr txBox="1"/>
          <p:nvPr/>
        </p:nvSpPr>
        <p:spPr>
          <a:xfrm>
            <a:off x="292964" y="133165"/>
            <a:ext cx="7026674" cy="1569660"/>
          </a:xfrm>
          <a:prstGeom prst="rect">
            <a:avLst/>
          </a:prstGeom>
          <a:noFill/>
        </p:spPr>
        <p:txBody>
          <a:bodyPr wrap="square">
            <a:spAutoFit/>
          </a:bodyPr>
          <a:lstStyle/>
          <a:p>
            <a:r>
              <a:rPr lang="en-US" sz="4800" dirty="0"/>
              <a:t>Farm Power and Energy in Agriculture</a:t>
            </a:r>
            <a:endParaRPr lang="en-IN" sz="4800" dirty="0"/>
          </a:p>
        </p:txBody>
      </p:sp>
      <p:pic>
        <p:nvPicPr>
          <p:cNvPr id="5" name="Picture 4">
            <a:extLst>
              <a:ext uri="{FF2B5EF4-FFF2-40B4-BE49-F238E27FC236}">
                <a16:creationId xmlns:a16="http://schemas.microsoft.com/office/drawing/2014/main" id="{3F29BEA5-EFC7-0EED-202B-10A40F33D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94" y="2554056"/>
            <a:ext cx="4892338" cy="2935403"/>
          </a:xfrm>
          <a:prstGeom prst="rect">
            <a:avLst/>
          </a:prstGeom>
        </p:spPr>
      </p:pic>
      <p:sp>
        <p:nvSpPr>
          <p:cNvPr id="7" name="TextBox 6">
            <a:extLst>
              <a:ext uri="{FF2B5EF4-FFF2-40B4-BE49-F238E27FC236}">
                <a16:creationId xmlns:a16="http://schemas.microsoft.com/office/drawing/2014/main" id="{3B7FC613-B369-ED27-F3C8-C9C2465344D6}"/>
              </a:ext>
            </a:extLst>
          </p:cNvPr>
          <p:cNvSpPr txBox="1"/>
          <p:nvPr/>
        </p:nvSpPr>
        <p:spPr>
          <a:xfrm>
            <a:off x="5717219" y="2361458"/>
            <a:ext cx="3764132" cy="923330"/>
          </a:xfrm>
          <a:prstGeom prst="rect">
            <a:avLst/>
          </a:prstGeom>
          <a:noFill/>
        </p:spPr>
        <p:txBody>
          <a:bodyPr wrap="square">
            <a:spAutoFit/>
          </a:bodyPr>
          <a:lstStyle/>
          <a:p>
            <a:pPr algn="ctr"/>
            <a:r>
              <a:rPr lang="en-IN" b="0" i="0" dirty="0">
                <a:solidFill>
                  <a:srgbClr val="202124"/>
                </a:solidFill>
                <a:effectLst/>
                <a:highlight>
                  <a:srgbClr val="000080"/>
                </a:highlight>
                <a:latin typeface="Google Sans"/>
              </a:rPr>
              <a:t>.</a:t>
            </a:r>
            <a:endParaRPr lang="en-IN" b="0" i="0" dirty="0">
              <a:solidFill>
                <a:srgbClr val="202124"/>
              </a:solidFill>
              <a:effectLst/>
              <a:highlight>
                <a:srgbClr val="000080"/>
              </a:highlight>
              <a:latin typeface="arial" panose="020B0604020202020204" pitchFamily="34" charset="0"/>
            </a:endParaRPr>
          </a:p>
          <a:p>
            <a:br>
              <a:rPr lang="en-IN" b="0" i="0" dirty="0">
                <a:solidFill>
                  <a:srgbClr val="202124"/>
                </a:solidFill>
                <a:effectLst/>
                <a:latin typeface="arial" panose="020B0604020202020204" pitchFamily="34" charset="0"/>
              </a:rPr>
            </a:br>
            <a:endParaRPr lang="en-IN" dirty="0"/>
          </a:p>
        </p:txBody>
      </p:sp>
      <p:sp>
        <p:nvSpPr>
          <p:cNvPr id="9" name="TextBox 8">
            <a:extLst>
              <a:ext uri="{FF2B5EF4-FFF2-40B4-BE49-F238E27FC236}">
                <a16:creationId xmlns:a16="http://schemas.microsoft.com/office/drawing/2014/main" id="{BA9357AE-78B6-481E-BC44-2338F786628B}"/>
              </a:ext>
            </a:extLst>
          </p:cNvPr>
          <p:cNvSpPr txBox="1"/>
          <p:nvPr/>
        </p:nvSpPr>
        <p:spPr>
          <a:xfrm>
            <a:off x="5717219" y="2867595"/>
            <a:ext cx="4474345" cy="2308324"/>
          </a:xfrm>
          <a:prstGeom prst="rect">
            <a:avLst/>
          </a:prstGeom>
          <a:noFill/>
        </p:spPr>
        <p:txBody>
          <a:bodyPr wrap="square">
            <a:spAutoFit/>
          </a:bodyPr>
          <a:lstStyle/>
          <a:p>
            <a:pPr algn="l"/>
            <a:r>
              <a:rPr lang="en-IN" b="0" i="0" dirty="0">
                <a:solidFill>
                  <a:srgbClr val="202124"/>
                </a:solidFill>
                <a:effectLst/>
                <a:latin typeface="Footlight MT Light" panose="0204060206030A020304" pitchFamily="18" charset="0"/>
              </a:rPr>
              <a:t>Farm power is used for operating different types of machinery like tillage, planting, plant protection, harvesting and threshing machinery and other stationary jobs like operating irrigation equipment, threshers/ shellers / cleaners/ graders, etc.</a:t>
            </a:r>
          </a:p>
          <a:p>
            <a:br>
              <a:rPr lang="en-IN" b="0" i="0" dirty="0">
                <a:solidFill>
                  <a:srgbClr val="202124"/>
                </a:solidFill>
                <a:effectLst/>
                <a:latin typeface="Footlight MT Light" panose="0204060206030A020304" pitchFamily="18" charset="0"/>
              </a:rPr>
            </a:br>
            <a:endParaRPr lang="en-IN" dirty="0">
              <a:latin typeface="Footlight MT Light" panose="0204060206030A020304" pitchFamily="18" charset="0"/>
            </a:endParaRPr>
          </a:p>
        </p:txBody>
      </p:sp>
    </p:spTree>
    <p:extLst>
      <p:ext uri="{BB962C8B-B14F-4D97-AF65-F5344CB8AC3E}">
        <p14:creationId xmlns:p14="http://schemas.microsoft.com/office/powerpoint/2010/main" val="2643065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597C4A-2DCF-2E2B-E1C9-3D06F383C96F}"/>
              </a:ext>
            </a:extLst>
          </p:cNvPr>
          <p:cNvSpPr txBox="1"/>
          <p:nvPr/>
        </p:nvSpPr>
        <p:spPr>
          <a:xfrm>
            <a:off x="3342444" y="3246552"/>
            <a:ext cx="6098958" cy="769441"/>
          </a:xfrm>
          <a:prstGeom prst="rect">
            <a:avLst/>
          </a:prstGeom>
          <a:noFill/>
        </p:spPr>
        <p:txBody>
          <a:bodyPr wrap="square">
            <a:spAutoFit/>
          </a:bodyPr>
          <a:lstStyle/>
          <a:p>
            <a:r>
              <a:rPr lang="en-IN" sz="4400" dirty="0">
                <a:latin typeface="Algerian" panose="04020705040A02060702" pitchFamily="82" charset="0"/>
              </a:rPr>
              <a:t>THANK YOU</a:t>
            </a:r>
          </a:p>
        </p:txBody>
      </p:sp>
    </p:spTree>
    <p:extLst>
      <p:ext uri="{BB962C8B-B14F-4D97-AF65-F5344CB8AC3E}">
        <p14:creationId xmlns:p14="http://schemas.microsoft.com/office/powerpoint/2010/main" val="14380560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386</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Algerian</vt:lpstr>
      <vt:lpstr>arial</vt:lpstr>
      <vt:lpstr>arial</vt:lpstr>
      <vt:lpstr>Californian FB</vt:lpstr>
      <vt:lpstr>Footlight MT Light</vt:lpstr>
      <vt:lpstr>Google Sans</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DEEPIKA S</dc:creator>
  <cp:lastModifiedBy>DEEPIKA S</cp:lastModifiedBy>
  <cp:revision>1</cp:revision>
  <dcterms:created xsi:type="dcterms:W3CDTF">2023-10-18T14:32:51Z</dcterms:created>
  <dcterms:modified xsi:type="dcterms:W3CDTF">2023-10-18T16:48:51Z</dcterms:modified>
</cp:coreProperties>
</file>