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9">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A18D0-1122-45A4-B12F-AA60182AEC04}" v="2" dt="2025-03-24T08:17:25.498"/>
  </p1510:revLst>
</p1510:revInfo>
</file>

<file path=ppt/tableStyles.xml><?xml version="1.0" encoding="utf-8"?>
<a:tblStyleLst xmlns:a="http://schemas.openxmlformats.org/drawingml/2006/main" def="{90651C3A-4460-11DB-9652-00E08161165F}">
  <a:tblStyle styleId="{FD6DF078-EC3C-4B8A-9374-92237049EA21}"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fill>
          <a:solidFill>
            <a:schemeClr val="dk1">
              <a:alpha val="20000"/>
            </a:schemeClr>
          </a:solidFill>
        </a:fill>
      </a:tcStyle>
    </a:band2H>
    <a:band1V>
      <a:tcTxStyle b="off" i="off"/>
      <a:tcStyle>
        <a:tcBdr/>
        <a:fill>
          <a:solidFill>
            <a:schemeClr val="dk1">
              <a:alpha val="20000"/>
            </a:schemeClr>
          </a:solidFill>
        </a:fill>
      </a:tcStyle>
    </a:band1V>
    <a:band2V>
      <a:tcTxStyle b="off" i="off"/>
      <a:tcStyle>
        <a:tcBdr/>
        <a:fill>
          <a:solidFill>
            <a:schemeClr val="dk1">
              <a:alpha val="20000"/>
            </a:schemeClr>
          </a:solidFill>
        </a:fill>
      </a:tcStyle>
    </a:band2V>
    <a:lastCol>
      <a:tcTxStyle b="on" i="off"/>
      <a:tcStyle>
        <a:tcBdr/>
        <a:fill>
          <a:solidFill>
            <a:schemeClr val="dk1">
              <a:alpha val="20000"/>
            </a:schemeClr>
          </a:solidFill>
        </a:fill>
      </a:tcStyle>
    </a:lastCol>
    <a:firstCol>
      <a:tcTxStyle b="on" i="off"/>
      <a:tcStyle>
        <a:tcBdr/>
        <a:fill>
          <a:solidFill>
            <a:schemeClr val="dk1">
              <a:alpha val="20000"/>
            </a:schemeClr>
          </a:solidFill>
        </a:fill>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op>
            <a:ln w="50800" cap="flat" cmpd="sng">
              <a:solidFill>
                <a:schemeClr val="dk1"/>
              </a:solidFill>
              <a:prstDash val="solid"/>
              <a:round/>
              <a:headEnd type="none" w="sm" len="sm"/>
              <a:tailEnd type="none" w="sm" len="sm"/>
            </a:ln>
          </a:top>
        </a:tcBdr>
        <a:fill>
          <a:solidFill>
            <a:srgbClr val="FFFFFF">
              <a:alpha val="0"/>
            </a:srgbClr>
          </a:solidFill>
        </a:fill>
      </a:tcStyle>
    </a:seCell>
    <a:swCell>
      <a:tcTxStyle b="off" i="off"/>
      <a:tcStyle>
        <a:tcBdr>
          <a:top>
            <a:ln w="50800" cap="flat" cmpd="sng">
              <a:solidFill>
                <a:schemeClr val="dk1"/>
              </a:solidFill>
              <a:prstDash val="solid"/>
              <a:round/>
              <a:headEnd type="none" w="sm" len="sm"/>
              <a:tailEnd type="none" w="sm" len="sm"/>
            </a:ln>
          </a:top>
        </a:tcBdr>
        <a:fill>
          <a:solidFill>
            <a:srgbClr val="FFFFFF">
              <a:alpha val="0"/>
            </a:srgbClr>
          </a:solidFill>
        </a:fill>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neCell>
    <a:nwCell>
      <a:tcTxStyle b="off"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939"/>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S" userId="1e5624c18b10d15d" providerId="LiveId" clId="{04BA18D0-1122-45A4-B12F-AA60182AEC04}"/>
    <pc:docChg chg="modSld">
      <pc:chgData name="DEEPIKA S" userId="1e5624c18b10d15d" providerId="LiveId" clId="{04BA18D0-1122-45A4-B12F-AA60182AEC04}" dt="2025-03-24T08:18:06.919" v="179" actId="20577"/>
      <pc:docMkLst>
        <pc:docMk/>
      </pc:docMkLst>
      <pc:sldChg chg="modSp mod">
        <pc:chgData name="DEEPIKA S" userId="1e5624c18b10d15d" providerId="LiveId" clId="{04BA18D0-1122-45A4-B12F-AA60182AEC04}" dt="2025-03-24T08:18:06.919" v="179" actId="20577"/>
        <pc:sldMkLst>
          <pc:docMk/>
          <pc:sldMk cId="0" sldId="256"/>
        </pc:sldMkLst>
        <pc:spChg chg="mod">
          <ac:chgData name="DEEPIKA S" userId="1e5624c18b10d15d" providerId="LiveId" clId="{04BA18D0-1122-45A4-B12F-AA60182AEC04}" dt="2025-03-24T08:18:06.919" v="179" actId="20577"/>
          <ac:spMkLst>
            <pc:docMk/>
            <pc:sldMk cId="0" sldId="256"/>
            <ac:spMk id="1048592" creationId="{00000000-0000-0000-0000-000000000000}"/>
          </ac:spMkLst>
        </pc:spChg>
        <pc:picChg chg="mod">
          <ac:chgData name="DEEPIKA S" userId="1e5624c18b10d15d" providerId="LiveId" clId="{04BA18D0-1122-45A4-B12F-AA60182AEC04}" dt="2025-02-14T08:05:51.060" v="0" actId="1076"/>
          <ac:picMkLst>
            <pc:docMk/>
            <pc:sldMk cId="0" sldId="256"/>
            <ac:picMk id="209715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65"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6"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1048593"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594"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048635" name="Google Shape;114;g2ac7df60839_0_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6" name="Google Shape;115;g2ac7df60839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048641" name="Google Shape;12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2" name="Google Shape;123;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49" name="Google Shape;133;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50" name="Google Shape;13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1048598" name="Google Shape;5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9" name="Google Shape;57;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1048601" name="Google Shape;64;p3:notes"/>
          <p:cNvSpPr txBox="1">
            <a:spLocks noGrp="1"/>
          </p:cNvSpPr>
          <p:nvPr>
            <p:ph type="body" idx="1"/>
          </p:nvPr>
        </p:nvSpPr>
        <p:spPr>
          <a:xfrm>
            <a:off x="1219200" y="3300413"/>
            <a:ext cx="9753600" cy="27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02" name="Google Shape;6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1048604" name="Google Shape;70;g2588bb4af59_0_18:notes"/>
          <p:cNvSpPr txBox="1">
            <a:spLocks noGrp="1"/>
          </p:cNvSpPr>
          <p:nvPr>
            <p:ph type="body" idx="1"/>
          </p:nvPr>
        </p:nvSpPr>
        <p:spPr>
          <a:xfrm>
            <a:off x="1219200" y="3300413"/>
            <a:ext cx="9753600" cy="27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05" name="Google Shape;71;g2588bb4af59_0_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1048609" name="Google Shape;76;g2588bb4af59_0_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0" name="Google Shape;77;g2588bb4af59_0_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1048614" name="Google Shape;83;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15" name="Google Shape;84;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1048619" name="Google Shape;90;g2588bb4af59_0_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20" name="Google Shape;91;g2588bb4af59_0_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1048625" name="Google Shape;97;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26" name="Google Shape;9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48630" name="Google Shape;106;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31" name="Google Shape;107;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048581" name="Google Shape;13;p12"/>
          <p:cNvSpPr txBox="1">
            <a:spLocks noGrp="1"/>
          </p:cNvSpPr>
          <p:nvPr>
            <p:ph type="title"/>
          </p:nvPr>
        </p:nvSpPr>
        <p:spPr>
          <a:xfrm>
            <a:off x="3670591" y="1934454"/>
            <a:ext cx="4850817" cy="952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2" name="Google Shape;14;p12"/>
          <p:cNvSpPr txBox="1">
            <a:spLocks noGrp="1"/>
          </p:cNvSpPr>
          <p:nvPr>
            <p:ph type="body" idx="1"/>
          </p:nvPr>
        </p:nvSpPr>
        <p:spPr>
          <a:xfrm>
            <a:off x="1322908" y="2227490"/>
            <a:ext cx="9546183" cy="30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lvl2pPr>
            <a:lvl3pPr marL="1371600" lvl="2" indent="-228600" algn="l">
              <a:lnSpc>
                <a:spcPct val="100000"/>
              </a:lnSpc>
              <a:spcBef>
                <a:spcPts val="0"/>
              </a:spcBef>
              <a:spcAft>
                <a:spcPts val="0"/>
              </a:spcAft>
              <a:buSzPts val="1400"/>
              <a:buNone/>
            </a:lvl3pPr>
            <a:lvl4pPr marL="1828800" lvl="3" indent="-228600" algn="l">
              <a:lnSpc>
                <a:spcPct val="100000"/>
              </a:lnSpc>
              <a:spcBef>
                <a:spcPts val="0"/>
              </a:spcBef>
              <a:spcAft>
                <a:spcPts val="0"/>
              </a:spcAft>
              <a:buSzPts val="1400"/>
              <a:buNone/>
            </a:lvl4pPr>
            <a:lvl5pPr marL="2286000" lvl="4" indent="-228600" algn="l">
              <a:lnSpc>
                <a:spcPct val="100000"/>
              </a:lnSpc>
              <a:spcBef>
                <a:spcPts val="0"/>
              </a:spcBef>
              <a:spcAft>
                <a:spcPts val="0"/>
              </a:spcAft>
              <a:buSzPts val="1400"/>
              <a:buNone/>
            </a:lvl5pPr>
            <a:lvl6pPr marL="2743200" lvl="5" indent="-228600" algn="l">
              <a:lnSpc>
                <a:spcPct val="100000"/>
              </a:lnSpc>
              <a:spcBef>
                <a:spcPts val="0"/>
              </a:spcBef>
              <a:spcAft>
                <a:spcPts val="0"/>
              </a:spcAft>
              <a:buSzPts val="1400"/>
              <a:buNone/>
            </a:lvl6pPr>
            <a:lvl7pPr marL="3200400" lvl="6" indent="-228600" algn="l">
              <a:lnSpc>
                <a:spcPct val="100000"/>
              </a:lnSpc>
              <a:spcBef>
                <a:spcPts val="0"/>
              </a:spcBef>
              <a:spcAft>
                <a:spcPts val="0"/>
              </a:spcAft>
              <a:buSzPts val="1400"/>
              <a:buNone/>
            </a:lvl7pPr>
            <a:lvl8pPr marL="3657600" lvl="7" indent="-228600" algn="l">
              <a:lnSpc>
                <a:spcPct val="100000"/>
              </a:lnSpc>
              <a:spcBef>
                <a:spcPts val="0"/>
              </a:spcBef>
              <a:spcAft>
                <a:spcPts val="0"/>
              </a:spcAft>
              <a:buSzPts val="1400"/>
              <a:buNone/>
            </a:lvl8pPr>
            <a:lvl9pPr marL="4114800" lvl="8" indent="-228600" algn="l">
              <a:lnSpc>
                <a:spcPct val="100000"/>
              </a:lnSpc>
              <a:spcBef>
                <a:spcPts val="0"/>
              </a:spcBef>
              <a:spcAft>
                <a:spcPts val="0"/>
              </a:spcAft>
              <a:buSzPts val="1400"/>
              <a:buNone/>
            </a:lvl9pPr>
          </a:lstStyle>
          <a:p>
            <a:endParaRPr/>
          </a:p>
        </p:txBody>
      </p:sp>
      <p:sp>
        <p:nvSpPr>
          <p:cNvPr id="1048583" name="Google Shape;15;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4" name="Google Shape;16;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5" name="Google Shape;17;p12"/>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048643" name="Google Shape;19;p13"/>
          <p:cNvSpPr txBox="1">
            <a:spLocks noGrp="1"/>
          </p:cNvSpPr>
          <p:nvPr>
            <p:ph type="title"/>
          </p:nvPr>
        </p:nvSpPr>
        <p:spPr>
          <a:xfrm>
            <a:off x="3670591" y="1934454"/>
            <a:ext cx="4850817" cy="952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44" name="Google Shape;20;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45" name="Google Shape;21;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46" name="Google Shape;22;p13"/>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1048651" name="Google Shape;24;p14"/>
          <p:cNvSpPr txBox="1">
            <a:spLocks noGrp="1"/>
          </p:cNvSpPr>
          <p:nvPr>
            <p:ph type="ctrTitle"/>
          </p:nvPr>
        </p:nvSpPr>
        <p:spPr>
          <a:xfrm>
            <a:off x="914400" y="2125980"/>
            <a:ext cx="10363200" cy="95250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2" name="Google Shape;25;p14"/>
          <p:cNvSpPr txBox="1">
            <a:spLocks noGrp="1"/>
          </p:cNvSpPr>
          <p:nvPr>
            <p:ph type="subTitle" idx="1"/>
          </p:nvPr>
        </p:nvSpPr>
        <p:spPr>
          <a:xfrm>
            <a:off x="1828800" y="3840480"/>
            <a:ext cx="8534400" cy="304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3" name="Google Shape;26;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4" name="Google Shape;27;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5" name="Google Shape;28;p14"/>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1048656" name="Google Shape;30;p15"/>
          <p:cNvSpPr txBox="1">
            <a:spLocks noGrp="1"/>
          </p:cNvSpPr>
          <p:nvPr>
            <p:ph type="title"/>
          </p:nvPr>
        </p:nvSpPr>
        <p:spPr>
          <a:xfrm>
            <a:off x="3670591" y="1934454"/>
            <a:ext cx="4850817" cy="952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7" name="Google Shape;31;p15"/>
          <p:cNvSpPr txBox="1">
            <a:spLocks noGrp="1"/>
          </p:cNvSpPr>
          <p:nvPr>
            <p:ph type="body" idx="1"/>
          </p:nvPr>
        </p:nvSpPr>
        <p:spPr>
          <a:xfrm>
            <a:off x="609600" y="1577340"/>
            <a:ext cx="5303520" cy="30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lvl1pPr>
            <a:lvl2pPr marL="914400" lvl="1" indent="-228600" algn="l">
              <a:lnSpc>
                <a:spcPct val="100000"/>
              </a:lnSpc>
              <a:spcBef>
                <a:spcPts val="0"/>
              </a:spcBef>
              <a:spcAft>
                <a:spcPts val="0"/>
              </a:spcAft>
              <a:buSzPts val="1400"/>
              <a:buNone/>
            </a:lvl2pPr>
            <a:lvl3pPr marL="1371600" lvl="2" indent="-228600" algn="l">
              <a:lnSpc>
                <a:spcPct val="100000"/>
              </a:lnSpc>
              <a:spcBef>
                <a:spcPts val="0"/>
              </a:spcBef>
              <a:spcAft>
                <a:spcPts val="0"/>
              </a:spcAft>
              <a:buSzPts val="1400"/>
              <a:buNone/>
            </a:lvl3pPr>
            <a:lvl4pPr marL="1828800" lvl="3" indent="-228600" algn="l">
              <a:lnSpc>
                <a:spcPct val="100000"/>
              </a:lnSpc>
              <a:spcBef>
                <a:spcPts val="0"/>
              </a:spcBef>
              <a:spcAft>
                <a:spcPts val="0"/>
              </a:spcAft>
              <a:buSzPts val="1400"/>
              <a:buNone/>
            </a:lvl4pPr>
            <a:lvl5pPr marL="2286000" lvl="4" indent="-228600" algn="l">
              <a:lnSpc>
                <a:spcPct val="100000"/>
              </a:lnSpc>
              <a:spcBef>
                <a:spcPts val="0"/>
              </a:spcBef>
              <a:spcAft>
                <a:spcPts val="0"/>
              </a:spcAft>
              <a:buSzPts val="1400"/>
              <a:buNone/>
            </a:lvl5pPr>
            <a:lvl6pPr marL="2743200" lvl="5" indent="-228600" algn="l">
              <a:lnSpc>
                <a:spcPct val="100000"/>
              </a:lnSpc>
              <a:spcBef>
                <a:spcPts val="0"/>
              </a:spcBef>
              <a:spcAft>
                <a:spcPts val="0"/>
              </a:spcAft>
              <a:buSzPts val="1400"/>
              <a:buNone/>
            </a:lvl6pPr>
            <a:lvl7pPr marL="3200400" lvl="6" indent="-228600" algn="l">
              <a:lnSpc>
                <a:spcPct val="100000"/>
              </a:lnSpc>
              <a:spcBef>
                <a:spcPts val="0"/>
              </a:spcBef>
              <a:spcAft>
                <a:spcPts val="0"/>
              </a:spcAft>
              <a:buSzPts val="1400"/>
              <a:buNone/>
            </a:lvl7pPr>
            <a:lvl8pPr marL="3657600" lvl="7" indent="-228600" algn="l">
              <a:lnSpc>
                <a:spcPct val="100000"/>
              </a:lnSpc>
              <a:spcBef>
                <a:spcPts val="0"/>
              </a:spcBef>
              <a:spcAft>
                <a:spcPts val="0"/>
              </a:spcAft>
              <a:buSzPts val="1400"/>
              <a:buNone/>
            </a:lvl8pPr>
            <a:lvl9pPr marL="4114800" lvl="8" indent="-228600" algn="l">
              <a:lnSpc>
                <a:spcPct val="100000"/>
              </a:lnSpc>
              <a:spcBef>
                <a:spcPts val="0"/>
              </a:spcBef>
              <a:spcAft>
                <a:spcPts val="0"/>
              </a:spcAft>
              <a:buSzPts val="1400"/>
              <a:buNone/>
            </a:lvl9pPr>
          </a:lstStyle>
          <a:p>
            <a:endParaRPr/>
          </a:p>
        </p:txBody>
      </p:sp>
      <p:sp>
        <p:nvSpPr>
          <p:cNvPr id="1048658" name="Google Shape;32;p15"/>
          <p:cNvSpPr txBox="1">
            <a:spLocks noGrp="1"/>
          </p:cNvSpPr>
          <p:nvPr>
            <p:ph type="body" idx="2"/>
          </p:nvPr>
        </p:nvSpPr>
        <p:spPr>
          <a:xfrm>
            <a:off x="6278880" y="1577340"/>
            <a:ext cx="5303520" cy="30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lvl1pPr>
            <a:lvl2pPr marL="914400" lvl="1" indent="-228600" algn="l">
              <a:lnSpc>
                <a:spcPct val="100000"/>
              </a:lnSpc>
              <a:spcBef>
                <a:spcPts val="0"/>
              </a:spcBef>
              <a:spcAft>
                <a:spcPts val="0"/>
              </a:spcAft>
              <a:buSzPts val="1400"/>
              <a:buNone/>
            </a:lvl2pPr>
            <a:lvl3pPr marL="1371600" lvl="2" indent="-228600" algn="l">
              <a:lnSpc>
                <a:spcPct val="100000"/>
              </a:lnSpc>
              <a:spcBef>
                <a:spcPts val="0"/>
              </a:spcBef>
              <a:spcAft>
                <a:spcPts val="0"/>
              </a:spcAft>
              <a:buSzPts val="1400"/>
              <a:buNone/>
            </a:lvl3pPr>
            <a:lvl4pPr marL="1828800" lvl="3" indent="-228600" algn="l">
              <a:lnSpc>
                <a:spcPct val="100000"/>
              </a:lnSpc>
              <a:spcBef>
                <a:spcPts val="0"/>
              </a:spcBef>
              <a:spcAft>
                <a:spcPts val="0"/>
              </a:spcAft>
              <a:buSzPts val="1400"/>
              <a:buNone/>
            </a:lvl4pPr>
            <a:lvl5pPr marL="2286000" lvl="4" indent="-228600" algn="l">
              <a:lnSpc>
                <a:spcPct val="100000"/>
              </a:lnSpc>
              <a:spcBef>
                <a:spcPts val="0"/>
              </a:spcBef>
              <a:spcAft>
                <a:spcPts val="0"/>
              </a:spcAft>
              <a:buSzPts val="1400"/>
              <a:buNone/>
            </a:lvl5pPr>
            <a:lvl6pPr marL="2743200" lvl="5" indent="-228600" algn="l">
              <a:lnSpc>
                <a:spcPct val="100000"/>
              </a:lnSpc>
              <a:spcBef>
                <a:spcPts val="0"/>
              </a:spcBef>
              <a:spcAft>
                <a:spcPts val="0"/>
              </a:spcAft>
              <a:buSzPts val="1400"/>
              <a:buNone/>
            </a:lvl6pPr>
            <a:lvl7pPr marL="3200400" lvl="6" indent="-228600" algn="l">
              <a:lnSpc>
                <a:spcPct val="100000"/>
              </a:lnSpc>
              <a:spcBef>
                <a:spcPts val="0"/>
              </a:spcBef>
              <a:spcAft>
                <a:spcPts val="0"/>
              </a:spcAft>
              <a:buSzPts val="1400"/>
              <a:buNone/>
            </a:lvl7pPr>
            <a:lvl8pPr marL="3657600" lvl="7" indent="-228600" algn="l">
              <a:lnSpc>
                <a:spcPct val="100000"/>
              </a:lnSpc>
              <a:spcBef>
                <a:spcPts val="0"/>
              </a:spcBef>
              <a:spcAft>
                <a:spcPts val="0"/>
              </a:spcAft>
              <a:buSzPts val="1400"/>
              <a:buNone/>
            </a:lvl8pPr>
            <a:lvl9pPr marL="4114800" lvl="8" indent="-228600" algn="l">
              <a:lnSpc>
                <a:spcPct val="100000"/>
              </a:lnSpc>
              <a:spcBef>
                <a:spcPts val="0"/>
              </a:spcBef>
              <a:spcAft>
                <a:spcPts val="0"/>
              </a:spcAft>
              <a:buSzPts val="1400"/>
              <a:buNone/>
            </a:lvl9pPr>
          </a:lstStyle>
          <a:p>
            <a:endParaRPr/>
          </a:p>
        </p:txBody>
      </p:sp>
      <p:sp>
        <p:nvSpPr>
          <p:cNvPr id="1048659"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0"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1" name="Google Shape;35;p15"/>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1048662" name="Google Shape;37;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3" name="Google Shape;38;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4" name="Google Shape;39;p16"/>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2097152" name="Google Shape;6;p11"/>
          <p:cNvPicPr preferRelativeResize="0">
            <a:picLocks/>
          </p:cNvPicPr>
          <p:nvPr/>
        </p:nvPicPr>
        <p:blipFill rotWithShape="1">
          <a:blip r:embed="rId7">
            <a:alphaModFix/>
          </a:blip>
          <a:srcRect/>
          <a:stretch>
            <a:fillRect/>
          </a:stretch>
        </p:blipFill>
        <p:spPr>
          <a:xfrm>
            <a:off x="0" y="0"/>
            <a:ext cx="12191999" cy="6857999"/>
          </a:xfrm>
          <a:prstGeom prst="rect">
            <a:avLst/>
          </a:prstGeom>
          <a:noFill/>
          <a:ln>
            <a:noFill/>
          </a:ln>
        </p:spPr>
      </p:pic>
      <p:sp>
        <p:nvSpPr>
          <p:cNvPr id="1048576" name="Google Shape;7;p11"/>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48577" name="Google Shape;8;p11"/>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48578" name="Google Shape;9;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579" name="Google Shape;10;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580" name="Google Shape;11;p11"/>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drive.google.com/file/d/1zKrjmtcct3Jkky4OQvVs-z5KdebR2Dbf/view"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ieeexplore.ieee.org/abstract/document/6395904"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pic>
        <p:nvPicPr>
          <p:cNvPr id="2097153" name="Google Shape;44;p1"/>
          <p:cNvPicPr preferRelativeResize="0">
            <a:picLocks/>
          </p:cNvPicPr>
          <p:nvPr/>
        </p:nvPicPr>
        <p:blipFill rotWithShape="1">
          <a:blip r:embed="rId3">
            <a:alphaModFix/>
          </a:blip>
          <a:srcRect/>
          <a:stretch>
            <a:fillRect/>
          </a:stretch>
        </p:blipFill>
        <p:spPr>
          <a:xfrm>
            <a:off x="-179501" y="-41953"/>
            <a:ext cx="12192000" cy="6858000"/>
          </a:xfrm>
          <a:prstGeom prst="rect">
            <a:avLst/>
          </a:prstGeom>
          <a:noFill/>
          <a:ln>
            <a:noFill/>
          </a:ln>
        </p:spPr>
      </p:pic>
      <p:sp>
        <p:nvSpPr>
          <p:cNvPr id="1048586" name="Google Shape;45;p1"/>
          <p:cNvSpPr txBox="1"/>
          <p:nvPr/>
        </p:nvSpPr>
        <p:spPr>
          <a:xfrm>
            <a:off x="3043200" y="2544325"/>
            <a:ext cx="8430900" cy="382156"/>
          </a:xfrm>
          <a:prstGeom prst="rect">
            <a:avLst/>
          </a:prstGeom>
          <a:noFill/>
          <a:ln>
            <a:noFill/>
          </a:ln>
        </p:spPr>
        <p:txBody>
          <a:bodyPr spcFirstLastPara="1" wrap="square" lIns="0" tIns="12700" rIns="0" bIns="0" anchor="t" anchorCtr="0">
            <a:spAutoFit/>
          </a:bodyPr>
          <a:lstStyle/>
          <a:p>
            <a:pPr marL="3066415" marR="5080" lvl="0" indent="-3054350" algn="l" rtl="0">
              <a:lnSpc>
                <a:spcPct val="100000"/>
              </a:lnSpc>
              <a:spcBef>
                <a:spcPts val="0"/>
              </a:spcBef>
              <a:spcAft>
                <a:spcPts val="0"/>
              </a:spcAft>
              <a:buClr>
                <a:srgbClr val="000000"/>
              </a:buClr>
              <a:buSzPts val="2400"/>
              <a:buFont typeface="Arial"/>
              <a:buNone/>
            </a:pPr>
            <a:r>
              <a:rPr lang="en-US" sz="2400" b="0" i="0" u="none" strike="noStrike" cap="none" dirty="0">
                <a:solidFill>
                  <a:srgbClr val="FF0000"/>
                </a:solidFill>
                <a:latin typeface="Arial"/>
                <a:ea typeface="Arial"/>
                <a:cs typeface="Arial"/>
                <a:sym typeface="Arial"/>
              </a:rPr>
              <a:t>DEPARTMENT OF </a:t>
            </a:r>
            <a:r>
              <a:rPr lang="en-US" sz="2400" dirty="0">
                <a:solidFill>
                  <a:srgbClr val="FF0000"/>
                </a:solidFill>
              </a:rPr>
              <a:t>MECHATRONICS </a:t>
            </a:r>
            <a:r>
              <a:rPr lang="en-US" sz="2400" b="0" i="0" u="none" strike="noStrike" cap="none" dirty="0">
                <a:solidFill>
                  <a:srgbClr val="FF0000"/>
                </a:solidFill>
                <a:latin typeface="Arial"/>
                <a:ea typeface="Arial"/>
                <a:cs typeface="Arial"/>
                <a:sym typeface="Arial"/>
              </a:rPr>
              <a:t>ENGINEERING</a:t>
            </a:r>
            <a:endParaRPr sz="2400" b="0" i="0" u="none" strike="noStrike" cap="none" dirty="0">
              <a:solidFill>
                <a:schemeClr val="dk1"/>
              </a:solidFill>
              <a:latin typeface="Arial"/>
              <a:ea typeface="Arial"/>
              <a:cs typeface="Arial"/>
              <a:sym typeface="Arial"/>
            </a:endParaRPr>
          </a:p>
        </p:txBody>
      </p:sp>
      <p:grpSp>
        <p:nvGrpSpPr>
          <p:cNvPr id="20" name="Google Shape;46;p1"/>
          <p:cNvGrpSpPr/>
          <p:nvPr/>
        </p:nvGrpSpPr>
        <p:grpSpPr>
          <a:xfrm>
            <a:off x="179501" y="1337355"/>
            <a:ext cx="1708370" cy="5091494"/>
            <a:chOff x="190553" y="1212849"/>
            <a:chExt cx="1813556" cy="5206027"/>
          </a:xfrm>
        </p:grpSpPr>
        <p:pic>
          <p:nvPicPr>
            <p:cNvPr id="2097154" name="Google Shape;47;p1"/>
            <p:cNvPicPr preferRelativeResize="0">
              <a:picLocks/>
            </p:cNvPicPr>
            <p:nvPr/>
          </p:nvPicPr>
          <p:blipFill rotWithShape="1">
            <a:blip r:embed="rId4">
              <a:alphaModFix/>
            </a:blip>
            <a:srcRect/>
            <a:stretch>
              <a:fillRect/>
            </a:stretch>
          </p:blipFill>
          <p:spPr>
            <a:xfrm>
              <a:off x="629861" y="1212849"/>
              <a:ext cx="1374248" cy="1066799"/>
            </a:xfrm>
            <a:prstGeom prst="rect">
              <a:avLst/>
            </a:prstGeom>
            <a:noFill/>
            <a:ln>
              <a:noFill/>
            </a:ln>
          </p:spPr>
        </p:pic>
        <p:pic>
          <p:nvPicPr>
            <p:cNvPr id="2097155" name="Google Shape;48;p1"/>
            <p:cNvPicPr preferRelativeResize="0">
              <a:picLocks/>
            </p:cNvPicPr>
            <p:nvPr/>
          </p:nvPicPr>
          <p:blipFill rotWithShape="1">
            <a:blip r:embed="rId5">
              <a:alphaModFix/>
            </a:blip>
            <a:srcRect/>
            <a:stretch>
              <a:fillRect/>
            </a:stretch>
          </p:blipFill>
          <p:spPr>
            <a:xfrm>
              <a:off x="190553" y="4840809"/>
              <a:ext cx="1098142" cy="1578067"/>
            </a:xfrm>
            <a:prstGeom prst="rect">
              <a:avLst/>
            </a:prstGeom>
            <a:noFill/>
            <a:ln>
              <a:noFill/>
            </a:ln>
          </p:spPr>
        </p:pic>
      </p:grpSp>
      <p:sp>
        <p:nvSpPr>
          <p:cNvPr id="1048588" name="Google Shape;50;p1"/>
          <p:cNvSpPr txBox="1"/>
          <p:nvPr/>
        </p:nvSpPr>
        <p:spPr>
          <a:xfrm>
            <a:off x="10844949" y="6506676"/>
            <a:ext cx="392700" cy="309371"/>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a:t>
            </a:fld>
            <a:endParaRPr sz="1800" b="0" i="0" u="none" strike="noStrike" cap="none">
              <a:solidFill>
                <a:schemeClr val="dk1"/>
              </a:solidFill>
              <a:latin typeface="Arial"/>
              <a:ea typeface="Arial"/>
              <a:cs typeface="Arial"/>
              <a:sym typeface="Arial"/>
            </a:endParaRPr>
          </a:p>
        </p:txBody>
      </p:sp>
      <p:sp>
        <p:nvSpPr>
          <p:cNvPr id="1048589" name="Google Shape;51;p1"/>
          <p:cNvSpPr txBox="1"/>
          <p:nvPr/>
        </p:nvSpPr>
        <p:spPr>
          <a:xfrm>
            <a:off x="2453360" y="4231463"/>
            <a:ext cx="3847465" cy="215901"/>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8591" name="Google Shape;53;p1"/>
          <p:cNvSpPr txBox="1"/>
          <p:nvPr/>
        </p:nvSpPr>
        <p:spPr>
          <a:xfrm>
            <a:off x="7565099" y="3840474"/>
            <a:ext cx="3100375" cy="154334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PRESENTED BY</a:t>
            </a:r>
            <a:endParaRPr lang="en-US" sz="1800" b="0" i="0" u="none" strike="noStrike" cap="none"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SAHANA M - 23MTR080</a:t>
            </a:r>
          </a:p>
          <a:p>
            <a:pPr marL="12700" marR="0" lvl="0" indent="0" algn="l" rtl="0">
              <a:lnSpc>
                <a:spcPct val="100000"/>
              </a:lnSpc>
              <a:spcBef>
                <a:spcPts val="0"/>
              </a:spcBef>
              <a:spcAft>
                <a:spcPts val="0"/>
              </a:spcAft>
              <a:buClr>
                <a:srgbClr val="000000"/>
              </a:buClr>
              <a:buSzPts val="1800"/>
              <a:buFont typeface="Arial"/>
              <a:buNone/>
            </a:pPr>
            <a:r>
              <a:rPr lang="en-US" sz="1800" dirty="0">
                <a:solidFill>
                  <a:schemeClr val="dk1"/>
                </a:solidFill>
              </a:rPr>
              <a:t>SHARMILA D - 23MTR092</a:t>
            </a:r>
          </a:p>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THIRSHNA MP - 23MTR107</a:t>
            </a:r>
          </a:p>
        </p:txBody>
      </p:sp>
      <p:sp>
        <p:nvSpPr>
          <p:cNvPr id="1048592" name="Google Shape;54;p1"/>
          <p:cNvSpPr txBox="1">
            <a:spLocks noGrp="1"/>
          </p:cNvSpPr>
          <p:nvPr>
            <p:ph type="title"/>
          </p:nvPr>
        </p:nvSpPr>
        <p:spPr>
          <a:xfrm>
            <a:off x="2645950" y="235973"/>
            <a:ext cx="8198999" cy="6951407"/>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0" tIns="12700" rIns="0" bIns="0" anchor="t" anchorCtr="0">
            <a:noAutofit/>
          </a:bodyPr>
          <a:lstStyle/>
          <a:p>
            <a:pPr marL="12700" algn="ctr"/>
            <a:r>
              <a:rPr lang="en-US" sz="3600" dirty="0">
                <a:solidFill>
                  <a:schemeClr val="tx1"/>
                </a:solidFill>
                <a:latin typeface="HK Modular" panose="00000800000000000000"/>
                <a:ea typeface="HK Modular" panose="00000800000000000000"/>
                <a:cs typeface="HK Modular" panose="00000800000000000000"/>
                <a:sym typeface="HK Modular" panose="00000800000000000000"/>
              </a:rPr>
              <a:t>KONGU ENGINEERING COLLEGE</a:t>
            </a:r>
            <a:br>
              <a:rPr lang="en-US" sz="9600" dirty="0">
                <a:solidFill>
                  <a:srgbClr val="FFFFFF"/>
                </a:solidFill>
                <a:latin typeface="HK Modular" panose="00000800000000000000"/>
                <a:ea typeface="HK Modular" panose="00000800000000000000"/>
                <a:cs typeface="HK Modular" panose="00000800000000000000"/>
                <a:sym typeface="HK Modular" panose="00000800000000000000"/>
              </a:rPr>
            </a:br>
            <a:br>
              <a:rPr lang="en-US" sz="9600" dirty="0">
                <a:solidFill>
                  <a:srgbClr val="FFFFFF"/>
                </a:solidFill>
                <a:latin typeface="HK Modular" panose="00000800000000000000"/>
                <a:ea typeface="HK Modular" panose="00000800000000000000"/>
                <a:cs typeface="HK Modular" panose="00000800000000000000"/>
                <a:sym typeface="HK Modular" panose="00000800000000000000"/>
              </a:rPr>
            </a:br>
            <a:r>
              <a:rPr lang="en-US" sz="2800" dirty="0">
                <a:solidFill>
                  <a:schemeClr val="accent6">
                    <a:lumMod val="75000"/>
                  </a:schemeClr>
                </a:solidFill>
                <a:latin typeface="HK Modular" panose="00000800000000000000"/>
                <a:ea typeface="HK Modular" panose="00000800000000000000"/>
                <a:cs typeface="HK Modular" panose="00000800000000000000"/>
                <a:sym typeface="HK Modular" panose="00000800000000000000"/>
              </a:rPr>
              <a:t>LABEL CUTTING AND </a:t>
            </a:r>
            <a:r>
              <a:rPr lang="en-US" sz="2800">
                <a:solidFill>
                  <a:schemeClr val="accent6">
                    <a:lumMod val="75000"/>
                  </a:schemeClr>
                </a:solidFill>
                <a:latin typeface="HK Modular" panose="00000800000000000000"/>
                <a:ea typeface="HK Modular" panose="00000800000000000000"/>
                <a:cs typeface="HK Modular" panose="00000800000000000000"/>
                <a:sym typeface="HK Modular" panose="00000800000000000000"/>
              </a:rPr>
              <a:t>COUNTING MACHINE</a:t>
            </a:r>
            <a:endParaRPr sz="2800" dirty="0">
              <a:solidFill>
                <a:schemeClr val="accent6">
                  <a:lumMod val="75000"/>
                </a:schemeClr>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048669"/>
          <p:cNvSpPr>
            <a:spLocks noGrp="1"/>
          </p:cNvSpPr>
          <p:nvPr>
            <p:ph type="title"/>
          </p:nvPr>
        </p:nvSpPr>
        <p:spPr>
          <a:xfrm>
            <a:off x="5506910" y="748798"/>
            <a:ext cx="4850817" cy="533400"/>
          </a:xfrm>
        </p:spPr>
        <p:txBody>
          <a:bodyPr/>
          <a:lstStyle/>
          <a:p>
            <a:r>
              <a:rPr lang="en-US" altLang="en-IN" sz="3600">
                <a:solidFill>
                  <a:srgbClr val="FF0000"/>
                </a:solidFill>
              </a:rPr>
              <a:t>CUTTING</a:t>
            </a:r>
            <a:endParaRPr lang="en-IN" sz="3600">
              <a:solidFill>
                <a:srgbClr val="FF0000"/>
              </a:solidFill>
            </a:endParaRPr>
          </a:p>
        </p:txBody>
      </p:sp>
      <p:sp>
        <p:nvSpPr>
          <p:cNvPr id="1048671" name="Text Placeholder 1048670"/>
          <p:cNvSpPr>
            <a:spLocks noGrp="1"/>
          </p:cNvSpPr>
          <p:nvPr>
            <p:ph type="body" idx="1"/>
          </p:nvPr>
        </p:nvSpPr>
        <p:spPr>
          <a:xfrm>
            <a:off x="1488095" y="2273984"/>
            <a:ext cx="9546183" cy="2844800"/>
          </a:xfrm>
        </p:spPr>
        <p:txBody>
          <a:bodyPr/>
          <a:lstStyle/>
          <a:p>
            <a:pPr marL="571500" indent="-342900">
              <a:buFont typeface="Wingdings" charset="2"/>
              <a:buChar char="n"/>
            </a:pPr>
            <a:r>
              <a:rPr lang="en-IN" sz="2400"/>
              <a:t>In cloth label cutting and counting machines, cutting refers to the process of separating individual cloth labels from a larger roll or sheet of labels. </a:t>
            </a:r>
            <a:endParaRPr lang="en-IN" sz="2800"/>
          </a:p>
          <a:p>
            <a:pPr marL="571500" indent="-342900">
              <a:buFont typeface="Wingdings" charset="2"/>
              <a:buChar char="n"/>
            </a:pPr>
            <a:r>
              <a:rPr lang="en-IN" sz="2400"/>
              <a:t>This is typically done automatically by the machine, which is programmed to cut the labels at specified intervals or based on predefined patterns.</a:t>
            </a:r>
            <a:endParaRPr lang="en-IN" sz="2800"/>
          </a:p>
          <a:p>
            <a:pPr marL="571500" indent="-342900">
              <a:buFont typeface="Wingdings" charset="2"/>
              <a:buChar char="n"/>
            </a:pPr>
            <a:r>
              <a:rPr lang="en-IN" sz="2400"/>
              <a:t> The cutting mechanism may involve blades or other cutting tools, depending on the design of the machine.</a:t>
            </a:r>
            <a:endParaRPr lang="en-IN"/>
          </a:p>
        </p:txBody>
      </p:sp>
      <p:sp>
        <p:nvSpPr>
          <p:cNvPr id="1048672" name="Slide Number Placeholder 1048671"/>
          <p:cNvSpPr>
            <a:spLocks noGrp="1"/>
          </p:cNvSpPr>
          <p:nvPr>
            <p:ph type="sldNum" idx="12"/>
          </p:nvPr>
        </p:nvSpPr>
        <p:spPr>
          <a:xfrm>
            <a:off x="11034279" y="6514910"/>
            <a:ext cx="245109" cy="618744"/>
          </a:xfrm>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048672"/>
          <p:cNvSpPr>
            <a:spLocks noGrp="1"/>
          </p:cNvSpPr>
          <p:nvPr>
            <p:ph type="title"/>
          </p:nvPr>
        </p:nvSpPr>
        <p:spPr>
          <a:xfrm>
            <a:off x="4764325" y="649992"/>
            <a:ext cx="4850817" cy="533400"/>
          </a:xfrm>
        </p:spPr>
        <p:txBody>
          <a:bodyPr/>
          <a:lstStyle/>
          <a:p>
            <a:r>
              <a:rPr lang="en-US" altLang="en-IN" sz="3600">
                <a:solidFill>
                  <a:srgbClr val="FF0000"/>
                </a:solidFill>
              </a:rPr>
              <a:t>COUNTING </a:t>
            </a:r>
            <a:endParaRPr lang="en-IN" sz="3600">
              <a:solidFill>
                <a:srgbClr val="FF0000"/>
              </a:solidFill>
            </a:endParaRPr>
          </a:p>
        </p:txBody>
      </p:sp>
      <p:sp>
        <p:nvSpPr>
          <p:cNvPr id="1048675" name="Slide Number Placeholder 1048674"/>
          <p:cNvSpPr>
            <a:spLocks noGrp="1"/>
          </p:cNvSpPr>
          <p:nvPr>
            <p:ph type="sldNum" idx="12"/>
          </p:nvPr>
        </p:nvSpPr>
        <p:spPr>
          <a:xfrm>
            <a:off x="11034279" y="6514910"/>
            <a:ext cx="245109" cy="618744"/>
          </a:xfrm>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11</a:t>
            </a:fld>
            <a:endParaRPr lang="en-US"/>
          </a:p>
        </p:txBody>
      </p:sp>
      <p:sp>
        <p:nvSpPr>
          <p:cNvPr id="1048676" name="TextBox 1048675"/>
          <p:cNvSpPr txBox="1"/>
          <p:nvPr/>
        </p:nvSpPr>
        <p:spPr>
          <a:xfrm>
            <a:off x="1684395" y="2034038"/>
            <a:ext cx="9349883" cy="3863340"/>
          </a:xfrm>
          <a:prstGeom prst="rect">
            <a:avLst/>
          </a:prstGeom>
        </p:spPr>
        <p:txBody>
          <a:bodyPr wrap="square" rtlCol="0">
            <a:spAutoFit/>
          </a:bodyPr>
          <a:lstStyle/>
          <a:p>
            <a:pPr marL="461963" indent="-457200">
              <a:buFont typeface="Wingdings" charset="2"/>
              <a:buChar char="n"/>
            </a:pPr>
            <a:r>
              <a:rPr lang="en-IN" sz="2800"/>
              <a:t>After cutting, the counting aspect comes into play. The machine is equipped with a counting mechanism that keeps track of the number of labels produced.</a:t>
            </a:r>
          </a:p>
          <a:p>
            <a:pPr marL="461963" indent="-457200">
              <a:buFont typeface="Wingdings" charset="2"/>
              <a:buChar char="n"/>
            </a:pPr>
            <a:r>
              <a:rPr lang="en-IN" sz="2800"/>
              <a:t> This ensures accurate production and helps in managing inventory. </a:t>
            </a:r>
          </a:p>
          <a:p>
            <a:pPr marL="461963" indent="-457200">
              <a:buFont typeface="Wingdings" charset="2"/>
              <a:buChar char="n"/>
            </a:pPr>
            <a:r>
              <a:rPr lang="en-IN" sz="2800"/>
              <a:t>The counting process can be based on the number of cuts made or may involve additional sensors to verify each separated label.</a:t>
            </a:r>
          </a:p>
          <a:p>
            <a:pPr marL="4763" indent="0">
              <a:buNone/>
            </a:pP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48627" name="Google Shape;109;p8"/>
          <p:cNvSpPr txBox="1">
            <a:spLocks noGrp="1"/>
          </p:cNvSpPr>
          <p:nvPr>
            <p:ph type="title"/>
          </p:nvPr>
        </p:nvSpPr>
        <p:spPr>
          <a:xfrm>
            <a:off x="3668395" y="562610"/>
            <a:ext cx="5134610" cy="5048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200">
                <a:solidFill>
                  <a:srgbClr val="FF0000"/>
                </a:solidFill>
              </a:rPr>
              <a:t>METHODOLOGY</a:t>
            </a:r>
            <a:endParaRPr sz="3200">
              <a:solidFill>
                <a:srgbClr val="FF0000"/>
              </a:solidFill>
            </a:endParaRPr>
          </a:p>
        </p:txBody>
      </p:sp>
      <p:sp>
        <p:nvSpPr>
          <p:cNvPr id="1048628" name="Google Shape;110;p8"/>
          <p:cNvSpPr txBox="1"/>
          <p:nvPr/>
        </p:nvSpPr>
        <p:spPr>
          <a:xfrm>
            <a:off x="10937297" y="6514910"/>
            <a:ext cx="300355" cy="309372"/>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12</a:t>
            </a:fld>
            <a:endParaRPr sz="1800" b="0" i="0" u="none" strike="noStrike" cap="none">
              <a:solidFill>
                <a:schemeClr val="dk1"/>
              </a:solidFill>
              <a:latin typeface="Arial"/>
              <a:ea typeface="Arial"/>
              <a:cs typeface="Arial"/>
              <a:sym typeface="Arial"/>
            </a:endParaRPr>
          </a:p>
        </p:txBody>
      </p:sp>
      <p:sp>
        <p:nvSpPr>
          <p:cNvPr id="1048629" name="Google Shape;111;p8"/>
          <p:cNvSpPr txBox="1"/>
          <p:nvPr/>
        </p:nvSpPr>
        <p:spPr>
          <a:xfrm>
            <a:off x="1389945" y="1440313"/>
            <a:ext cx="10647600" cy="4701900"/>
          </a:xfrm>
          <a:prstGeom prst="rect">
            <a:avLst/>
          </a:prstGeom>
          <a:noFill/>
          <a:ln>
            <a:noFill/>
          </a:ln>
        </p:spPr>
        <p:txBody>
          <a:bodyPr spcFirstLastPara="1" wrap="square" lIns="0" tIns="12700" rIns="0" bIns="0" anchor="t" anchorCtr="0">
            <a:noAutofit/>
          </a:bodyPr>
          <a:lstStyle/>
          <a:p>
            <a:pPr marL="539115" marR="0" lvl="0" indent="-438150" algn="l" rtl="0">
              <a:lnSpc>
                <a:spcPct val="100000"/>
              </a:lnSpc>
              <a:spcBef>
                <a:spcPts val="0"/>
              </a:spcBef>
              <a:spcAft>
                <a:spcPts val="0"/>
              </a:spcAft>
              <a:buClr>
                <a:schemeClr val="dk1"/>
              </a:buClr>
              <a:buSzPts val="1400"/>
              <a:buFont typeface="Arial"/>
              <a:buNone/>
            </a:pPr>
            <a:endParaRPr sz="2500" b="0" i="0" u="none" strike="noStrike" cap="none">
              <a:solidFill>
                <a:schemeClr val="dk1"/>
              </a:solidFill>
              <a:latin typeface="Arial"/>
              <a:ea typeface="Arial"/>
              <a:cs typeface="Arial"/>
              <a:sym typeface="Arial"/>
            </a:endParaRPr>
          </a:p>
        </p:txBody>
      </p:sp>
      <p:pic>
        <p:nvPicPr>
          <p:cNvPr id="2097158" name="Google Shape;112;p8"/>
          <p:cNvPicPr preferRelativeResize="0">
            <a:picLocks/>
          </p:cNvPicPr>
          <p:nvPr/>
        </p:nvPicPr>
        <p:blipFill rotWithShape="1">
          <a:blip r:embed="rId3">
            <a:alphaModFix/>
          </a:blip>
          <a:srcRect/>
          <a:stretch>
            <a:fillRect/>
          </a:stretch>
        </p:blipFill>
        <p:spPr>
          <a:xfrm>
            <a:off x="4625341" y="1141685"/>
            <a:ext cx="3604572" cy="56545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048632" name="Google Shape;117;g2ac7df60839_0_0"/>
          <p:cNvSpPr txBox="1">
            <a:spLocks noGrp="1"/>
          </p:cNvSpPr>
          <p:nvPr>
            <p:ph type="title"/>
          </p:nvPr>
        </p:nvSpPr>
        <p:spPr>
          <a:xfrm>
            <a:off x="3670650" y="446977"/>
            <a:ext cx="4850700" cy="558800"/>
          </a:xfrm>
          <a:prstGeom prst="rect">
            <a:avLst/>
          </a:prstGeom>
        </p:spPr>
        <p:txBody>
          <a:bodyPr spcFirstLastPara="1" wrap="square" lIns="0" tIns="0" rIns="0" bIns="0" anchor="t" anchorCtr="0">
            <a:spAutoFit/>
          </a:bodyPr>
          <a:lstStyle/>
          <a:p>
            <a:pPr marL="0" marR="0" lvl="0" indent="0" algn="l" rtl="0">
              <a:spcBef>
                <a:spcPts val="0"/>
              </a:spcBef>
              <a:spcAft>
                <a:spcPts val="0"/>
              </a:spcAft>
              <a:buNone/>
            </a:pPr>
            <a:r>
              <a:rPr lang="en-US" sz="3800"/>
              <a:t>WORK DONE SO FAR</a:t>
            </a:r>
            <a:endParaRPr sz="3800"/>
          </a:p>
        </p:txBody>
      </p:sp>
      <p:sp>
        <p:nvSpPr>
          <p:cNvPr id="1048633" name="Google Shape;118;g2ac7df60839_0_0"/>
          <p:cNvSpPr txBox="1">
            <a:spLocks noGrp="1"/>
          </p:cNvSpPr>
          <p:nvPr>
            <p:ph type="body" idx="1"/>
          </p:nvPr>
        </p:nvSpPr>
        <p:spPr>
          <a:xfrm>
            <a:off x="1322908" y="2227490"/>
            <a:ext cx="95463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1048634" name="Google Shape;119;g2ac7df60839_0_0"/>
          <p:cNvSpPr txBox="1">
            <a:spLocks noGrp="1"/>
          </p:cNvSpPr>
          <p:nvPr>
            <p:ph type="sldNum" idx="12"/>
          </p:nvPr>
        </p:nvSpPr>
        <p:spPr>
          <a:xfrm>
            <a:off x="11034279" y="6514910"/>
            <a:ext cx="245100" cy="618743"/>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800"/>
              <a:buFont typeface="Arial"/>
              <a:buNone/>
            </a:pPr>
            <a:fld id="{00000000-1234-1234-1234-123412341234}" type="slidenum">
              <a:rPr lang="en-US"/>
              <a:t>13</a:t>
            </a:fld>
            <a:endParaRPr lang="en-US"/>
          </a:p>
        </p:txBody>
      </p:sp>
      <p:pic>
        <p:nvPicPr>
          <p:cNvPr id="2097159" name="Google Shape;120;g2ac7df60839_0_0" title="VID-20240106-WA0019.mp4">
            <a:hlinkClick r:id="rId3"/>
          </p:cNvPr>
          <p:cNvPicPr preferRelativeResize="0">
            <a:picLocks/>
          </p:cNvPicPr>
          <p:nvPr/>
        </p:nvPicPr>
        <p:blipFill>
          <a:blip r:embed="rId4">
            <a:alphaModFix/>
          </a:blip>
          <a:stretch>
            <a:fillRect/>
          </a:stretch>
        </p:blipFill>
        <p:spPr>
          <a:xfrm>
            <a:off x="1850725" y="1916475"/>
            <a:ext cx="8141926" cy="4466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59"/>
                                        </p:tgtEl>
                                        <p:attrNameLst>
                                          <p:attrName>style.visibility</p:attrName>
                                        </p:attrNameLst>
                                      </p:cBhvr>
                                      <p:to>
                                        <p:strVal val="visible"/>
                                      </p:to>
                                    </p:set>
                                    <p:animEffect transition="in" filter="fade">
                                      <p:cBhvr>
                                        <p:cTn id="7" dur="1000"/>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48637" name="Google Shape;125;p9"/>
          <p:cNvSpPr txBox="1">
            <a:spLocks noGrp="1"/>
          </p:cNvSpPr>
          <p:nvPr>
            <p:ph type="title"/>
          </p:nvPr>
        </p:nvSpPr>
        <p:spPr>
          <a:xfrm>
            <a:off x="1072196" y="522320"/>
            <a:ext cx="10486500" cy="9102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sz="3000">
                <a:solidFill>
                  <a:srgbClr val="FF0000"/>
                </a:solidFill>
              </a:rPr>
              <a:t>REFERENCES </a:t>
            </a:r>
            <a:endParaRPr sz="3000">
              <a:solidFill>
                <a:srgbClr val="FF0000"/>
              </a:solidFill>
            </a:endParaRPr>
          </a:p>
        </p:txBody>
      </p:sp>
      <p:sp>
        <p:nvSpPr>
          <p:cNvPr id="1048638" name="Google Shape;126;p9"/>
          <p:cNvSpPr txBox="1">
            <a:spLocks noGrp="1"/>
          </p:cNvSpPr>
          <p:nvPr>
            <p:ph type="body" idx="1"/>
          </p:nvPr>
        </p:nvSpPr>
        <p:spPr>
          <a:xfrm>
            <a:off x="1385200" y="2247250"/>
            <a:ext cx="10388100" cy="4414200"/>
          </a:xfrm>
          <a:prstGeom prst="rect">
            <a:avLst/>
          </a:prstGeom>
          <a:noFill/>
          <a:ln>
            <a:noFill/>
          </a:ln>
        </p:spPr>
        <p:txBody>
          <a:bodyPr spcFirstLastPara="1" wrap="square" lIns="0" tIns="0" rIns="0" bIns="0" anchor="t" anchorCtr="0">
            <a:noAutofit/>
          </a:bodyPr>
          <a:lstStyle/>
          <a:p>
            <a:pPr marL="114300" lvl="0" indent="0" algn="l" rtl="0">
              <a:lnSpc>
                <a:spcPct val="115000"/>
              </a:lnSpc>
              <a:spcBef>
                <a:spcPts val="1200"/>
              </a:spcBef>
              <a:spcAft>
                <a:spcPts val="0"/>
              </a:spcAft>
              <a:buSzPts val="1800"/>
              <a:buFont typeface="Arial"/>
              <a:buNone/>
            </a:pPr>
            <a:r>
              <a:rPr lang="en-US" sz="1800"/>
              <a:t>[1]</a:t>
            </a:r>
            <a:endParaRPr sz="1800"/>
          </a:p>
        </p:txBody>
      </p:sp>
      <p:sp>
        <p:nvSpPr>
          <p:cNvPr id="1048639" name="Google Shape;127;p9"/>
          <p:cNvSpPr txBox="1">
            <a:spLocks noGrp="1"/>
          </p:cNvSpPr>
          <p:nvPr>
            <p:ph type="sldNum" idx="12"/>
          </p:nvPr>
        </p:nvSpPr>
        <p:spPr>
          <a:xfrm>
            <a:off x="11034279" y="6514910"/>
            <a:ext cx="245100" cy="618743"/>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Clr>
                <a:srgbClr val="000000"/>
              </a:buClr>
              <a:buSzPts val="1800"/>
              <a:buFont typeface="Arial"/>
              <a:buNone/>
            </a:pPr>
            <a:fld id="{00000000-1234-1234-1234-123412341234}" type="slidenum">
              <a:rPr lang="en-US"/>
              <a:t>14</a:t>
            </a:fld>
            <a:endParaRPr lang="en-US"/>
          </a:p>
        </p:txBody>
      </p:sp>
      <p:pic>
        <p:nvPicPr>
          <p:cNvPr id="2097160" name="Google Shape;128;p9"/>
          <p:cNvPicPr preferRelativeResize="0">
            <a:picLocks/>
          </p:cNvPicPr>
          <p:nvPr/>
        </p:nvPicPr>
        <p:blipFill rotWithShape="1">
          <a:blip r:embed="rId3">
            <a:alphaModFix/>
          </a:blip>
          <a:srcRect/>
          <a:stretch>
            <a:fillRect/>
          </a:stretch>
        </p:blipFill>
        <p:spPr>
          <a:xfrm>
            <a:off x="3438525" y="2346325"/>
            <a:ext cx="9525" cy="9525"/>
          </a:xfrm>
          <a:prstGeom prst="rect">
            <a:avLst/>
          </a:prstGeom>
          <a:noFill/>
          <a:ln>
            <a:noFill/>
          </a:ln>
        </p:spPr>
      </p:pic>
      <p:pic>
        <p:nvPicPr>
          <p:cNvPr id="2097161" name="Google Shape;129;p9"/>
          <p:cNvPicPr preferRelativeResize="0">
            <a:picLocks/>
          </p:cNvPicPr>
          <p:nvPr/>
        </p:nvPicPr>
        <p:blipFill rotWithShape="1">
          <a:blip r:embed="rId3">
            <a:alphaModFix/>
          </a:blip>
          <a:srcRect/>
          <a:stretch>
            <a:fillRect/>
          </a:stretch>
        </p:blipFill>
        <p:spPr>
          <a:xfrm>
            <a:off x="3438525" y="2346325"/>
            <a:ext cx="9525" cy="9525"/>
          </a:xfrm>
          <a:prstGeom prst="rect">
            <a:avLst/>
          </a:prstGeom>
          <a:noFill/>
          <a:ln>
            <a:noFill/>
          </a:ln>
        </p:spPr>
      </p:pic>
      <p:pic>
        <p:nvPicPr>
          <p:cNvPr id="2097162" name="Google Shape;130;p9"/>
          <p:cNvPicPr preferRelativeResize="0">
            <a:picLocks/>
          </p:cNvPicPr>
          <p:nvPr/>
        </p:nvPicPr>
        <p:blipFill rotWithShape="1">
          <a:blip r:embed="rId3">
            <a:alphaModFix/>
          </a:blip>
          <a:srcRect/>
          <a:stretch>
            <a:fillRect/>
          </a:stretch>
        </p:blipFill>
        <p:spPr>
          <a:xfrm>
            <a:off x="3438525" y="2346325"/>
            <a:ext cx="9525" cy="9525"/>
          </a:xfrm>
          <a:prstGeom prst="rect">
            <a:avLst/>
          </a:prstGeom>
          <a:noFill/>
          <a:ln>
            <a:noFill/>
          </a:ln>
        </p:spPr>
      </p:pic>
      <p:sp>
        <p:nvSpPr>
          <p:cNvPr id="1048640" name="Google Shape;131;p9"/>
          <p:cNvSpPr/>
          <p:nvPr/>
        </p:nvSpPr>
        <p:spPr>
          <a:xfrm>
            <a:off x="2029020" y="2371765"/>
            <a:ext cx="9382124" cy="8915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1155CC"/>
              </a:buClr>
              <a:buSzPts val="1800"/>
              <a:buFont typeface="Arial"/>
              <a:buNone/>
            </a:pPr>
            <a:r>
              <a:rPr lang="en-US" sz="1800" b="0" i="0" u="sng" strike="noStrike" cap="none">
                <a:solidFill>
                  <a:srgbClr val="1155CC"/>
                </a:solidFill>
                <a:latin typeface="Arial"/>
                <a:ea typeface="Arial"/>
                <a:cs typeface="Arial"/>
                <a:sym typeface="Arial"/>
                <a:hlinkClick r:id="rId4"/>
              </a:rPr>
              <a:t>https://ieeexplore.ieee.org/abstract/document/6395904</a:t>
            </a: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222222"/>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48647" name="Google Shape;136;p10"/>
          <p:cNvSpPr txBox="1">
            <a:spLocks noGrp="1"/>
          </p:cNvSpPr>
          <p:nvPr>
            <p:ph type="title"/>
          </p:nvPr>
        </p:nvSpPr>
        <p:spPr>
          <a:xfrm>
            <a:off x="2022475" y="2750675"/>
            <a:ext cx="8862300" cy="997800"/>
          </a:xfrm>
          <a:prstGeom prst="rect">
            <a:avLst/>
          </a:prstGeom>
          <a:noFill/>
          <a:ln>
            <a:noFill/>
          </a:ln>
        </p:spPr>
        <p:txBody>
          <a:bodyPr spcFirstLastPara="1" wrap="square" lIns="0" tIns="12700" rIns="0" bIns="0" anchor="t" anchorCtr="0">
            <a:noAutofit/>
          </a:bodyPr>
          <a:lstStyle/>
          <a:p>
            <a:pPr marL="120650" lvl="0" indent="0" algn="ctr" rtl="0">
              <a:lnSpc>
                <a:spcPct val="100000"/>
              </a:lnSpc>
              <a:spcBef>
                <a:spcPts val="0"/>
              </a:spcBef>
              <a:spcAft>
                <a:spcPts val="0"/>
              </a:spcAft>
              <a:buSzPts val="1400"/>
              <a:buNone/>
            </a:pPr>
            <a:r>
              <a:rPr lang="en-US">
                <a:solidFill>
                  <a:srgbClr val="FF0000"/>
                </a:solidFill>
              </a:rPr>
              <a:t>THANK YOU</a:t>
            </a:r>
            <a:endParaRPr>
              <a:solidFill>
                <a:srgbClr val="FF0000"/>
              </a:solidFill>
            </a:endParaRPr>
          </a:p>
        </p:txBody>
      </p:sp>
      <p:sp>
        <p:nvSpPr>
          <p:cNvPr id="1048648" name="Google Shape;137;p10"/>
          <p:cNvSpPr txBox="1">
            <a:spLocks noGrp="1"/>
          </p:cNvSpPr>
          <p:nvPr>
            <p:ph type="sldNum" idx="12"/>
          </p:nvPr>
        </p:nvSpPr>
        <p:spPr>
          <a:xfrm>
            <a:off x="10713466" y="6514900"/>
            <a:ext cx="566100" cy="309371"/>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1048595" name="Google Shape;59;p2"/>
          <p:cNvSpPr txBox="1">
            <a:spLocks noGrp="1"/>
          </p:cNvSpPr>
          <p:nvPr>
            <p:ph type="title"/>
          </p:nvPr>
        </p:nvSpPr>
        <p:spPr>
          <a:xfrm>
            <a:off x="3508500" y="687552"/>
            <a:ext cx="4850700" cy="4296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sz="3100">
                <a:solidFill>
                  <a:srgbClr val="FF0000"/>
                </a:solidFill>
              </a:rPr>
              <a:t>INTRODUCTION</a:t>
            </a:r>
            <a:endParaRPr sz="3100">
              <a:solidFill>
                <a:srgbClr val="FF0000"/>
              </a:solidFill>
            </a:endParaRPr>
          </a:p>
        </p:txBody>
      </p:sp>
      <p:sp>
        <p:nvSpPr>
          <p:cNvPr id="1048596" name="Google Shape;60;p2"/>
          <p:cNvSpPr txBox="1">
            <a:spLocks noGrp="1"/>
          </p:cNvSpPr>
          <p:nvPr>
            <p:ph type="body" idx="1"/>
          </p:nvPr>
        </p:nvSpPr>
        <p:spPr>
          <a:xfrm>
            <a:off x="1322850" y="1871100"/>
            <a:ext cx="10450500" cy="4986900"/>
          </a:xfrm>
          <a:prstGeom prst="rect">
            <a:avLst/>
          </a:prstGeom>
          <a:noFill/>
          <a:ln>
            <a:noFill/>
          </a:ln>
        </p:spPr>
        <p:txBody>
          <a:bodyPr spcFirstLastPara="1" wrap="square" lIns="0" tIns="0" rIns="0" bIns="0" anchor="t" anchorCtr="0">
            <a:noAutofit/>
          </a:bodyPr>
          <a:lstStyle/>
          <a:p>
            <a:pPr marL="457200" lvl="0" indent="-228600" algn="l" rtl="0">
              <a:lnSpc>
                <a:spcPct val="150000"/>
              </a:lnSpc>
              <a:spcBef>
                <a:spcPts val="0"/>
              </a:spcBef>
              <a:spcAft>
                <a:spcPts val="0"/>
              </a:spcAft>
              <a:buClr>
                <a:schemeClr val="dk1"/>
              </a:buClr>
              <a:buSzPts val="2400"/>
              <a:buNone/>
            </a:pPr>
            <a:r>
              <a:rPr lang="en-US" sz="2000" b="0" i="0" u="none" strike="noStrike">
                <a:solidFill>
                  <a:srgbClr val="000000"/>
                </a:solidFill>
                <a:latin typeface="Times New Roman"/>
                <a:ea typeface="Times New Roman"/>
                <a:cs typeface="Times New Roman"/>
                <a:sym typeface="Times New Roman"/>
              </a:rPr>
              <a:t>    </a:t>
            </a:r>
            <a:r>
              <a:rPr lang="en-US" b="0" i="0" u="none" strike="noStrike">
                <a:solidFill>
                  <a:srgbClr val="000000"/>
                </a:solidFill>
                <a:latin typeface="Times New Roman"/>
                <a:ea typeface="Times New Roman"/>
                <a:cs typeface="Times New Roman"/>
                <a:sym typeface="Times New Roman"/>
              </a:rPr>
              <a:t>L</a:t>
            </a:r>
            <a:r>
              <a:rPr lang="en-US">
                <a:latin typeface="Times New Roman"/>
                <a:ea typeface="Times New Roman"/>
                <a:cs typeface="Times New Roman"/>
                <a:sym typeface="Times New Roman"/>
              </a:rPr>
              <a:t>abel’s count are made based on their weight or counted manually ,there is no automation to count labels.As the labels are sold based on their count the buyers count it manually to check whether the count satisfies their need or not. If not they need to place another order so it consumes time and counting  it  manually also takes time. There is a possibiblity even for the seller to suffer a loss.</a:t>
            </a:r>
            <a:endParaRPr>
              <a:highlight>
                <a:srgbClr val="FFFFFF"/>
              </a:highlight>
            </a:endParaRPr>
          </a:p>
        </p:txBody>
      </p:sp>
      <p:sp>
        <p:nvSpPr>
          <p:cNvPr id="1048597" name="Google Shape;61;p2"/>
          <p:cNvSpPr txBox="1">
            <a:spLocks noGrp="1"/>
          </p:cNvSpPr>
          <p:nvPr>
            <p:ph type="sldNum" idx="12"/>
          </p:nvPr>
        </p:nvSpPr>
        <p:spPr>
          <a:xfrm>
            <a:off x="11034279" y="6514910"/>
            <a:ext cx="245100" cy="309371"/>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Clr>
                <a:srgbClr val="000000"/>
              </a:buClr>
              <a:buSzPts val="1800"/>
              <a:buFont typeface="Arial"/>
              <a:buNone/>
            </a:pPr>
            <a:fld id="{00000000-1234-1234-1234-123412341234}" type="slidenum">
              <a:rPr lang="en-US"/>
              <a:t>2</a:t>
            </a:fld>
            <a:endParaRPr lang="en-US"/>
          </a:p>
        </p:txBody>
      </p:sp>
      <p:pic>
        <p:nvPicPr>
          <p:cNvPr id="2097156" name="Google Shape;62;p2"/>
          <p:cNvPicPr preferRelativeResize="0">
            <a:picLocks/>
          </p:cNvPicPr>
          <p:nvPr/>
        </p:nvPicPr>
        <p:blipFill rotWithShape="1">
          <a:blip r:embed="rId3">
            <a:alphaModFix/>
          </a:blip>
          <a:srcRect/>
          <a:stretch>
            <a:fillRect/>
          </a:stretch>
        </p:blipFill>
        <p:spPr>
          <a:xfrm>
            <a:off x="7533366" y="3951190"/>
            <a:ext cx="3746013" cy="24978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graphicFrame>
        <p:nvGraphicFramePr>
          <p:cNvPr id="4194304" name="Google Shape;67;p3"/>
          <p:cNvGraphicFramePr>
            <a:graphicFrameLocks/>
          </p:cNvGraphicFramePr>
          <p:nvPr/>
        </p:nvGraphicFramePr>
        <p:xfrm>
          <a:off x="1026367" y="1278293"/>
          <a:ext cx="10958225" cy="5029580"/>
        </p:xfrm>
        <a:graphic>
          <a:graphicData uri="http://schemas.openxmlformats.org/drawingml/2006/table">
            <a:tbl>
              <a:tblPr firstRow="1" bandRow="1">
                <a:noFill/>
                <a:tableStyleId>{FD6DF078-EC3C-4B8A-9374-92237049EA21}</a:tableStyleId>
              </a:tblPr>
              <a:tblGrid>
                <a:gridCol w="805600">
                  <a:extLst>
                    <a:ext uri="{9D8B030D-6E8A-4147-A177-3AD203B41FA5}">
                      <a16:colId xmlns:a16="http://schemas.microsoft.com/office/drawing/2014/main" val="20000"/>
                    </a:ext>
                  </a:extLst>
                </a:gridCol>
                <a:gridCol w="2783475">
                  <a:extLst>
                    <a:ext uri="{9D8B030D-6E8A-4147-A177-3AD203B41FA5}">
                      <a16:colId xmlns:a16="http://schemas.microsoft.com/office/drawing/2014/main" val="20001"/>
                    </a:ext>
                  </a:extLst>
                </a:gridCol>
                <a:gridCol w="2068275">
                  <a:extLst>
                    <a:ext uri="{9D8B030D-6E8A-4147-A177-3AD203B41FA5}">
                      <a16:colId xmlns:a16="http://schemas.microsoft.com/office/drawing/2014/main" val="20002"/>
                    </a:ext>
                  </a:extLst>
                </a:gridCol>
                <a:gridCol w="2156775">
                  <a:extLst>
                    <a:ext uri="{9D8B030D-6E8A-4147-A177-3AD203B41FA5}">
                      <a16:colId xmlns:a16="http://schemas.microsoft.com/office/drawing/2014/main" val="20003"/>
                    </a:ext>
                  </a:extLst>
                </a:gridCol>
                <a:gridCol w="3144100">
                  <a:extLst>
                    <a:ext uri="{9D8B030D-6E8A-4147-A177-3AD203B41FA5}">
                      <a16:colId xmlns:a16="http://schemas.microsoft.com/office/drawing/2014/main" val="20004"/>
                    </a:ext>
                  </a:extLst>
                </a:gridCol>
              </a:tblGrid>
              <a:tr h="10470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S.NO </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TITLE</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AUTHOR NAME</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JOURNAL NAME &amp; YEAR </a:t>
                      </a:r>
                      <a:endParaRPr sz="180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lt1"/>
                          </a:solidFill>
                          <a:latin typeface="Times New Roman"/>
                          <a:ea typeface="Times New Roman"/>
                          <a:cs typeface="Times New Roman"/>
                          <a:sym typeface="Times New Roman"/>
                        </a:rPr>
                        <a:t>O</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REMARKS</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0064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Novel labelling algorithm for object counting</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M swaraj raman ,M sukanya</a:t>
                      </a:r>
                      <a:endParaRPr sz="1400" b="0" i="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IEEE-2020</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New labeling algorithm which has the ability to distinguish certain overlapping objects </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6429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Precision Label Cutting and Counting System for High-Speed Production Lines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Chen et al.</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Sensors-2020</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The integration of computer vision techniques, such as image processing and pattern recognition, to enable precise label cutting and accurate counting.</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326300">
                <a:tc>
                  <a:txBody>
                    <a:bodyPr/>
                    <a:lstStyle/>
                    <a:p>
                      <a:pPr marL="0" marR="0" lvl="0" indent="0" algn="just"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Quality Control and Inspection Techniques for Label Cutting and Counting Machines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OSAMA SAADI,</a:t>
                      </a:r>
                    </a:p>
                    <a:p>
                      <a:pPr marL="0" marR="0" lvl="0" indent="0" algn="l" rtl="0">
                        <a:lnSpc>
                          <a:spcPct val="15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ERGUN ERCELEBI</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International Journal of Electrical, Electronics and Data Communication-2020</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The importance of ensuring label accuracy, alignment, and defect detection during the cutting and counting process.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
        <p:nvSpPr>
          <p:cNvPr id="1048600" name="Google Shape;68;p3"/>
          <p:cNvSpPr txBox="1">
            <a:spLocks noGrp="1"/>
          </p:cNvSpPr>
          <p:nvPr>
            <p:ph type="title"/>
          </p:nvPr>
        </p:nvSpPr>
        <p:spPr>
          <a:xfrm>
            <a:off x="3815743" y="145919"/>
            <a:ext cx="55035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FF0000"/>
                </a:solidFill>
              </a:rPr>
              <a:t>LITERATURE REVIEW</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4194305" name="Google Shape;73;g2588bb4af59_0_18"/>
          <p:cNvGraphicFramePr>
            <a:graphicFrameLocks/>
          </p:cNvGraphicFramePr>
          <p:nvPr/>
        </p:nvGraphicFramePr>
        <p:xfrm>
          <a:off x="976604" y="1657613"/>
          <a:ext cx="11215400" cy="3901090"/>
        </p:xfrm>
        <a:graphic>
          <a:graphicData uri="http://schemas.openxmlformats.org/drawingml/2006/table">
            <a:tbl>
              <a:tblPr firstRow="1" bandRow="1">
                <a:noFill/>
                <a:tableStyleId>{FD6DF078-EC3C-4B8A-9374-92237049EA21}</a:tableStyleId>
              </a:tblPr>
              <a:tblGrid>
                <a:gridCol w="802875">
                  <a:extLst>
                    <a:ext uri="{9D8B030D-6E8A-4147-A177-3AD203B41FA5}">
                      <a16:colId xmlns:a16="http://schemas.microsoft.com/office/drawing/2014/main" val="20000"/>
                    </a:ext>
                  </a:extLst>
                </a:gridCol>
                <a:gridCol w="2862250">
                  <a:extLst>
                    <a:ext uri="{9D8B030D-6E8A-4147-A177-3AD203B41FA5}">
                      <a16:colId xmlns:a16="http://schemas.microsoft.com/office/drawing/2014/main" val="20001"/>
                    </a:ext>
                  </a:extLst>
                </a:gridCol>
                <a:gridCol w="2242400">
                  <a:extLst>
                    <a:ext uri="{9D8B030D-6E8A-4147-A177-3AD203B41FA5}">
                      <a16:colId xmlns:a16="http://schemas.microsoft.com/office/drawing/2014/main" val="20002"/>
                    </a:ext>
                  </a:extLst>
                </a:gridCol>
                <a:gridCol w="2808525">
                  <a:extLst>
                    <a:ext uri="{9D8B030D-6E8A-4147-A177-3AD203B41FA5}">
                      <a16:colId xmlns:a16="http://schemas.microsoft.com/office/drawing/2014/main" val="20003"/>
                    </a:ext>
                  </a:extLst>
                </a:gridCol>
                <a:gridCol w="2499350">
                  <a:extLst>
                    <a:ext uri="{9D8B030D-6E8A-4147-A177-3AD203B41FA5}">
                      <a16:colId xmlns:a16="http://schemas.microsoft.com/office/drawing/2014/main" val="20004"/>
                    </a:ext>
                  </a:extLst>
                </a:gridCol>
              </a:tblGrid>
              <a:tr h="9140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S.NO </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TITLE</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AUTHOR NAME</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JOURNAL NAME &amp; YEAR </a:t>
                      </a:r>
                      <a:endParaRPr sz="180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lt1"/>
                          </a:solidFill>
                          <a:latin typeface="Times New Roman"/>
                          <a:ea typeface="Times New Roman"/>
                          <a:cs typeface="Times New Roman"/>
                          <a:sym typeface="Times New Roman"/>
                        </a:rPr>
                        <a:t>O</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REMARKS</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731275">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Integration of RFID Technology in Label Cutting and Counting Machines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S.Vimaladevi, K.D. Vishnupriyan, F. Vimalraj, G. Vadivel</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International Research Journal of Engineering and Technology (IRJET)-2019</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RFID-enabled machines improve efficiency, reduce errors, and enable real-time inventory management in industrial settings.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994100">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Optimization of Label Cutting and Counting Machines Using Artificial Intelligence Techniques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Amnon Shashua, Member, IEEE, and Tammy Riklin-Raviv</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IEEE TRANSACTIONS ON PATTERN ANALYSIS AND MACHINE INTELLIGENCE-2019</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the potential of AI-driven systems in improving machine uptime, reducing downtime, and enhancing overall productivity.</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
        <p:nvSpPr>
          <p:cNvPr id="1048603" name="Google Shape;74;g2588bb4af59_0_18"/>
          <p:cNvSpPr txBox="1">
            <a:spLocks noGrp="1"/>
          </p:cNvSpPr>
          <p:nvPr>
            <p:ph type="title"/>
          </p:nvPr>
        </p:nvSpPr>
        <p:spPr>
          <a:xfrm>
            <a:off x="3815743" y="145919"/>
            <a:ext cx="55035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FF0000"/>
                </a:solidFill>
              </a:rPr>
              <a:t>LITERATURE REVIEW</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1048606" name="Google Shape;79;g2588bb4af59_0_12"/>
          <p:cNvSpPr txBox="1">
            <a:spLocks noGrp="1"/>
          </p:cNvSpPr>
          <p:nvPr>
            <p:ph type="title"/>
          </p:nvPr>
        </p:nvSpPr>
        <p:spPr>
          <a:xfrm>
            <a:off x="2808515" y="534862"/>
            <a:ext cx="6568750" cy="14351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Clr>
                <a:srgbClr val="000000"/>
              </a:buClr>
              <a:buSzPts val="1400"/>
              <a:buFont typeface="Arial"/>
              <a:buNone/>
            </a:pPr>
            <a:r>
              <a:rPr lang="en-US" sz="3200">
                <a:solidFill>
                  <a:srgbClr val="FF0000"/>
                </a:solidFill>
              </a:rPr>
              <a:t>SUMMARY FROM LITERATURE</a:t>
            </a:r>
            <a:endParaRPr sz="3200">
              <a:solidFill>
                <a:srgbClr val="000000"/>
              </a:solidFill>
            </a:endParaRPr>
          </a:p>
          <a:p>
            <a:pPr marL="0" lvl="0" indent="0" algn="l" rtl="0">
              <a:lnSpc>
                <a:spcPct val="100000"/>
              </a:lnSpc>
              <a:spcBef>
                <a:spcPts val="0"/>
              </a:spcBef>
              <a:spcAft>
                <a:spcPts val="0"/>
              </a:spcAft>
              <a:buSzPts val="1400"/>
              <a:buNone/>
            </a:pPr>
            <a:endParaRPr sz="3200">
              <a:solidFill>
                <a:srgbClr val="000000"/>
              </a:solidFill>
            </a:endParaRPr>
          </a:p>
        </p:txBody>
      </p:sp>
      <p:sp>
        <p:nvSpPr>
          <p:cNvPr id="1048607" name="Google Shape;80;g2588bb4af59_0_12"/>
          <p:cNvSpPr txBox="1">
            <a:spLocks noGrp="1"/>
          </p:cNvSpPr>
          <p:nvPr>
            <p:ph type="body" idx="1"/>
          </p:nvPr>
        </p:nvSpPr>
        <p:spPr>
          <a:xfrm>
            <a:off x="1586204" y="1882258"/>
            <a:ext cx="9759820" cy="1846659"/>
          </a:xfrm>
          <a:prstGeom prst="rect">
            <a:avLst/>
          </a:prstGeom>
          <a:noFill/>
          <a:ln>
            <a:noFill/>
          </a:ln>
        </p:spPr>
        <p:txBody>
          <a:bodyPr spcFirstLastPara="1" wrap="square" lIns="0" tIns="0" rIns="0" bIns="0" anchor="t" anchorCtr="0">
            <a:spAutoFit/>
          </a:bodyPr>
          <a:lstStyle/>
          <a:p>
            <a:pPr marL="228600" lvl="0" indent="0" algn="just" rtl="0">
              <a:lnSpc>
                <a:spcPct val="150000"/>
              </a:lnSpc>
              <a:spcBef>
                <a:spcPts val="0"/>
              </a:spcBef>
              <a:spcAft>
                <a:spcPts val="0"/>
              </a:spcAft>
              <a:buSzPts val="1400"/>
              <a:buNone/>
            </a:pPr>
            <a:r>
              <a:rPr lang="en-US" b="0" i="0">
                <a:solidFill>
                  <a:srgbClr val="222222"/>
                </a:solidFill>
                <a:latin typeface="Times New Roman"/>
                <a:ea typeface="Times New Roman"/>
                <a:cs typeface="Times New Roman"/>
                <a:sym typeface="Times New Roman"/>
              </a:rPr>
              <a:t>These selected literature pieces provide insights into the design, functionality, quality control, integration of technologies, and optimization of label cutting and counting machines. They demonstrate the importance of automation, precision, and efficiency in label processing, highlighting the advancements made in this field</a:t>
            </a:r>
            <a:r>
              <a:rPr lang="en-US" b="0" i="0">
                <a:solidFill>
                  <a:srgbClr val="222222"/>
                </a:solidFill>
                <a:latin typeface="Arial"/>
                <a:ea typeface="Arial"/>
                <a:cs typeface="Arial"/>
                <a:sym typeface="Arial"/>
              </a:rPr>
              <a:t>.</a:t>
            </a:r>
            <a:endParaRPr i="0">
              <a:solidFill>
                <a:srgbClr val="202124"/>
              </a:solidFill>
              <a:latin typeface="Times New Roman"/>
              <a:ea typeface="Times New Roman"/>
              <a:cs typeface="Times New Roman"/>
              <a:sym typeface="Times New Roman"/>
            </a:endParaRPr>
          </a:p>
        </p:txBody>
      </p:sp>
      <p:sp>
        <p:nvSpPr>
          <p:cNvPr id="1048608" name="Google Shape;81;g2588bb4af59_0_12"/>
          <p:cNvSpPr txBox="1">
            <a:spLocks noGrp="1"/>
          </p:cNvSpPr>
          <p:nvPr>
            <p:ph type="sldNum" idx="12"/>
          </p:nvPr>
        </p:nvSpPr>
        <p:spPr>
          <a:xfrm>
            <a:off x="11034279" y="6514910"/>
            <a:ext cx="245109" cy="309372"/>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1048611" name="Google Shape;86;p5"/>
          <p:cNvSpPr txBox="1">
            <a:spLocks noGrp="1"/>
          </p:cNvSpPr>
          <p:nvPr>
            <p:ph type="title"/>
          </p:nvPr>
        </p:nvSpPr>
        <p:spPr>
          <a:xfrm>
            <a:off x="3668395" y="562610"/>
            <a:ext cx="5134610" cy="50482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FF0000"/>
                </a:solidFill>
              </a:rPr>
              <a:t>PROBLEM STATEMENT</a:t>
            </a:r>
            <a:endParaRPr sz="3200">
              <a:solidFill>
                <a:srgbClr val="FF0000"/>
              </a:solidFill>
            </a:endParaRPr>
          </a:p>
        </p:txBody>
      </p:sp>
      <p:sp>
        <p:nvSpPr>
          <p:cNvPr id="1048612" name="Google Shape;87;p5"/>
          <p:cNvSpPr txBox="1"/>
          <p:nvPr/>
        </p:nvSpPr>
        <p:spPr>
          <a:xfrm>
            <a:off x="10937297" y="6514910"/>
            <a:ext cx="300355" cy="309372"/>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6</a:t>
            </a:fld>
            <a:endParaRPr sz="1800" b="0" i="0" u="none" strike="noStrike" cap="none">
              <a:solidFill>
                <a:schemeClr val="dk1"/>
              </a:solidFill>
              <a:latin typeface="Arial"/>
              <a:ea typeface="Arial"/>
              <a:cs typeface="Arial"/>
              <a:sym typeface="Arial"/>
            </a:endParaRPr>
          </a:p>
        </p:txBody>
      </p:sp>
      <p:sp>
        <p:nvSpPr>
          <p:cNvPr id="1048613" name="Google Shape;88;p5"/>
          <p:cNvSpPr txBox="1"/>
          <p:nvPr/>
        </p:nvSpPr>
        <p:spPr>
          <a:xfrm>
            <a:off x="1399276" y="1953662"/>
            <a:ext cx="10647600" cy="4701900"/>
          </a:xfrm>
          <a:prstGeom prst="rect">
            <a:avLst/>
          </a:prstGeom>
          <a:noFill/>
          <a:ln>
            <a:noFill/>
          </a:ln>
        </p:spPr>
        <p:txBody>
          <a:bodyPr spcFirstLastPara="1" wrap="square" lIns="0" tIns="12700" rIns="0" bIns="0" anchor="t" anchorCtr="0">
            <a:noAutofit/>
          </a:bodyPr>
          <a:lstStyle/>
          <a:p>
            <a:pPr marL="228600" marR="0" lvl="0" indent="-228600" algn="l"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Usually the companies buys labels  from the labels manufacturing unit based on weight as it doesn’t provided with label counting machine and the buyer often suffers with loss of labels. The production unit sells labels after cutting the labels. The textile companies can’t afford the cutting machine and they need to invest for each and every labels for the cutting.so, we come up with an idea of making label cutter and counting machine economically. </a:t>
            </a:r>
            <a:endParaRPr sz="2000" b="0" i="0" u="none" strike="noStrike" cap="none">
              <a:solidFill>
                <a:srgbClr val="000000"/>
              </a:solidFill>
              <a:latin typeface="Times New Roman"/>
              <a:ea typeface="Times New Roman"/>
              <a:cs typeface="Times New Roman"/>
              <a:sym typeface="Times New Roman"/>
            </a:endParaRPr>
          </a:p>
          <a:p>
            <a:pPr marL="228600" marR="0" lvl="0" indent="-228600" algn="l" rtl="0">
              <a:lnSpc>
                <a:spcPct val="150000"/>
              </a:lnSpc>
              <a:spcBef>
                <a:spcPts val="0"/>
              </a:spcBef>
              <a:spcAft>
                <a:spcPts val="0"/>
              </a:spcAft>
              <a:buNone/>
            </a:pPr>
            <a:br>
              <a:rPr lang="en-US" sz="2000" b="0" i="0" u="none" strike="noStrike" cap="none">
                <a:solidFill>
                  <a:srgbClr val="000000"/>
                </a:solidFill>
                <a:latin typeface="Times New Roman"/>
                <a:ea typeface="Times New Roman"/>
                <a:cs typeface="Times New Roman"/>
                <a:sym typeface="Times New Roman"/>
              </a:rPr>
            </a:b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1048616" name="Google Shape;93;g2588bb4af59_0_6"/>
          <p:cNvSpPr txBox="1">
            <a:spLocks noGrp="1"/>
          </p:cNvSpPr>
          <p:nvPr>
            <p:ph type="title"/>
          </p:nvPr>
        </p:nvSpPr>
        <p:spPr>
          <a:xfrm>
            <a:off x="5425521" y="528476"/>
            <a:ext cx="22776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FF0000"/>
                </a:solidFill>
              </a:rPr>
              <a:t>OBJECTIVE</a:t>
            </a:r>
            <a:endParaRPr sz="3200"/>
          </a:p>
        </p:txBody>
      </p:sp>
      <p:sp>
        <p:nvSpPr>
          <p:cNvPr id="1048617" name="Google Shape;94;g2588bb4af59_0_6"/>
          <p:cNvSpPr txBox="1"/>
          <p:nvPr/>
        </p:nvSpPr>
        <p:spPr>
          <a:xfrm>
            <a:off x="10937297" y="6514910"/>
            <a:ext cx="300300" cy="309371"/>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7</a:t>
            </a:fld>
            <a:endParaRPr sz="1800" b="0" i="0" u="none" strike="noStrike" cap="none">
              <a:solidFill>
                <a:schemeClr val="dk1"/>
              </a:solidFill>
              <a:latin typeface="Arial"/>
              <a:ea typeface="Arial"/>
              <a:cs typeface="Arial"/>
              <a:sym typeface="Arial"/>
            </a:endParaRPr>
          </a:p>
        </p:txBody>
      </p:sp>
      <p:sp>
        <p:nvSpPr>
          <p:cNvPr id="1048618" name="Google Shape;95;g2588bb4af59_0_6"/>
          <p:cNvSpPr txBox="1"/>
          <p:nvPr/>
        </p:nvSpPr>
        <p:spPr>
          <a:xfrm>
            <a:off x="1446473" y="1524289"/>
            <a:ext cx="10647600" cy="4701900"/>
          </a:xfrm>
          <a:prstGeom prst="rect">
            <a:avLst/>
          </a:prstGeom>
          <a:noFill/>
          <a:ln>
            <a:noFill/>
          </a:ln>
        </p:spPr>
        <p:txBody>
          <a:bodyPr spcFirstLastPara="1" wrap="square" lIns="0" tIns="12700" rIns="0" bIns="0" anchor="t" anchorCtr="0">
            <a:noAutofit/>
          </a:bodyPr>
          <a:lstStyle/>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“To check  for good labels , cut and display the count and discard the defective one”</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800"/>
              </a:spcBef>
              <a:spcAft>
                <a:spcPts val="0"/>
              </a:spcAft>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800"/>
              </a:spcBef>
              <a:spcAft>
                <a:spcPts val="0"/>
              </a:spcAft>
              <a:buNone/>
            </a:pPr>
            <a:r>
              <a:rPr lang="en-US" sz="2000" b="0" i="0" u="none" strike="noStrike" cap="none">
                <a:solidFill>
                  <a:srgbClr val="000000"/>
                </a:solidFill>
                <a:latin typeface="Times New Roman"/>
                <a:ea typeface="Times New Roman"/>
                <a:cs typeface="Times New Roman"/>
                <a:sym typeface="Times New Roman"/>
              </a:rPr>
              <a:t>There is an automation to cut labels , while cutting labels it is easy for us to make a count of it .There may be some labels which doesn’t have a print which might be an empty cloth so to check this, we are performing image processing and counting only good labels and discarding the defective one.so,the cutting and counting machine will prepared economically. </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endParaRPr sz="20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800"/>
              </a:spcAft>
              <a:buNone/>
            </a:pPr>
            <a:endParaRPr sz="20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8621" name="Google Shape;100;p7"/>
          <p:cNvSpPr txBox="1">
            <a:spLocks noGrp="1"/>
          </p:cNvSpPr>
          <p:nvPr>
            <p:ph type="title"/>
          </p:nvPr>
        </p:nvSpPr>
        <p:spPr>
          <a:xfrm>
            <a:off x="2903855" y="1058545"/>
            <a:ext cx="6635750" cy="56642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600">
                <a:solidFill>
                  <a:srgbClr val="FF0000"/>
                </a:solidFill>
              </a:rPr>
              <a:t>TECHNOLOGY AND TOOLS </a:t>
            </a:r>
            <a:endParaRPr sz="3600">
              <a:solidFill>
                <a:srgbClr val="FF0000"/>
              </a:solidFill>
            </a:endParaRPr>
          </a:p>
        </p:txBody>
      </p:sp>
      <p:sp>
        <p:nvSpPr>
          <p:cNvPr id="1048622" name="Google Shape;101;p7"/>
          <p:cNvSpPr txBox="1"/>
          <p:nvPr/>
        </p:nvSpPr>
        <p:spPr>
          <a:xfrm>
            <a:off x="11585575" y="6514910"/>
            <a:ext cx="153000" cy="235712"/>
          </a:xfrm>
          <a:prstGeom prst="rect">
            <a:avLst/>
          </a:prstGeom>
          <a:noFill/>
          <a:ln>
            <a:noFill/>
          </a:ln>
        </p:spPr>
        <p:txBody>
          <a:bodyPr spcFirstLastPara="1" wrap="square" lIns="0" tIns="0" rIns="0" bIns="0" anchor="t" anchorCtr="0">
            <a:spAutoFit/>
          </a:bodyPr>
          <a:lstStyle/>
          <a:p>
            <a:pPr marL="12700" marR="0" lvl="0" indent="0" algn="l" rtl="0">
              <a:lnSpc>
                <a:spcPct val="116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8623" name="Google Shape;102;p7"/>
          <p:cNvSpPr txBox="1">
            <a:spLocks noGrp="1"/>
          </p:cNvSpPr>
          <p:nvPr>
            <p:ph type="body" idx="1"/>
          </p:nvPr>
        </p:nvSpPr>
        <p:spPr>
          <a:xfrm>
            <a:off x="7177548" y="2562343"/>
            <a:ext cx="4290431" cy="2167260"/>
          </a:xfrm>
          <a:prstGeom prst="rect">
            <a:avLst/>
          </a:prstGeom>
          <a:noFill/>
          <a:ln>
            <a:noFill/>
          </a:ln>
        </p:spPr>
        <p:txBody>
          <a:bodyPr spcFirstLastPara="1" wrap="square" lIns="0" tIns="12700" rIns="0" bIns="0" anchor="t" anchorCtr="0">
            <a:spAutoFit/>
          </a:bodyPr>
          <a:lstStyle/>
          <a:p>
            <a:pPr marL="457200" lvl="0" indent="-228600" algn="l" rtl="0">
              <a:lnSpc>
                <a:spcPct val="100000"/>
              </a:lnSpc>
              <a:spcBef>
                <a:spcPts val="0"/>
              </a:spcBef>
              <a:spcAft>
                <a:spcPts val="0"/>
              </a:spcAft>
              <a:buSzPts val="14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Tools</a:t>
            </a:r>
          </a:p>
          <a:p>
            <a:pPr marL="457200" lvl="0" indent="-228600" algn="l" rtl="0">
              <a:lnSpc>
                <a:spcPct val="100000"/>
              </a:lnSpc>
              <a:spcBef>
                <a:spcPts val="0"/>
              </a:spcBef>
              <a:spcAft>
                <a:spcPts val="0"/>
              </a:spcAft>
              <a:buSzPts val="1400"/>
              <a:buNone/>
            </a:pPr>
            <a:r>
              <a:rPr lang="en-US" b="1">
                <a:latin typeface="Times New Roman"/>
                <a:ea typeface="Times New Roman"/>
                <a:cs typeface="Times New Roman"/>
                <a:sym typeface="Times New Roman"/>
              </a:rPr>
              <a:t> </a:t>
            </a:r>
          </a:p>
          <a:p>
            <a:pPr marL="457200" lvl="0" indent="-228600" algn="l" rtl="0">
              <a:lnSpc>
                <a:spcPct val="100000"/>
              </a:lnSpc>
              <a:spcBef>
                <a:spcPts val="0"/>
              </a:spcBef>
              <a:spcAft>
                <a:spcPts val="0"/>
              </a:spcAft>
              <a:buSzPts val="1400"/>
              <a:buNone/>
            </a:pPr>
            <a:r>
              <a:rPr lang="en-US">
                <a:latin typeface="Times New Roman"/>
                <a:ea typeface="Times New Roman"/>
                <a:cs typeface="Times New Roman"/>
                <a:sym typeface="Times New Roman"/>
              </a:rPr>
              <a:t>     Label cutting machine</a:t>
            </a:r>
          </a:p>
          <a:p>
            <a:pPr marL="457200" lvl="0" indent="-22860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457200" lvl="0" indent="-228600" algn="l" rtl="0">
              <a:lnSpc>
                <a:spcPct val="100000"/>
              </a:lnSpc>
              <a:spcBef>
                <a:spcPts val="0"/>
              </a:spcBef>
              <a:spcAft>
                <a:spcPts val="0"/>
              </a:spcAft>
              <a:buSzPts val="14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Technology </a:t>
            </a:r>
          </a:p>
          <a:p>
            <a:pPr marL="457200" lvl="0" indent="-228600" algn="l" rtl="0">
              <a:lnSpc>
                <a:spcPct val="100000"/>
              </a:lnSpc>
              <a:spcBef>
                <a:spcPts val="0"/>
              </a:spcBef>
              <a:spcAft>
                <a:spcPts val="0"/>
              </a:spcAft>
              <a:buSzPts val="1400"/>
              <a:buNone/>
            </a:pPr>
            <a:endParaRPr b="1">
              <a:latin typeface="Times New Roman"/>
              <a:ea typeface="Times New Roman"/>
              <a:cs typeface="Times New Roman"/>
              <a:sym typeface="Times New Roman"/>
            </a:endParaRPr>
          </a:p>
          <a:p>
            <a:pPr marL="457200" lvl="0" indent="-228600" algn="l" rtl="0">
              <a:lnSpc>
                <a:spcPct val="100000"/>
              </a:lnSpc>
              <a:spcBef>
                <a:spcPts val="0"/>
              </a:spcBef>
              <a:spcAft>
                <a:spcPts val="0"/>
              </a:spcAft>
              <a:buSzPts val="1400"/>
              <a:buNone/>
            </a:pPr>
            <a:r>
              <a:rPr lang="en-US">
                <a:latin typeface="Times New Roman"/>
                <a:ea typeface="Times New Roman"/>
                <a:cs typeface="Times New Roman"/>
                <a:sym typeface="Times New Roman"/>
              </a:rPr>
              <a:t>      Image processing</a:t>
            </a:r>
          </a:p>
        </p:txBody>
      </p:sp>
      <p:sp>
        <p:nvSpPr>
          <p:cNvPr id="1048624" name="Google Shape;103;p7"/>
          <p:cNvSpPr txBox="1">
            <a:spLocks noGrp="1"/>
          </p:cNvSpPr>
          <p:nvPr>
            <p:ph type="sldNum" idx="12"/>
          </p:nvPr>
        </p:nvSpPr>
        <p:spPr>
          <a:xfrm>
            <a:off x="11034279" y="6514910"/>
            <a:ext cx="245100" cy="309371"/>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Clr>
                <a:srgbClr val="000000"/>
              </a:buClr>
              <a:buSzPts val="1800"/>
              <a:buFont typeface="Arial"/>
              <a:buNone/>
            </a:pPr>
            <a:fld id="{00000000-1234-1234-1234-123412341234}" type="slidenum">
              <a:rPr lang="en-US"/>
              <a:t>8</a:t>
            </a:fld>
            <a:endParaRPr lang="en-US"/>
          </a:p>
        </p:txBody>
      </p:sp>
      <p:pic>
        <p:nvPicPr>
          <p:cNvPr id="2097157" name="Google Shape;104;p7"/>
          <p:cNvPicPr preferRelativeResize="0">
            <a:picLocks/>
          </p:cNvPicPr>
          <p:nvPr/>
        </p:nvPicPr>
        <p:blipFill rotWithShape="1">
          <a:blip r:embed="rId3">
            <a:alphaModFix/>
          </a:blip>
          <a:srcRect/>
          <a:stretch>
            <a:fillRect/>
          </a:stretch>
        </p:blipFill>
        <p:spPr>
          <a:xfrm>
            <a:off x="2033494" y="2227490"/>
            <a:ext cx="4290432" cy="3589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048666"/>
          <p:cNvSpPr>
            <a:spLocks noGrp="1"/>
          </p:cNvSpPr>
          <p:nvPr>
            <p:ph type="title"/>
          </p:nvPr>
        </p:nvSpPr>
        <p:spPr>
          <a:xfrm>
            <a:off x="4856426" y="446572"/>
            <a:ext cx="4850817" cy="533400"/>
          </a:xfrm>
        </p:spPr>
        <p:txBody>
          <a:bodyPr/>
          <a:lstStyle/>
          <a:p>
            <a:r>
              <a:rPr lang="en-US" altLang="en-IN" sz="3600">
                <a:solidFill>
                  <a:srgbClr val="FF0000"/>
                </a:solidFill>
              </a:rPr>
              <a:t>ROLLING </a:t>
            </a:r>
            <a:endParaRPr lang="en-IN" sz="3600">
              <a:solidFill>
                <a:srgbClr val="FF0000"/>
              </a:solidFill>
            </a:endParaRPr>
          </a:p>
        </p:txBody>
      </p:sp>
      <p:sp>
        <p:nvSpPr>
          <p:cNvPr id="1048668" name="Text Placeholder 1048667"/>
          <p:cNvSpPr>
            <a:spLocks noGrp="1"/>
          </p:cNvSpPr>
          <p:nvPr>
            <p:ph type="body" idx="1"/>
          </p:nvPr>
        </p:nvSpPr>
        <p:spPr>
          <a:xfrm>
            <a:off x="1184669" y="1651000"/>
            <a:ext cx="9972163" cy="3556000"/>
          </a:xfrm>
        </p:spPr>
        <p:txBody>
          <a:bodyPr/>
          <a:lstStyle/>
          <a:p>
            <a:pPr marL="571500" indent="-342900">
              <a:buFont typeface="Wingdings" charset="2"/>
              <a:buChar char="n"/>
            </a:pPr>
            <a:r>
              <a:rPr lang="en-US" altLang="en-IN" sz="2400"/>
              <a:t>Rolling refers to the process of feeding a continuous roll of fabric or material through the machine for efficient cutting and labeling. </a:t>
            </a:r>
            <a:endParaRPr lang="en-IN" sz="2800"/>
          </a:p>
          <a:p>
            <a:pPr marL="571500" indent="-342900">
              <a:buFont typeface="Wingdings" charset="2"/>
              <a:buChar char="n"/>
            </a:pPr>
            <a:r>
              <a:rPr lang="en-US" altLang="en-IN" sz="2400"/>
              <a:t>In the mechanism, a roll of cloth labels is typically mounted on  a stand and the machine is designed to unwind the fabric continuously. As the cloth label roll unwinds, it passes through cutting and counting operations. </a:t>
            </a:r>
            <a:endParaRPr lang="en-IN" sz="2800"/>
          </a:p>
          <a:p>
            <a:pPr marL="571500" indent="-342900">
              <a:buFont typeface="Wingdings" charset="2"/>
              <a:buChar char="n"/>
            </a:pPr>
            <a:r>
              <a:rPr lang="en-US" altLang="en-IN" sz="2400"/>
              <a:t>The rolling mechanism ensures a smooth and continuous feed of material, allowing for a high-speed and automated production process. It minimizes interruptions, enhances efficiency, and enables precise cutting and labeling of cloth labels in a consistent manner.</a:t>
            </a:r>
            <a:endParaRPr lang="en-IN"/>
          </a:p>
        </p:txBody>
      </p:sp>
      <p:sp>
        <p:nvSpPr>
          <p:cNvPr id="1048669" name="Slide Number Placeholder 1048668"/>
          <p:cNvSpPr>
            <a:spLocks noGrp="1"/>
          </p:cNvSpPr>
          <p:nvPr>
            <p:ph type="sldNum" idx="12"/>
          </p:nvPr>
        </p:nvSpPr>
        <p:spPr>
          <a:xfrm>
            <a:off x="11034279" y="6514910"/>
            <a:ext cx="245109" cy="309372"/>
          </a:xfrm>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875</Words>
  <Application>Microsoft Office PowerPoint</Application>
  <PresentationFormat>Widescreen</PresentationFormat>
  <Paragraphs>99</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HK Modular</vt:lpstr>
      <vt:lpstr>Times New Roman</vt:lpstr>
      <vt:lpstr>Wingdings</vt:lpstr>
      <vt:lpstr>Office Theme</vt:lpstr>
      <vt:lpstr>KONGU ENGINEERING COLLEGE  LABEL CUTTING AND COUNTING MACHINE</vt:lpstr>
      <vt:lpstr>INTRODUCTION</vt:lpstr>
      <vt:lpstr>LITERATURE REVIEW</vt:lpstr>
      <vt:lpstr>LITERATURE REVIEW</vt:lpstr>
      <vt:lpstr>SUMMARY FROM LITERATURE </vt:lpstr>
      <vt:lpstr>PROBLEM STATEMENT</vt:lpstr>
      <vt:lpstr>OBJECTIVE</vt:lpstr>
      <vt:lpstr>TECHNOLOGY AND TOOLS </vt:lpstr>
      <vt:lpstr>ROLLING </vt:lpstr>
      <vt:lpstr>CUTTING</vt:lpstr>
      <vt:lpstr>COUNTING </vt:lpstr>
      <vt:lpstr>METHODOLOGY</vt:lpstr>
      <vt:lpstr>WORK DONE SO FAR</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DEEPIKA S</cp:lastModifiedBy>
  <cp:revision>1</cp:revision>
  <dcterms:modified xsi:type="dcterms:W3CDTF">2025-03-24T08:18:10Z</dcterms:modified>
</cp:coreProperties>
</file>