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8" r:id="rId1"/>
  </p:sldMasterIdLst>
  <p:notesMasterIdLst>
    <p:notesMasterId r:id="rId23"/>
  </p:notes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8"/>
    <p:restoredTop sz="86436"/>
  </p:normalViewPr>
  <p:slideViewPr>
    <p:cSldViewPr snapToGrid="0" snapToObjects="1">
      <p:cViewPr varScale="1">
        <p:scale>
          <a:sx n="73" d="100"/>
          <a:sy n="73" d="100"/>
        </p:scale>
        <p:origin x="200" y="680"/>
      </p:cViewPr>
      <p:guideLst/>
    </p:cSldViewPr>
  </p:slideViewPr>
  <p:outlineViewPr>
    <p:cViewPr>
      <p:scale>
        <a:sx n="33" d="100"/>
        <a:sy n="33" d="100"/>
      </p:scale>
      <p:origin x="0" y="-108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2539B-C9EB-1F4C-B54D-F8858F138052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41671-2C82-1546-ACA3-39997B10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1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68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99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1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7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8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38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43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69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83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03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17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44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12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33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5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8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80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5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41671-2C82-1546-ACA3-39997B1083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6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2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7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2049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83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5252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22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89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03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19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4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9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5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7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3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7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8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9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  <p:sldLayoutId id="214748389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679A-FC4A-2B43-ABF5-30ADF7510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the survival of Titanic Passengers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FC371-F919-FA47-BA76-36FD43D43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Deepika Sridhar</a:t>
            </a:r>
          </a:p>
        </p:txBody>
      </p:sp>
    </p:spTree>
    <p:extLst>
      <p:ext uri="{BB962C8B-B14F-4D97-AF65-F5344CB8AC3E}">
        <p14:creationId xmlns:p14="http://schemas.microsoft.com/office/powerpoint/2010/main" val="30555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E1F0-39B7-9F48-ABC4-E3DBC345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007868-BB28-D54E-88EA-B6E787FFF6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/var/folders/lg/hdnpvk_s60l3sb86jpd2pj1w0000gn/T/com.microsoft.Word/Content.MSO/2665948A.tmp">
            <a:extLst>
              <a:ext uri="{FF2B5EF4-FFF2-40B4-BE49-F238E27FC236}">
                <a16:creationId xmlns:a16="http://schemas.microsoft.com/office/drawing/2014/main" id="{1D24B298-5600-754D-AFAC-4F92C4E5B5D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6337" y="2925641"/>
            <a:ext cx="9837494" cy="301795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729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2E82-044B-6A41-A8B9-B7494C54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8C0F94-8904-D143-9E7D-63C4CA4CA8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804F9D-5F0B-D241-A5A8-A2C5EB8FD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2275745"/>
            <a:ext cx="98552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8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B9B0-8874-6540-AB10-A87E8A59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1E07-B737-1044-827E-3569ABA493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500" dirty="0"/>
              <a:t>Data Prep</a:t>
            </a:r>
          </a:p>
          <a:p>
            <a:pPr marL="457200" lvl="1" indent="0">
              <a:buNone/>
            </a:pPr>
            <a:endParaRPr lang="en-US" sz="2500" dirty="0"/>
          </a:p>
          <a:p>
            <a:pPr lvl="0"/>
            <a:r>
              <a:rPr lang="en-US" sz="2500" dirty="0"/>
              <a:t>Models</a:t>
            </a:r>
          </a:p>
          <a:p>
            <a:pPr lvl="1"/>
            <a:r>
              <a:rPr lang="en-US" sz="2500" dirty="0"/>
              <a:t>Logistic Regression</a:t>
            </a:r>
          </a:p>
          <a:p>
            <a:pPr lvl="1"/>
            <a:r>
              <a:rPr lang="en-US" sz="2500" dirty="0"/>
              <a:t>Random Forest </a:t>
            </a:r>
          </a:p>
          <a:p>
            <a:pPr lvl="1"/>
            <a:r>
              <a:rPr lang="en-US" sz="2500" dirty="0"/>
              <a:t>XGBoost</a:t>
            </a:r>
          </a:p>
          <a:p>
            <a:pPr marL="457200" lvl="1" indent="0">
              <a:buNone/>
            </a:pPr>
            <a:endParaRPr lang="en-US" sz="2500" dirty="0"/>
          </a:p>
          <a:p>
            <a:pPr lvl="0"/>
            <a:r>
              <a:rPr lang="en-US" sz="2500" dirty="0"/>
              <a:t>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4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3C58-8384-A24E-A97E-BF591B5F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D7D5-C1E8-B74A-8C9F-A212562EE8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Change the Pclass hierarchy</a:t>
            </a:r>
          </a:p>
          <a:p>
            <a:pPr lvl="1"/>
            <a:r>
              <a:rPr lang="en-US" dirty="0"/>
              <a:t>Continuous attributes must be binned, and Dummy variables created</a:t>
            </a:r>
          </a:p>
          <a:p>
            <a:pPr lvl="1"/>
            <a:r>
              <a:rPr lang="en-US" dirty="0"/>
              <a:t>Remove categorical variables</a:t>
            </a:r>
          </a:p>
          <a:p>
            <a:pPr lvl="1"/>
            <a:r>
              <a:rPr lang="en-US" dirty="0"/>
              <a:t>Train Test split</a:t>
            </a:r>
          </a:p>
          <a:p>
            <a:pPr lvl="1"/>
            <a:r>
              <a:rPr lang="en-US" dirty="0"/>
              <a:t>Variance Inflation Factor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3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C496-F3F3-7A46-BFD1-E999F9E8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28F94-96E4-3247-B283-2A33BAFD4B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1180C-B01A-7649-A263-3EAD387BD3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76337" y="2925641"/>
            <a:ext cx="9849217" cy="301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5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C966-1CFF-EF48-9A69-3E07AC59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414D-4BE1-9442-9463-C0307636D8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0F8EB-7D67-0D45-AC83-287C0BAE7D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76337" y="2925641"/>
            <a:ext cx="9849217" cy="301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22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3A89-FB57-8140-A641-D0835FC1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2CE1-43C6-8246-8276-F397DFD8D1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XGBOOst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6934B-898C-E243-B1E8-66292820B6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76338" y="2925642"/>
            <a:ext cx="9839326" cy="301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9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82E3-7539-9445-BCC2-13ED0102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 tuning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045060-49D1-1641-AEFD-5ECDD09B3D9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473450" y="3310731"/>
            <a:ext cx="5245100" cy="153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F03517-49CC-E146-97D5-A729D80CA1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3244" y="2570167"/>
            <a:ext cx="4433156" cy="301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34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6580-A950-7A4A-A00F-EA129885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7F55-618E-7944-8481-BCD14541A1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DF424-D3F8-9142-8942-EA878A82DD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36431" y="3096235"/>
            <a:ext cx="3048000" cy="129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27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413E-C69D-E54A-A129-691F7F2F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08CF-E25F-6241-B6EB-3198C07030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Precision Recall Curve</a:t>
            </a:r>
          </a:p>
          <a:p>
            <a:endParaRPr lang="en-US" dirty="0"/>
          </a:p>
        </p:txBody>
      </p:sp>
      <p:pic>
        <p:nvPicPr>
          <p:cNvPr id="5" name="Picture 4" descr="/var/folders/lg/hdnpvk_s60l3sb86jpd2pj1w0000gn/T/com.microsoft.Word/Content.MSO/2B530B12.tmp">
            <a:extLst>
              <a:ext uri="{FF2B5EF4-FFF2-40B4-BE49-F238E27FC236}">
                <a16:creationId xmlns:a16="http://schemas.microsoft.com/office/drawing/2014/main" id="{155BEE28-4567-4A46-BC9B-729DD249D4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45" y="2925642"/>
            <a:ext cx="9849217" cy="30179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4224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A21D-1FC2-244B-ADAE-E31716B0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10A9A-607B-614E-AFA1-A2266F6E674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numCol="1" spcCol="0">
            <a:noAutofit/>
          </a:bodyPr>
          <a:lstStyle/>
          <a:p>
            <a:r>
              <a:rPr lang="en-US" dirty="0"/>
              <a:t>Project Flow</a:t>
            </a:r>
          </a:p>
          <a:p>
            <a:r>
              <a:rPr lang="en-US" dirty="0"/>
              <a:t>Data Wrangling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Survived</a:t>
            </a:r>
          </a:p>
          <a:p>
            <a:r>
              <a:rPr lang="en-US" dirty="0"/>
              <a:t>Pclass</a:t>
            </a:r>
          </a:p>
          <a:p>
            <a:r>
              <a:rPr lang="en-US" dirty="0"/>
              <a:t>Sex</a:t>
            </a:r>
          </a:p>
          <a:p>
            <a:r>
              <a:rPr lang="en-US" dirty="0"/>
              <a:t>Age</a:t>
            </a:r>
          </a:p>
          <a:p>
            <a:endParaRPr lang="en-US" sz="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91310-C3C0-6C4C-9AD3-6C30225C7C8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Relatives</a:t>
            </a:r>
          </a:p>
          <a:p>
            <a:pPr lvl="0"/>
            <a:r>
              <a:rPr lang="en-US" dirty="0"/>
              <a:t>Correlation Map</a:t>
            </a:r>
          </a:p>
          <a:p>
            <a:pPr lvl="0"/>
            <a:r>
              <a:rPr lang="en-US" dirty="0"/>
              <a:t>Machine Learning Analysis</a:t>
            </a:r>
          </a:p>
          <a:p>
            <a:pPr lvl="0"/>
            <a:r>
              <a:rPr lang="en-US" dirty="0"/>
              <a:t>Data Prep</a:t>
            </a:r>
          </a:p>
          <a:p>
            <a:pPr lvl="0"/>
            <a:r>
              <a:rPr lang="en-US" dirty="0"/>
              <a:t>Models</a:t>
            </a:r>
          </a:p>
          <a:p>
            <a:pPr lvl="0"/>
            <a:r>
              <a:rPr lang="en-US" dirty="0"/>
              <a:t>Hyper parameter tuning</a:t>
            </a:r>
          </a:p>
          <a:p>
            <a:pPr lvl="0"/>
            <a:r>
              <a:rPr lang="en-US" dirty="0"/>
              <a:t>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06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1183-9F07-8040-B4AB-4930C1B9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83330-FD9B-D745-AD83-6819EE55C0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ROC AUC curve</a:t>
            </a:r>
          </a:p>
        </p:txBody>
      </p:sp>
      <p:pic>
        <p:nvPicPr>
          <p:cNvPr id="4" name="Picture 3" descr="/var/folders/lg/hdnpvk_s60l3sb86jpd2pj1w0000gn/T/com.microsoft.Word/Content.MSO/7BD62CF0.tmp">
            <a:extLst>
              <a:ext uri="{FF2B5EF4-FFF2-40B4-BE49-F238E27FC236}">
                <a16:creationId xmlns:a16="http://schemas.microsoft.com/office/drawing/2014/main" id="{913FBDE2-57B8-6847-BC6B-E6BB8F8E09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45" y="2925642"/>
            <a:ext cx="9849216" cy="3017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93032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0969-77C8-6142-B135-6991CEFE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7A7C-21B5-D84F-91FE-0D1C2E3DF6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F-Score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0.5111111111111111</a:t>
            </a:r>
            <a:r>
              <a:rPr lang="en-US" dirty="0"/>
              <a:t> </a:t>
            </a:r>
          </a:p>
          <a:p>
            <a:r>
              <a:rPr lang="en-US" dirty="0"/>
              <a:t>ROC Score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b="1" dirty="0"/>
              <a:t>0.7431284787972686</a:t>
            </a:r>
            <a:r>
              <a:rPr lang="en-US" dirty="0"/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9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978A-A571-2148-BCA8-8044FEA6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194F1C-24FD-4B43-91B4-F580A6D449D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716193" y="2366963"/>
            <a:ext cx="4759614" cy="34242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1748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EC85-BF7D-C742-B461-DDA13E49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5E4F-0C4F-FD4C-8184-1471A34D99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9792" y="2605631"/>
            <a:ext cx="10363826" cy="3424107"/>
          </a:xfrm>
        </p:spPr>
        <p:txBody>
          <a:bodyPr/>
          <a:lstStyle/>
          <a:p>
            <a:r>
              <a:rPr lang="en-US" sz="3600" dirty="0"/>
              <a:t>Data Transformation</a:t>
            </a:r>
          </a:p>
          <a:p>
            <a:r>
              <a:rPr lang="en-US" sz="3600" dirty="0"/>
              <a:t>Missing Values Treatment</a:t>
            </a:r>
          </a:p>
          <a:p>
            <a:r>
              <a:rPr lang="en-US" sz="3600" dirty="0"/>
              <a:t>Outlier values treatment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2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2783-6787-AB46-BEF2-14087105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063BF-D9B4-3D43-8941-BC3AEB9819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Survived</a:t>
            </a:r>
          </a:p>
          <a:p>
            <a:r>
              <a:rPr lang="en-US" dirty="0"/>
              <a:t>Pclass</a:t>
            </a:r>
          </a:p>
          <a:p>
            <a:r>
              <a:rPr lang="en-US" dirty="0"/>
              <a:t>Sex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Relatives</a:t>
            </a:r>
          </a:p>
          <a:p>
            <a:r>
              <a:rPr lang="en-US" dirty="0"/>
              <a:t>Correlation map</a:t>
            </a:r>
          </a:p>
        </p:txBody>
      </p:sp>
    </p:spTree>
    <p:extLst>
      <p:ext uri="{BB962C8B-B14F-4D97-AF65-F5344CB8AC3E}">
        <p14:creationId xmlns:p14="http://schemas.microsoft.com/office/powerpoint/2010/main" val="338277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8A6F-DBCE-2D43-8B80-F307B7EC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E8D71B-86AB-C747-A776-4BA8261E72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/var/folders/lg/hdnpvk_s60l3sb86jpd2pj1w0000gn/T/com.microsoft.Word/Content.MSO/5A2D3A44.tmp">
            <a:extLst>
              <a:ext uri="{FF2B5EF4-FFF2-40B4-BE49-F238E27FC236}">
                <a16:creationId xmlns:a16="http://schemas.microsoft.com/office/drawing/2014/main" id="{05ABFE5B-8D49-8E4E-AC9F-71BEA04D538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6337" y="2925641"/>
            <a:ext cx="9839326" cy="301795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890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D043-5BE9-4A48-B044-876688AE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4C109D-C8F8-E94A-A11B-DE8D56497B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/var/folders/lg/hdnpvk_s60l3sb86jpd2pj1w0000gn/T/com.microsoft.Word/Content.MSO/FF574E46.tmp">
            <a:extLst>
              <a:ext uri="{FF2B5EF4-FFF2-40B4-BE49-F238E27FC236}">
                <a16:creationId xmlns:a16="http://schemas.microsoft.com/office/drawing/2014/main" id="{733477D9-AEA7-F644-99C9-9D1546CC073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6337" y="2925641"/>
            <a:ext cx="9839326" cy="301795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Content Placeholder 3" descr="/var/folders/lg/hdnpvk_s60l3sb86jpd2pj1w0000gn/T/com.microsoft.Word/Content.MSO/722BC05E.tmp">
            <a:extLst>
              <a:ext uri="{FF2B5EF4-FFF2-40B4-BE49-F238E27FC236}">
                <a16:creationId xmlns:a16="http://schemas.microsoft.com/office/drawing/2014/main" id="{20251BDB-D1DE-D948-85EF-F9FBA93A0F49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6337" y="2925641"/>
            <a:ext cx="9839326" cy="301795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075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1EEE-4D31-7B4D-8DED-53D1BB6E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6A6EBA-0B82-5B46-95FC-846B8C7A81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/var/folders/lg/hdnpvk_s60l3sb86jpd2pj1w0000gn/T/com.microsoft.Word/Content.MSO/A3C54CF2.tmp">
            <a:extLst>
              <a:ext uri="{FF2B5EF4-FFF2-40B4-BE49-F238E27FC236}">
                <a16:creationId xmlns:a16="http://schemas.microsoft.com/office/drawing/2014/main" id="{9A815448-B47C-AB41-A28F-917AC9E3E59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6337" y="2925641"/>
            <a:ext cx="9839326" cy="301795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495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DE00-C117-C441-BFF3-B3C1781C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5CCD9FB-FD0A-8542-AAFC-2BE6726C6E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3" descr="/var/folders/lg/hdnpvk_s60l3sb86jpd2pj1w0000gn/T/com.microsoft.Word/Content.MSO/722BC05E.tmp">
            <a:extLst>
              <a:ext uri="{FF2B5EF4-FFF2-40B4-BE49-F238E27FC236}">
                <a16:creationId xmlns:a16="http://schemas.microsoft.com/office/drawing/2014/main" id="{6FA51263-1B34-444F-8DF0-A2BC552D249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8169" y="2925641"/>
            <a:ext cx="9837494" cy="301795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19855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{B027D1AD-28F0-0347-87F1-781AB2F4EF01}tf10001060</Template>
  <TotalTime>53</TotalTime>
  <Words>155</Words>
  <Application>Microsoft Macintosh PowerPoint</Application>
  <PresentationFormat>Widescreen</PresentationFormat>
  <Paragraphs>90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Predicting the survival of Titanic Passengers </vt:lpstr>
      <vt:lpstr>Presentation Overview</vt:lpstr>
      <vt:lpstr>Project Flow</vt:lpstr>
      <vt:lpstr>Data Wrangling</vt:lpstr>
      <vt:lpstr>Exploratory Data Analysis</vt:lpstr>
      <vt:lpstr>Survived</vt:lpstr>
      <vt:lpstr>Pclass</vt:lpstr>
      <vt:lpstr>Sex</vt:lpstr>
      <vt:lpstr>Age</vt:lpstr>
      <vt:lpstr>Relatives</vt:lpstr>
      <vt:lpstr>Correlation Map</vt:lpstr>
      <vt:lpstr>Machine Learning Analysis</vt:lpstr>
      <vt:lpstr>Data Prep </vt:lpstr>
      <vt:lpstr>Models</vt:lpstr>
      <vt:lpstr>Models</vt:lpstr>
      <vt:lpstr>Models</vt:lpstr>
      <vt:lpstr>Hyper parameter tuning</vt:lpstr>
      <vt:lpstr>Evaluation</vt:lpstr>
      <vt:lpstr>Evaluation</vt:lpstr>
      <vt:lpstr>Evaluation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survival of Titanic Passengers </dc:title>
  <dc:creator>Deepika Sridhar</dc:creator>
  <cp:lastModifiedBy>Deepika Sridhar</cp:lastModifiedBy>
  <cp:revision>6</cp:revision>
  <dcterms:created xsi:type="dcterms:W3CDTF">2019-12-10T19:15:03Z</dcterms:created>
  <dcterms:modified xsi:type="dcterms:W3CDTF">2019-12-10T20:08:25Z</dcterms:modified>
</cp:coreProperties>
</file>