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3" r:id="rId6"/>
    <p:sldId id="259" r:id="rId7"/>
    <p:sldId id="264" r:id="rId8"/>
    <p:sldId id="260" r:id="rId9"/>
    <p:sldId id="265" r:id="rId10"/>
    <p:sldId id="266" r:id="rId11"/>
    <p:sldId id="267" r:id="rId12"/>
    <p:sldId id="261" r:id="rId13"/>
    <p:sldId id="268" r:id="rId14"/>
    <p:sldId id="262" r:id="rId15"/>
    <p:sldId id="269" r:id="rId16"/>
    <p:sldId id="270" r:id="rId17"/>
  </p:sldIdLst>
  <p:sldSz cx="9144000" cy="5143500" type="screen16x9"/>
  <p:notesSz cx="6858000" cy="9144000"/>
  <p:embeddedFontLst>
    <p:embeddedFont>
      <p:font typeface="Roboto Slab"/>
      <p:regular r:id="rId21"/>
    </p:embeddedFont>
    <p:embeddedFont>
      <p:font typeface="Roboto" panose="0200000000000000000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408"/>
  </p:normalViewPr>
  <p:slideViewPr>
    <p:cSldViewPr snapToGrid="0" showGuides="1">
      <p:cViewPr varScale="1">
        <p:scale>
          <a:sx n="132" d="100"/>
          <a:sy n="132" d="100"/>
        </p:scale>
        <p:origin x="94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Generate a simple outline for an AI collections system workflow, including inputs, decision logic, action triggers, and learning loop.</a:t>
            </a:r>
            <a:endParaRPr lang="en-GB" dirty="0"/>
          </a:p>
          <a:p>
            <a:pPr>
              <a:buFont typeface="Arial" panose="020B0604020202020204" pitchFamily="34" charset="0"/>
              <a:buChar char="•"/>
            </a:pPr>
            <a:r>
              <a:rPr lang="en-GB" dirty="0"/>
              <a:t>List 3–5 key customer attributes that would be most predictive for collections decision-making, and explain why each one matters.</a:t>
            </a:r>
            <a:endParaRPr lang="en-GB" dirty="0"/>
          </a:p>
          <a:p>
            <a:pPr>
              <a:buFont typeface="Arial" panose="020B0604020202020204" pitchFamily="34" charset="0"/>
              <a:buChar char="•"/>
            </a:pPr>
            <a:r>
              <a:rPr lang="en-GB" dirty="0"/>
              <a:t>Suggest examples of business rules and AI-driven actions the system could use at different risk levels (e.g., low, medium, high risk).</a:t>
            </a:r>
            <a:endParaRPr lang="en-GB" dirty="0"/>
          </a:p>
          <a:p>
            <a:pPr>
              <a:buFont typeface="Arial" panose="020B0604020202020204" pitchFamily="34" charset="0"/>
              <a:buChar char="•"/>
            </a:pPr>
            <a:r>
              <a:rPr lang="en-GB" dirty="0"/>
              <a:t>Create a rough sketch or step-by-step description of how customer data flows through the system from intake to action.</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Explain how agentic AI could automate financial collections while keeping humans in critical decision points.</a:t>
            </a:r>
            <a:endParaRPr lang="en-GB" dirty="0"/>
          </a:p>
          <a:p>
            <a:pPr>
              <a:buFont typeface="Arial" panose="020B0604020202020204" pitchFamily="34" charset="0"/>
              <a:buChar char="•"/>
            </a:pPr>
            <a:r>
              <a:rPr lang="en-GB" dirty="0"/>
              <a:t>List 3–5 examples of collection actions, and classify each as best suited for full automation or requiring human oversight, with a brief reason why.</a:t>
            </a:r>
            <a:endParaRPr lang="en-GB"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List key fairness, transparency, and compliance practices to build into an AI-powered credit collections system.</a:t>
            </a:r>
            <a:endParaRPr lang="en-GB" dirty="0"/>
          </a:p>
          <a:p>
            <a:pPr>
              <a:buFont typeface="Arial" panose="020B0604020202020204" pitchFamily="34" charset="0"/>
              <a:buChar char="•"/>
            </a:pPr>
            <a:r>
              <a:rPr lang="en-GB" dirty="0"/>
              <a:t>Suggest specific ways to monitor and audit the system over time to ensure it stays fair, compliant, and effective.</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Suggest KPIs for an AI-powered collections strategy that balances business outcomes with customer fairness.</a:t>
            </a:r>
            <a:endParaRPr lang="en-GB" dirty="0"/>
          </a:p>
          <a:p>
            <a:pPr>
              <a:buFont typeface="Arial" panose="020B0604020202020204" pitchFamily="34" charset="0"/>
              <a:buChar char="•"/>
            </a:pPr>
            <a:r>
              <a:rPr lang="en-GB" dirty="0"/>
              <a:t>Describe 2–3 ways an AI collections system could improve both operational efficiency and customer experience.</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panose="02000000000000000000"/>
              <a:buChar char="●"/>
              <a:defRPr sz="18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15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1"/>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1"/>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1"/>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1"/>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1"/>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1"/>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1"/>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1"/>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3000" b="1" dirty="0"/>
              <a:t>AI-Powered Collections Strategy</a:t>
            </a:r>
            <a:endParaRPr sz="3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85000"/>
          </a:bodyPr>
          <a:lstStyle/>
          <a:p>
            <a:pPr marL="0" lvl="0" indent="0" algn="ctr" rtl="0">
              <a:spcBef>
                <a:spcPts val="0"/>
              </a:spcBef>
              <a:spcAft>
                <a:spcPts val="0"/>
              </a:spcAft>
              <a:buNone/>
            </a:pPr>
            <a:r>
              <a:rPr lang="en-GB"/>
              <a:t>Leveraging Agentic AI for Scalable, Fair, and Effective Debt Management at Geldium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Expected Business Impact</a:t>
            </a:r>
            <a:endParaRPr lang="en-GB"/>
          </a:p>
        </p:txBody>
      </p:sp>
      <p:sp>
        <p:nvSpPr>
          <p:cNvPr id="95" name="Google Shape;95;p18"/>
          <p:cNvSpPr txBox="1">
            <a:spLocks noGrp="1"/>
          </p:cNvSpPr>
          <p:nvPr>
            <p:ph type="body" idx="1"/>
          </p:nvPr>
        </p:nvSpPr>
        <p:spPr>
          <a:xfrm>
            <a:off x="387985" y="1489710"/>
            <a:ext cx="8368030" cy="3235960"/>
          </a:xfrm>
          <a:prstGeom prst="rect">
            <a:avLst/>
          </a:prstGeom>
        </p:spPr>
        <p:txBody>
          <a:bodyPr spcFirstLastPara="1" wrap="square" lIns="91425" tIns="91425" rIns="91425" bIns="91425" anchor="t" anchorCtr="0">
            <a:noAutofit/>
          </a:bodyPr>
          <a:lstStyle/>
          <a:p>
            <a:pPr marL="114300" indent="0">
              <a:buNone/>
            </a:pPr>
            <a:r>
              <a:rPr lang="en-IN" altLang="en-US" sz="1600" dirty="0"/>
              <a:t>1.</a:t>
            </a:r>
            <a:r>
              <a:rPr lang="en-US" altLang="en-US" sz="1400" dirty="0"/>
              <a:t>The proposed AI-powered collections system will help Geldium reduce delinquency rates </a:t>
            </a:r>
            <a:r>
              <a:rPr lang="en-US" altLang="en-US" sz="1400" dirty="0">
                <a:sym typeface="+mn-ea"/>
              </a:rPr>
              <a:t>by identifying high-risk customers early and automating follow-ups. </a:t>
            </a:r>
            <a:endParaRPr lang="en-US" altLang="en-US" sz="1400" dirty="0">
              <a:sym typeface="+mn-ea"/>
            </a:endParaRPr>
          </a:p>
          <a:p>
            <a:pPr marL="114300" indent="0">
              <a:buNone/>
            </a:pPr>
            <a:endParaRPr lang="en-US" altLang="en-US" sz="1400" dirty="0">
              <a:sym typeface="+mn-ea"/>
            </a:endParaRPr>
          </a:p>
          <a:p>
            <a:pPr marL="114300" indent="0">
              <a:buNone/>
            </a:pPr>
            <a:r>
              <a:rPr lang="en-IN" altLang="en-US" sz="1400" dirty="0">
                <a:sym typeface="+mn-ea"/>
              </a:rPr>
              <a:t>2.</a:t>
            </a:r>
            <a:r>
              <a:rPr lang="en-US" altLang="en-US" sz="1400" dirty="0">
                <a:sym typeface="+mn-ea"/>
              </a:rPr>
              <a:t>This not only leads to </a:t>
            </a:r>
            <a:r>
              <a:rPr lang="en-US" altLang="en-US" sz="1400" dirty="0">
                <a:sym typeface="+mn-ea"/>
              </a:rPr>
              <a:t>faster repayments and fewer defaults but also cuts down the cost and time spent on manual outreach. For customers, the system delivers more personalized and timely support, improving satisfaction and building trust.</a:t>
            </a:r>
            <a:endParaRPr lang="en-US" altLang="en-US" sz="1400" dirty="0">
              <a:sym typeface="+mn-ea"/>
            </a:endParaRPr>
          </a:p>
          <a:p>
            <a:pPr marL="114300" indent="0">
              <a:buNone/>
            </a:pPr>
            <a:endParaRPr lang="en-US" altLang="en-US" sz="1400" dirty="0">
              <a:sym typeface="+mn-ea"/>
            </a:endParaRPr>
          </a:p>
          <a:p>
            <a:pPr marL="114300" indent="0">
              <a:buNone/>
            </a:pPr>
            <a:r>
              <a:rPr lang="en-IN" altLang="en-US" sz="1400" dirty="0">
                <a:sym typeface="+mn-ea"/>
              </a:rPr>
              <a:t>3.</a:t>
            </a:r>
            <a:r>
              <a:rPr lang="en-US" altLang="en-US" sz="1400" dirty="0">
                <a:sym typeface="+mn-ea"/>
              </a:rPr>
              <a:t>By combining automation with fairness and transparency, the system enhances efficiency while maintaining a strong customer experience. </a:t>
            </a:r>
            <a:endParaRPr lang="en-US" altLang="en-US" sz="1400" dirty="0">
              <a:sym typeface="+mn-ea"/>
            </a:endParaRPr>
          </a:p>
          <a:p>
            <a:pPr marL="114300" indent="0">
              <a:buNone/>
            </a:pPr>
            <a:endParaRPr lang="en-US" altLang="en-US" sz="1400" dirty="0">
              <a:sym typeface="+mn-ea"/>
            </a:endParaRPr>
          </a:p>
          <a:p>
            <a:pPr marL="114300" indent="0">
              <a:buNone/>
            </a:pPr>
            <a:r>
              <a:rPr lang="en-IN" altLang="en-US" sz="1400" dirty="0">
                <a:sym typeface="+mn-ea"/>
              </a:rPr>
              <a:t>4..</a:t>
            </a:r>
            <a:r>
              <a:rPr lang="en-US" altLang="en-US" sz="1400" dirty="0">
                <a:sym typeface="+mn-ea"/>
              </a:rPr>
              <a:t>As Geldium grows, this scalable solution can manage larger volumes without </a:t>
            </a:r>
            <a:endParaRPr lang="en-US" altLang="en-US" sz="1400" dirty="0">
              <a:sym typeface="+mn-ea"/>
            </a:endParaRPr>
          </a:p>
          <a:p>
            <a:pPr>
              <a:buNone/>
            </a:pPr>
            <a:r>
              <a:rPr lang="en-US" altLang="en-US" sz="1400" dirty="0">
                <a:sym typeface="+mn-ea"/>
              </a:rPr>
              <a:t>needing more resources.</a:t>
            </a:r>
            <a:endParaRPr lang="en-US" altLang="en-US" sz="1400" dirty="0"/>
          </a:p>
          <a:p>
            <a:pPr>
              <a:buNone/>
            </a:pPr>
            <a:endParaRPr lang="en-US" altLang="en-US" sz="1600" dirty="0"/>
          </a:p>
          <a:p>
            <a:pPr>
              <a:buNone/>
            </a:pPr>
            <a:endParaRPr lang="en-US"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Expected Business Impact</a:t>
            </a:r>
            <a:endParaRPr lang="en-US"/>
          </a:p>
        </p:txBody>
      </p:sp>
      <p:sp>
        <p:nvSpPr>
          <p:cNvPr id="3" name="Text Placeholder 2"/>
          <p:cNvSpPr>
            <a:spLocks noGrp="1"/>
          </p:cNvSpPr>
          <p:nvPr>
            <p:ph type="body" idx="1"/>
          </p:nvPr>
        </p:nvSpPr>
        <p:spPr/>
        <p:txBody>
          <a:bodyPr/>
          <a:p>
            <a:pPr marL="114300" indent="0">
              <a:buNone/>
            </a:pPr>
            <a:r>
              <a:rPr lang="en-IN" altLang="en-US" sz="1400"/>
              <a:t>5.F</a:t>
            </a:r>
            <a:r>
              <a:rPr lang="en-US" altLang="en-US" sz="1400"/>
              <a:t>rom the customer experience side, the system builds trust by offering support before things escalate. </a:t>
            </a:r>
            <a:endParaRPr lang="en-US" altLang="en-US" sz="1400"/>
          </a:p>
          <a:p>
            <a:pPr marL="114300" indent="0">
              <a:buNone/>
            </a:pPr>
            <a:endParaRPr lang="en-US" altLang="en-US" sz="1400"/>
          </a:p>
          <a:p>
            <a:pPr marL="114300" indent="0">
              <a:buNone/>
            </a:pPr>
            <a:r>
              <a:rPr lang="en-IN" altLang="en-US" sz="1400"/>
              <a:t>6.</a:t>
            </a:r>
            <a:r>
              <a:rPr lang="en-US" altLang="en-US" sz="1400"/>
              <a:t>Customers receive personalized reminders and relevant resources that align with their behavior and financial status. </a:t>
            </a:r>
            <a:endParaRPr lang="en-US" altLang="en-US" sz="1400"/>
          </a:p>
          <a:p>
            <a:pPr marL="114300" indent="0">
              <a:buNone/>
            </a:pPr>
            <a:endParaRPr lang="en-US" altLang="en-US" sz="1400"/>
          </a:p>
          <a:p>
            <a:pPr marL="114300" indent="0">
              <a:buNone/>
            </a:pPr>
            <a:r>
              <a:rPr lang="en-IN" altLang="en-US" sz="1400"/>
              <a:t>7.</a:t>
            </a:r>
            <a:r>
              <a:rPr lang="en-US" altLang="en-US" sz="1400"/>
              <a:t>Because decisions are explainable and consistent, customers feel they’re being treated fairly. Over time, this enhances Geldium’s brand reputation and promotes long-term customer loyalty. Importantly, the system is also scalable — meaning as the company grows, the collections strategy can adapt without requiring a proportional increase in staff or resources.</a:t>
            </a:r>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Real-time use case example</a:t>
            </a:r>
            <a:endParaRPr lang="en-IN" altLang="en-US" dirty="0"/>
          </a:p>
        </p:txBody>
      </p:sp>
      <p:sp>
        <p:nvSpPr>
          <p:cNvPr id="3" name="Text Placeholder 2"/>
          <p:cNvSpPr>
            <a:spLocks noGrp="1"/>
          </p:cNvSpPr>
          <p:nvPr>
            <p:ph type="body" idx="1"/>
          </p:nvPr>
        </p:nvSpPr>
        <p:spPr/>
        <p:txBody>
          <a:bodyPr/>
          <a:lstStyle/>
          <a:p>
            <a:pPr marL="114300" indent="0">
              <a:buNone/>
            </a:pPr>
            <a:r>
              <a:rPr lang="en-US" altLang="en-US" b="1" dirty="0"/>
              <a:t>How the AI System Responds in Real Time</a:t>
            </a:r>
            <a:r>
              <a:rPr lang="en-IN" altLang="en-US" b="1" dirty="0"/>
              <a:t>?</a:t>
            </a:r>
            <a:endParaRPr lang="en-IN" altLang="en-US" b="1" dirty="0"/>
          </a:p>
          <a:p>
            <a:pPr marL="114300" indent="0">
              <a:buNone/>
            </a:pPr>
            <a:endParaRPr lang="en-IN" altLang="en-US" sz="800" b="1" dirty="0"/>
          </a:p>
          <a:p>
            <a:pPr marL="114300" indent="0">
              <a:buNone/>
            </a:pPr>
            <a:r>
              <a:rPr lang="en-US" altLang="en-US" sz="1400" dirty="0"/>
              <a:t>A 35-year-old customer with rising credit utilization and two recent missed payments is flagged as high-risk.</a:t>
            </a:r>
            <a:endParaRPr lang="en-US" altLang="en-US" sz="1400" dirty="0"/>
          </a:p>
          <a:p>
            <a:pPr marL="114300" indent="0">
              <a:buNone/>
            </a:pPr>
            <a:endParaRPr lang="en-US" altLang="en-US" sz="1400" dirty="0"/>
          </a:p>
          <a:p>
            <a:pPr marL="114300" indent="0">
              <a:buNone/>
            </a:pPr>
            <a:r>
              <a:rPr lang="en-US" altLang="en-US" sz="1400" dirty="0"/>
              <a:t>The system instantly sends an SMS reminder and recommends a flexible payment plan.</a:t>
            </a:r>
            <a:endParaRPr lang="en-US" altLang="en-US" sz="1400" dirty="0"/>
          </a:p>
          <a:p>
            <a:pPr marL="114300" indent="0">
              <a:buNone/>
            </a:pPr>
            <a:endParaRPr lang="en-US" altLang="en-US" sz="1400" dirty="0"/>
          </a:p>
          <a:p>
            <a:pPr marL="114300" indent="0">
              <a:buNone/>
            </a:pPr>
            <a:r>
              <a:rPr lang="en-US" altLang="en-US" sz="1400" dirty="0"/>
              <a:t>The customer accepts the plan within 3 days. Their delinquency status is avoided, and they stay on track — reducing overall risk.</a:t>
            </a:r>
            <a:endParaRPr lang="en-US" altLang="en-US" sz="1400" dirty="0"/>
          </a:p>
          <a:p>
            <a:pPr marL="114300" indent="0">
              <a:buNone/>
            </a:pPr>
            <a:endParaRPr lang="en-US" altLang="en-US" sz="1400" dirty="0"/>
          </a:p>
          <a:p>
            <a:pPr marL="114300" indent="0">
              <a:buNone/>
            </a:pPr>
            <a:r>
              <a:rPr lang="en-US" altLang="en-US" sz="1400" dirty="0"/>
              <a:t>The system logs the success and uses this learning to handle similar customers better in the future.</a:t>
            </a:r>
            <a:endParaRPr lang="en-US" altLang="en-US" sz="1400" dirty="0"/>
          </a:p>
          <a:p>
            <a:pPr marL="114300" indent="0">
              <a:buNone/>
            </a:pPr>
            <a:endParaRPr lang="en-I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Customer Segmentation Overview</a:t>
            </a:r>
            <a:endParaRPr lang="en-US" altLang="en-US"/>
          </a:p>
        </p:txBody>
      </p:sp>
      <p:sp>
        <p:nvSpPr>
          <p:cNvPr id="3" name="Text Placeholder 2"/>
          <p:cNvSpPr>
            <a:spLocks noGrp="1"/>
          </p:cNvSpPr>
          <p:nvPr>
            <p:ph type="body" idx="1"/>
          </p:nvPr>
        </p:nvSpPr>
        <p:spPr/>
        <p:txBody>
          <a:bodyPr>
            <a:normAutofit lnSpcReduction="20000"/>
          </a:bodyPr>
          <a:p>
            <a:r>
              <a:rPr lang="en-US" altLang="en-US" b="1"/>
              <a:t>Risk-Based Customer Segments</a:t>
            </a:r>
            <a:r>
              <a:rPr lang="en-IN" altLang="en-US" b="1"/>
              <a:t>:</a:t>
            </a:r>
            <a:endParaRPr lang="en-IN" altLang="en-US" b="1"/>
          </a:p>
          <a:p>
            <a:pPr marL="114300" indent="0">
              <a:buNone/>
            </a:pPr>
            <a:endParaRPr lang="en-US" altLang="en-US" sz="1400"/>
          </a:p>
          <a:p>
            <a:pPr marL="114300" indent="0">
              <a:buNone/>
            </a:pPr>
            <a:r>
              <a:rPr lang="en-US" altLang="en-US" sz="1400"/>
              <a:t>The model classifies customers into three segments based on their risk level:</a:t>
            </a:r>
            <a:endParaRPr lang="en-US" altLang="en-US" sz="1400"/>
          </a:p>
          <a:p>
            <a:pPr marL="114300" indent="0">
              <a:buNone/>
            </a:pPr>
            <a:endParaRPr lang="en-US" altLang="en-US" sz="1400"/>
          </a:p>
          <a:p>
            <a:pPr marL="114300" indent="0">
              <a:buNone/>
            </a:pPr>
            <a:r>
              <a:rPr lang="en-US" altLang="en-US" sz="1400" b="1"/>
              <a:t>Low Risk: </a:t>
            </a:r>
            <a:r>
              <a:rPr lang="en-US" altLang="en-US" sz="1400"/>
              <a:t>Regular payers, no action needed.</a:t>
            </a:r>
            <a:endParaRPr lang="en-US" altLang="en-US" sz="1400"/>
          </a:p>
          <a:p>
            <a:pPr marL="114300" indent="0">
              <a:buNone/>
            </a:pPr>
            <a:endParaRPr lang="en-US" altLang="en-US" sz="1400"/>
          </a:p>
          <a:p>
            <a:pPr marL="114300" indent="0">
              <a:buNone/>
            </a:pPr>
            <a:r>
              <a:rPr lang="en-US" altLang="en-US" sz="1400" b="1"/>
              <a:t>Medium Risk: </a:t>
            </a:r>
            <a:r>
              <a:rPr lang="en-US" altLang="en-US" sz="1400"/>
              <a:t>Occasional missed payments — receive reminders and nudges.</a:t>
            </a:r>
            <a:endParaRPr lang="en-US" altLang="en-US" sz="1400"/>
          </a:p>
          <a:p>
            <a:pPr marL="114300" indent="0">
              <a:buNone/>
            </a:pPr>
            <a:endParaRPr lang="en-US" altLang="en-US" sz="1400"/>
          </a:p>
          <a:p>
            <a:pPr marL="114300" indent="0">
              <a:buNone/>
            </a:pPr>
            <a:r>
              <a:rPr lang="en-US" altLang="en-US" sz="1400" b="1"/>
              <a:t>High Risk: </a:t>
            </a:r>
            <a:r>
              <a:rPr lang="en-US" altLang="en-US" sz="1400"/>
              <a:t>Consistent late/missed payments — trigger early interventions or escalation.</a:t>
            </a:r>
            <a:endParaRPr lang="en-US" altLang="en-US" sz="1400"/>
          </a:p>
          <a:p>
            <a:pPr marL="114300" indent="0">
              <a:buNone/>
            </a:pPr>
            <a:endParaRPr lang="en-US" altLang="en-US" sz="1400"/>
          </a:p>
          <a:p>
            <a:pPr marL="114300" indent="0">
              <a:buNone/>
            </a:pPr>
            <a:r>
              <a:rPr lang="en-US" altLang="en-US" sz="1400"/>
              <a:t>This segmentation helps prioritize actions and manage resources efficiently.</a:t>
            </a:r>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Looking Ahead: Future Enhancements</a:t>
            </a:r>
            <a:endParaRPr lang="en-US" altLang="en-US"/>
          </a:p>
        </p:txBody>
      </p:sp>
      <p:sp>
        <p:nvSpPr>
          <p:cNvPr id="3" name="Text Placeholder 2"/>
          <p:cNvSpPr>
            <a:spLocks noGrp="1"/>
          </p:cNvSpPr>
          <p:nvPr>
            <p:ph type="body" idx="1"/>
          </p:nvPr>
        </p:nvSpPr>
        <p:spPr/>
        <p:txBody>
          <a:bodyPr>
            <a:normAutofit/>
          </a:bodyPr>
          <a:p>
            <a:r>
              <a:rPr lang="en-US" altLang="en-US" b="1"/>
              <a:t>Future Enhancements to the AI System</a:t>
            </a:r>
            <a:r>
              <a:rPr lang="en-IN" altLang="en-US" b="1"/>
              <a:t>:</a:t>
            </a:r>
            <a:endParaRPr lang="en-IN" altLang="en-US" b="1"/>
          </a:p>
          <a:p>
            <a:pPr marL="114300" indent="0">
              <a:buNone/>
            </a:pPr>
            <a:r>
              <a:rPr lang="en-US" altLang="en-US" sz="1400"/>
              <a:t>As the system matures, Geldium could integrate additional features:</a:t>
            </a:r>
            <a:endParaRPr lang="en-US" altLang="en-US" sz="1400"/>
          </a:p>
          <a:p>
            <a:pPr marL="114300" indent="0">
              <a:buNone/>
            </a:pPr>
            <a:endParaRPr lang="en-US" altLang="en-US" sz="1400"/>
          </a:p>
          <a:p>
            <a:pPr marL="114300" indent="0">
              <a:buNone/>
            </a:pPr>
            <a:r>
              <a:rPr lang="en-US" altLang="en-US" sz="1400"/>
              <a:t>Voice-based virtual agents to support phone-based collections</a:t>
            </a:r>
            <a:endParaRPr lang="en-US" altLang="en-US" sz="1400"/>
          </a:p>
          <a:p>
            <a:pPr marL="114300" indent="0">
              <a:buNone/>
            </a:pPr>
            <a:endParaRPr lang="en-US" altLang="en-US" sz="1400"/>
          </a:p>
          <a:p>
            <a:pPr marL="114300" indent="0">
              <a:buNone/>
            </a:pPr>
            <a:r>
              <a:rPr lang="en-US" altLang="en-US" sz="1400"/>
              <a:t>Behavioral pattern recognition to predict financial stress earlier</a:t>
            </a:r>
            <a:endParaRPr lang="en-US" altLang="en-US" sz="1400"/>
          </a:p>
          <a:p>
            <a:pPr marL="114300" indent="0">
              <a:buNone/>
            </a:pPr>
            <a:endParaRPr lang="en-US" altLang="en-US" sz="1400"/>
          </a:p>
          <a:p>
            <a:pPr marL="114300" indent="0">
              <a:buNone/>
            </a:pPr>
            <a:r>
              <a:rPr lang="en-US" altLang="en-US" sz="1400"/>
              <a:t>Cross-product AI integration to unify collections for credit cards, loans, and more</a:t>
            </a:r>
            <a:endParaRPr lang="en-US" altLang="en-US" sz="1400"/>
          </a:p>
          <a:p>
            <a:pPr marL="114300" indent="0">
              <a:buNone/>
            </a:pPr>
            <a:endParaRPr lang="en-US" altLang="en-US" sz="1400"/>
          </a:p>
          <a:p>
            <a:pPr marL="114300" indent="0">
              <a:buNone/>
            </a:pPr>
            <a:r>
              <a:rPr lang="en-US" altLang="en-US" sz="1400"/>
              <a:t>These enhancements will increase personalization and long-term effectiveness.</a:t>
            </a:r>
            <a:endParaRPr lang="en-US" altLang="en-US" sz="1400"/>
          </a:p>
          <a:p>
            <a:endParaRPr lang="en-I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How the System Works</a:t>
            </a:r>
            <a:endParaRPr lang="en-GB"/>
          </a:p>
        </p:txBody>
      </p:sp>
      <p:sp>
        <p:nvSpPr>
          <p:cNvPr id="70" name="Google Shape;70;p14"/>
          <p:cNvSpPr txBox="1">
            <a:spLocks noGrp="1"/>
          </p:cNvSpPr>
          <p:nvPr>
            <p:ph type="body" idx="1"/>
          </p:nvPr>
        </p:nvSpPr>
        <p:spPr>
          <a:xfrm>
            <a:off x="387985" y="1266190"/>
            <a:ext cx="8368030" cy="3302635"/>
          </a:xfrm>
          <a:prstGeom prst="rect">
            <a:avLst/>
          </a:prstGeom>
        </p:spPr>
        <p:txBody>
          <a:bodyPr spcFirstLastPara="1" wrap="square" lIns="91425" tIns="91425" rIns="91425" bIns="91425" anchor="t" anchorCtr="0">
            <a:noAutofit/>
          </a:bodyPr>
          <a:lstStyle/>
          <a:p>
            <a:pPr>
              <a:buFont typeface="Arial" panose="020B0604020202020204" pitchFamily="34" charset="0"/>
              <a:buAutoNum type="arabicPeriod"/>
            </a:pPr>
            <a:r>
              <a:rPr lang="en-GB" sz="1400" b="1" dirty="0"/>
              <a:t>Inputs</a:t>
            </a:r>
            <a:r>
              <a:rPr lang="en-GB" sz="1400" dirty="0"/>
              <a:t>: </a:t>
            </a:r>
            <a:r>
              <a:rPr lang="en-US" altLang="en-US" sz="1400" dirty="0"/>
              <a:t>The system collects important data from customer profiles, such as:</a:t>
            </a:r>
            <a:endParaRPr lang="en-US" altLang="en-US" sz="1400" dirty="0"/>
          </a:p>
          <a:p>
            <a:pPr>
              <a:buFont typeface="Arial" panose="020B0604020202020204" pitchFamily="34" charset="0"/>
              <a:buChar char="•"/>
            </a:pPr>
            <a:r>
              <a:rPr lang="en-US" altLang="en-US" sz="1400" dirty="0"/>
              <a:t>Age, income, and employment status (demographics)</a:t>
            </a:r>
            <a:endParaRPr lang="en-US" altLang="en-US" sz="1400" dirty="0"/>
          </a:p>
          <a:p>
            <a:pPr>
              <a:buFont typeface="Arial" panose="020B0604020202020204" pitchFamily="34" charset="0"/>
              <a:buChar char="•"/>
            </a:pPr>
            <a:r>
              <a:rPr lang="en-US" altLang="en-US" sz="1400" dirty="0"/>
              <a:t>Credit score and credit utilization</a:t>
            </a:r>
            <a:endParaRPr lang="en-US" altLang="en-US" sz="1400" dirty="0"/>
          </a:p>
          <a:p>
            <a:pPr>
              <a:buFont typeface="Arial" panose="020B0604020202020204" pitchFamily="34" charset="0"/>
              <a:buChar char="•"/>
            </a:pPr>
            <a:r>
              <a:rPr lang="en-US" altLang="en-US" sz="1400" dirty="0"/>
              <a:t>History of missed payments over the last 6 months</a:t>
            </a:r>
            <a:endParaRPr lang="en-US" altLang="en-US" sz="1400" dirty="0"/>
          </a:p>
          <a:p>
            <a:pPr>
              <a:buFont typeface="Arial" panose="020B0604020202020204" pitchFamily="34" charset="0"/>
              <a:buChar char="•"/>
            </a:pPr>
            <a:r>
              <a:rPr lang="en-US" altLang="en-US" sz="1400" dirty="0"/>
              <a:t>Loan balance and debt-to-income ratio</a:t>
            </a:r>
            <a:endParaRPr lang="en-US" altLang="en-US" sz="1400" dirty="0"/>
          </a:p>
          <a:p>
            <a:pPr>
              <a:buFont typeface="Arial" panose="020B0604020202020204" pitchFamily="34" charset="0"/>
              <a:buChar char="•"/>
            </a:pPr>
            <a:r>
              <a:rPr lang="en-US" altLang="en-US" sz="1400" dirty="0"/>
              <a:t>These help the system understand the risk level of each customer.</a:t>
            </a:r>
            <a:endParaRPr lang="en-US" altLang="en-US" sz="1400" dirty="0"/>
          </a:p>
          <a:p>
            <a:pPr>
              <a:buFont typeface="Arial" panose="020B0604020202020204" pitchFamily="34" charset="0"/>
              <a:buChar char="•"/>
            </a:pPr>
            <a:endParaRPr lang="en-US" altLang="en-US" sz="1400" b="1" dirty="0"/>
          </a:p>
          <a:p>
            <a:pPr marL="114300" indent="0">
              <a:buFont typeface="Arial" panose="020B0604020202020204" pitchFamily="34" charset="0"/>
              <a:buNone/>
            </a:pPr>
            <a:r>
              <a:rPr lang="en-IN" altLang="en-GB" sz="1400" b="1" dirty="0"/>
              <a:t>2. </a:t>
            </a:r>
            <a:r>
              <a:rPr lang="en-GB" sz="1400" b="1" dirty="0"/>
              <a:t>Decision Logic</a:t>
            </a:r>
            <a:r>
              <a:rPr lang="en-GB" sz="1400" dirty="0"/>
              <a:t>: </a:t>
            </a:r>
            <a:r>
              <a:rPr lang="en-US" altLang="en-US" sz="1400" dirty="0"/>
              <a:t>The system uses:</a:t>
            </a:r>
            <a:r>
              <a:rPr lang="en-IN" altLang="en-US" sz="1400" dirty="0"/>
              <a:t> </a:t>
            </a:r>
            <a:r>
              <a:rPr lang="en-US" altLang="en-US" sz="1400" dirty="0"/>
              <a:t>A predictive model (like logistic regression) to estimate if a customer is at high risk of missing a payment.</a:t>
            </a:r>
            <a:endParaRPr lang="en-US" altLang="en-US" sz="1400" dirty="0"/>
          </a:p>
          <a:p>
            <a:pPr marL="114300" indent="0">
              <a:buFont typeface="Arial" panose="020B0604020202020204" pitchFamily="34" charset="0"/>
              <a:buNone/>
            </a:pPr>
            <a:r>
              <a:rPr lang="en-US" altLang="en-US" sz="1400" dirty="0"/>
              <a:t>Some business rules, like:</a:t>
            </a:r>
            <a:endParaRPr lang="en-US" altLang="en-US" sz="1400" dirty="0"/>
          </a:p>
          <a:p>
            <a:pPr marL="114300" indent="0">
              <a:buFont typeface="Arial" panose="020B0604020202020204" pitchFamily="34" charset="0"/>
              <a:buNone/>
            </a:pPr>
            <a:r>
              <a:rPr lang="en-US" altLang="en-US" sz="1400" b="1" dirty="0"/>
              <a:t>“If missed payments &gt; 2, escalate to Collections team.”</a:t>
            </a:r>
            <a:endParaRPr lang="en-US" altLang="en-US" sz="1400" b="1" dirty="0"/>
          </a:p>
          <a:p>
            <a:pPr marL="114300" indent="0">
              <a:buFont typeface="Arial" panose="020B0604020202020204" pitchFamily="34" charset="0"/>
              <a:buNone/>
            </a:pPr>
            <a:r>
              <a:rPr lang="en-US" altLang="en-US" sz="1400" b="1" dirty="0"/>
              <a:t>“If utilization &gt; 70%, send budget tips or limit alert.”</a:t>
            </a:r>
            <a:endParaRPr lang="en-US" altLang="en-US" sz="1400" b="1" dirty="0"/>
          </a:p>
          <a:p>
            <a:pPr marL="114300" indent="0">
              <a:buFont typeface="Arial" panose="020B0604020202020204" pitchFamily="34" charset="0"/>
              <a:buNone/>
            </a:pPr>
            <a:r>
              <a:rPr lang="en-US" altLang="en-US" sz="1400" dirty="0"/>
              <a:t>So it's a mix of AI + predefined logic.</a:t>
            </a:r>
            <a:endParaRPr lang="en-US"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How the System Works</a:t>
            </a:r>
            <a:endParaRPr lang="en-US"/>
          </a:p>
        </p:txBody>
      </p:sp>
      <p:sp>
        <p:nvSpPr>
          <p:cNvPr id="3" name="Text Placeholder 2"/>
          <p:cNvSpPr>
            <a:spLocks noGrp="1"/>
          </p:cNvSpPr>
          <p:nvPr>
            <p:ph type="body" idx="1"/>
          </p:nvPr>
        </p:nvSpPr>
        <p:spPr>
          <a:xfrm>
            <a:off x="387985" y="1243965"/>
            <a:ext cx="8368030" cy="3693160"/>
          </a:xfrm>
        </p:spPr>
        <p:txBody>
          <a:bodyPr>
            <a:normAutofit fontScale="25000"/>
          </a:bodyPr>
          <a:p>
            <a:pPr marL="114300" indent="0">
              <a:buNone/>
            </a:pPr>
            <a:r>
              <a:rPr lang="en-US" altLang="en-US" sz="5600" b="1"/>
              <a:t>Actions</a:t>
            </a:r>
            <a:r>
              <a:rPr lang="en-IN" altLang="en-US" sz="5600" b="1"/>
              <a:t>:</a:t>
            </a:r>
            <a:endParaRPr lang="en-US" altLang="en-US" sz="5600" b="1"/>
          </a:p>
          <a:p>
            <a:pPr marL="114300" indent="0">
              <a:buNone/>
            </a:pPr>
            <a:r>
              <a:rPr lang="en-US" altLang="en-US" sz="5600"/>
              <a:t>What does the system do based on risk level?</a:t>
            </a:r>
            <a:endParaRPr lang="en-US" altLang="en-US" sz="5600"/>
          </a:p>
          <a:p>
            <a:pPr marL="114300" indent="0">
              <a:buNone/>
            </a:pPr>
            <a:r>
              <a:rPr lang="en-US" altLang="en-US" sz="5600"/>
              <a:t>Depending on the predicted risk, the system can:</a:t>
            </a:r>
            <a:endParaRPr lang="en-US" altLang="en-US" sz="5600"/>
          </a:p>
          <a:p>
            <a:r>
              <a:rPr lang="en-US" altLang="en-US" sz="5600"/>
              <a:t>Send SMS/email reminders</a:t>
            </a:r>
            <a:endParaRPr lang="en-US" altLang="en-US" sz="5600"/>
          </a:p>
          <a:p>
            <a:r>
              <a:rPr lang="en-US" altLang="en-US" sz="5600"/>
              <a:t>Offer flexible payment plans</a:t>
            </a:r>
            <a:endParaRPr lang="en-US" altLang="en-US" sz="5600"/>
          </a:p>
          <a:p>
            <a:r>
              <a:rPr lang="en-US" altLang="en-US" sz="5600"/>
              <a:t>Suggest financial counseling</a:t>
            </a:r>
            <a:endParaRPr lang="en-US" altLang="en-US" sz="5600"/>
          </a:p>
          <a:p>
            <a:r>
              <a:rPr lang="en-US" altLang="en-US" sz="5600"/>
              <a:t>Escalate high-risk accounts to human agents</a:t>
            </a:r>
            <a:endParaRPr lang="en-US" altLang="en-US" sz="5600"/>
          </a:p>
          <a:p>
            <a:r>
              <a:rPr lang="en-US" altLang="en-US" sz="5600"/>
              <a:t>Adjust communication frequency (fewer messages for low-risk, more for high-risk)</a:t>
            </a:r>
            <a:endParaRPr lang="en-US" altLang="en-US" sz="5600"/>
          </a:p>
          <a:p>
            <a:pPr marL="114300" indent="0">
              <a:buNone/>
            </a:pPr>
            <a:r>
              <a:rPr lang="en-US" altLang="en-US" sz="5600" b="1"/>
              <a:t>Learning</a:t>
            </a:r>
            <a:endParaRPr lang="en-US" altLang="en-US" sz="5600" b="1"/>
          </a:p>
          <a:p>
            <a:pPr marL="114300" indent="0">
              <a:buNone/>
            </a:pPr>
            <a:r>
              <a:rPr lang="en-US" altLang="en-US" sz="5600"/>
              <a:t>How does the system improve</a:t>
            </a:r>
            <a:r>
              <a:rPr lang="en-IN" altLang="en-US" sz="5600"/>
              <a:t>?</a:t>
            </a:r>
            <a:endParaRPr lang="en-US" altLang="en-US" sz="5600"/>
          </a:p>
          <a:p>
            <a:r>
              <a:rPr lang="en-US" altLang="en-US" sz="5600"/>
              <a:t>After each action, the system tracks:</a:t>
            </a:r>
            <a:endParaRPr lang="en-US" altLang="en-US" sz="5600"/>
          </a:p>
          <a:p>
            <a:r>
              <a:rPr lang="en-US" altLang="en-US" sz="5600"/>
              <a:t>Did the customer pay on time?</a:t>
            </a:r>
            <a:endParaRPr lang="en-US" altLang="en-US" sz="5600"/>
          </a:p>
          <a:p>
            <a:r>
              <a:rPr lang="en-US" altLang="en-US" sz="5600"/>
              <a:t>Did they respond positively?</a:t>
            </a:r>
            <a:endParaRPr lang="en-US" altLang="en-US" sz="5600"/>
          </a:p>
          <a:p>
            <a:r>
              <a:rPr lang="en-US" altLang="en-US" sz="5600"/>
              <a:t>Was the intervention successful?</a:t>
            </a:r>
            <a:endParaRPr lang="en-US" altLang="en-US" sz="5600"/>
          </a:p>
          <a:p>
            <a:pPr marL="114300" indent="0">
              <a:buNone/>
            </a:pPr>
            <a:r>
              <a:rPr lang="en-US" altLang="en-US" sz="5600"/>
              <a:t>This outcome is fed back into the model, helping it learn what works best for different customer types.</a:t>
            </a:r>
            <a:endParaRPr lang="en-US" altLang="en-US" sz="5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Role of Agentic AI</a:t>
            </a:r>
            <a:endParaRPr lang="en-GB"/>
          </a:p>
        </p:txBody>
      </p:sp>
      <p:sp>
        <p:nvSpPr>
          <p:cNvPr id="82" name="Google Shape;82;p16"/>
          <p:cNvSpPr txBox="1">
            <a:spLocks noGrp="1"/>
          </p:cNvSpPr>
          <p:nvPr>
            <p:ph type="body" idx="1"/>
          </p:nvPr>
        </p:nvSpPr>
        <p:spPr>
          <a:xfrm>
            <a:off x="387985" y="1300480"/>
            <a:ext cx="8368030" cy="3558540"/>
          </a:xfrm>
          <a:prstGeom prst="rect">
            <a:avLst/>
          </a:prstGeom>
        </p:spPr>
        <p:txBody>
          <a:bodyPr spcFirstLastPara="1" wrap="square" lIns="91425" tIns="91425" rIns="91425" bIns="91425" anchor="t" anchorCtr="0">
            <a:noAutofit/>
          </a:bodyPr>
          <a:lstStyle/>
          <a:p>
            <a:pPr>
              <a:buNone/>
            </a:pPr>
            <a:r>
              <a:rPr lang="en-US" altLang="en-US" sz="1400" dirty="0"/>
              <a:t>This slide explains what the AI system can handle automatically and what still needs human judgment.</a:t>
            </a:r>
            <a:endParaRPr lang="en-US" altLang="en-US" sz="1400" dirty="0"/>
          </a:p>
          <a:p>
            <a:pPr>
              <a:buNone/>
            </a:pPr>
            <a:endParaRPr lang="en-US" altLang="en-US" sz="900" dirty="0"/>
          </a:p>
          <a:p>
            <a:pPr>
              <a:buNone/>
            </a:pPr>
            <a:r>
              <a:rPr lang="en-IN" altLang="en-US" sz="1400" b="1" dirty="0"/>
              <a:t>A</a:t>
            </a:r>
            <a:r>
              <a:rPr lang="en-US" altLang="en-US" sz="1400" b="1" dirty="0"/>
              <a:t>utonomous (Fully Automated by AI):</a:t>
            </a:r>
            <a:endParaRPr lang="en-US" altLang="en-US" sz="1400" b="1" dirty="0"/>
          </a:p>
          <a:p>
            <a:pPr>
              <a:buNone/>
            </a:pPr>
            <a:endParaRPr lang="en-US" altLang="en-US" sz="1400" b="1" dirty="0"/>
          </a:p>
          <a:p>
            <a:pPr>
              <a:buNone/>
            </a:pPr>
            <a:r>
              <a:rPr lang="en-US" altLang="en-US" sz="1400" dirty="0"/>
              <a:t>These actions are routine and low-risk, so AI handles them automatically:</a:t>
            </a:r>
            <a:endParaRPr lang="en-US" altLang="en-US" sz="1400" dirty="0"/>
          </a:p>
          <a:p>
            <a:pPr>
              <a:buNone/>
            </a:pPr>
            <a:endParaRPr lang="en-US" altLang="en-US" sz="1400" dirty="0"/>
          </a:p>
          <a:p>
            <a:pPr marL="114300" indent="0">
              <a:lnSpc>
                <a:spcPct val="150000"/>
              </a:lnSpc>
              <a:buNone/>
            </a:pPr>
            <a:r>
              <a:rPr lang="en-IN" altLang="en-US" sz="1400" dirty="0"/>
              <a:t>1.</a:t>
            </a:r>
            <a:r>
              <a:rPr lang="en-US" altLang="en-US" sz="1400" dirty="0"/>
              <a:t>Predicting risk based on customer data</a:t>
            </a:r>
            <a:endParaRPr lang="en-US" altLang="en-US" sz="1400" dirty="0"/>
          </a:p>
          <a:p>
            <a:pPr>
              <a:lnSpc>
                <a:spcPct val="150000"/>
              </a:lnSpc>
              <a:buNone/>
            </a:pPr>
            <a:r>
              <a:rPr lang="en-IN" altLang="en-US" sz="1400" dirty="0"/>
              <a:t>2.</a:t>
            </a:r>
            <a:r>
              <a:rPr lang="en-US" altLang="en-US" sz="1400" dirty="0"/>
              <a:t>Sending payment reminders (SMS, email, app notifications)</a:t>
            </a:r>
            <a:endParaRPr lang="en-US" altLang="en-US" sz="1400" dirty="0"/>
          </a:p>
          <a:p>
            <a:pPr>
              <a:lnSpc>
                <a:spcPct val="150000"/>
              </a:lnSpc>
              <a:buNone/>
            </a:pPr>
            <a:r>
              <a:rPr lang="en-IN" altLang="en-US" sz="1400" dirty="0"/>
              <a:t>3.</a:t>
            </a:r>
            <a:r>
              <a:rPr lang="en-US" altLang="en-US" sz="1400" dirty="0"/>
              <a:t>Adjusting the frequency of messages (based on engagement)</a:t>
            </a:r>
            <a:endParaRPr lang="en-US" altLang="en-US" sz="1400" dirty="0"/>
          </a:p>
          <a:p>
            <a:pPr>
              <a:lnSpc>
                <a:spcPct val="150000"/>
              </a:lnSpc>
              <a:buNone/>
            </a:pPr>
            <a:r>
              <a:rPr lang="en-IN" altLang="en-US" sz="1400" dirty="0"/>
              <a:t>4.S</a:t>
            </a:r>
            <a:r>
              <a:rPr lang="en-US" altLang="en-US" sz="1400" dirty="0"/>
              <a:t>uggesting financial literacy content</a:t>
            </a:r>
            <a:endParaRPr lang="en-US" altLang="en-US" sz="1400" dirty="0"/>
          </a:p>
          <a:p>
            <a:pPr>
              <a:lnSpc>
                <a:spcPct val="150000"/>
              </a:lnSpc>
              <a:buNone/>
            </a:pPr>
            <a:r>
              <a:rPr lang="en-IN" altLang="en-US" sz="1400" dirty="0"/>
              <a:t>5.</a:t>
            </a:r>
            <a:r>
              <a:rPr lang="en-US" altLang="en-US" sz="1400" dirty="0"/>
              <a:t>Tagging customers as “low”, “medium”, or “high” risk</a:t>
            </a:r>
            <a:r>
              <a:rPr lang="en-IN" altLang="en-US" sz="1400" dirty="0"/>
              <a:t>.</a:t>
            </a:r>
            <a:endParaRPr lang="en-US" altLang="en-US" sz="1400" dirty="0"/>
          </a:p>
          <a:p>
            <a:pPr>
              <a:buNone/>
            </a:pPr>
            <a:endParaRPr lang="en-US" altLang="en-US" sz="1400" dirty="0"/>
          </a:p>
          <a:p>
            <a:pPr>
              <a:buNone/>
            </a:pPr>
            <a:endParaRPr lang="en-US"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Role of Agentic AI</a:t>
            </a:r>
            <a:endParaRPr lang="en-US"/>
          </a:p>
        </p:txBody>
      </p:sp>
      <p:sp>
        <p:nvSpPr>
          <p:cNvPr id="3" name="Text Placeholder 2"/>
          <p:cNvSpPr>
            <a:spLocks noGrp="1"/>
          </p:cNvSpPr>
          <p:nvPr>
            <p:ph type="body" idx="1"/>
          </p:nvPr>
        </p:nvSpPr>
        <p:spPr/>
        <p:txBody>
          <a:bodyPr>
            <a:normAutofit lnSpcReduction="20000"/>
          </a:bodyPr>
          <a:p>
            <a:pPr marL="114300" indent="0">
              <a:buNone/>
            </a:pPr>
            <a:r>
              <a:rPr lang="en-US" altLang="en-US" sz="1400" b="1"/>
              <a:t>Human Oversight (Manual Review Required):</a:t>
            </a:r>
            <a:endParaRPr lang="en-US" altLang="en-US" sz="1400" b="1"/>
          </a:p>
          <a:p>
            <a:pPr marL="114300" indent="0">
              <a:buNone/>
            </a:pPr>
            <a:endParaRPr lang="en-US" altLang="en-US" sz="1400" b="1"/>
          </a:p>
          <a:p>
            <a:pPr marL="114300" indent="0">
              <a:buNone/>
            </a:pPr>
            <a:r>
              <a:rPr lang="en-US" altLang="en-US" sz="1400"/>
              <a:t>Some actions are sensitive or complex and need a human to decide:</a:t>
            </a:r>
            <a:endParaRPr lang="en-US" altLang="en-US" sz="1400"/>
          </a:p>
          <a:p>
            <a:pPr marL="114300" indent="0">
              <a:buNone/>
            </a:pPr>
            <a:endParaRPr lang="en-US" altLang="en-US" sz="1400"/>
          </a:p>
          <a:p>
            <a:pPr marL="114300" indent="0">
              <a:buNone/>
            </a:pPr>
            <a:r>
              <a:rPr lang="en-IN" altLang="en-US" sz="1400"/>
              <a:t>1.</a:t>
            </a:r>
            <a:r>
              <a:rPr lang="en-US" altLang="en-US" sz="1400"/>
              <a:t>Approving personalized hardship plans</a:t>
            </a:r>
            <a:endParaRPr lang="en-US" altLang="en-US" sz="1400"/>
          </a:p>
          <a:p>
            <a:pPr marL="114300" indent="0">
              <a:buNone/>
            </a:pPr>
            <a:endParaRPr lang="en-US" altLang="en-US" sz="1400"/>
          </a:p>
          <a:p>
            <a:pPr marL="114300" indent="0">
              <a:buNone/>
            </a:pPr>
            <a:r>
              <a:rPr lang="en-IN" altLang="en-US" sz="1400"/>
              <a:t>2.</a:t>
            </a:r>
            <a:r>
              <a:rPr lang="en-US" altLang="en-US" sz="1400"/>
              <a:t>Handling disputes or complaints</a:t>
            </a:r>
            <a:endParaRPr lang="en-US" altLang="en-US" sz="1400"/>
          </a:p>
          <a:p>
            <a:pPr marL="114300" indent="0">
              <a:buNone/>
            </a:pPr>
            <a:endParaRPr lang="en-US" altLang="en-US" sz="1400"/>
          </a:p>
          <a:p>
            <a:pPr marL="114300" indent="0">
              <a:buNone/>
            </a:pPr>
            <a:r>
              <a:rPr lang="en-IN" altLang="en-US" sz="1400"/>
              <a:t>3.</a:t>
            </a:r>
            <a:r>
              <a:rPr lang="en-US" altLang="en-US" sz="1400"/>
              <a:t>Reviewing very high-risk cases (e.g., legal consequences)</a:t>
            </a:r>
            <a:endParaRPr lang="en-US" altLang="en-US" sz="1400"/>
          </a:p>
          <a:p>
            <a:pPr marL="114300" indent="0">
              <a:buNone/>
            </a:pPr>
            <a:endParaRPr lang="en-US" altLang="en-US" sz="1400"/>
          </a:p>
          <a:p>
            <a:pPr marL="114300" indent="0">
              <a:buNone/>
            </a:pPr>
            <a:r>
              <a:rPr lang="en-IN" altLang="en-US" sz="1400"/>
              <a:t>4.</a:t>
            </a:r>
            <a:r>
              <a:rPr lang="en-US" altLang="en-US" sz="1400"/>
              <a:t>Auditing AI decisions for fairness and compliance</a:t>
            </a:r>
            <a:endParaRPr lang="en-US" altLang="en-US" sz="1400"/>
          </a:p>
          <a:p>
            <a:pPr marL="114300" indent="0">
              <a:buNone/>
            </a:pPr>
            <a:endParaRPr lang="en-US" altLang="en-US" sz="1400"/>
          </a:p>
          <a:p>
            <a:pPr marL="114300" indent="0">
              <a:buNone/>
            </a:pPr>
            <a:r>
              <a:rPr lang="en-IN" altLang="en-US" sz="1400"/>
              <a:t>5.</a:t>
            </a:r>
            <a:r>
              <a:rPr lang="en-US" altLang="en-US" sz="1400"/>
              <a:t>Supporting vulnerable customers (e.g., elderly, disabled)</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Responsible AI Guardrails</a:t>
            </a:r>
            <a:endParaRPr lang="en-GB"/>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a:buNone/>
            </a:pPr>
            <a:r>
              <a:rPr lang="en-US" altLang="en-US" sz="1400" dirty="0"/>
              <a:t>This slide outlines the protections and rules you’ll build into the AI-powered system to</a:t>
            </a:r>
            <a:r>
              <a:rPr lang="en-IN" altLang="en-US" sz="1400" dirty="0"/>
              <a:t>   </a:t>
            </a:r>
            <a:r>
              <a:rPr lang="en-US" altLang="en-US" sz="1400" dirty="0"/>
              <a:t>ensure it's fair, explainable, and legally compliant.</a:t>
            </a:r>
            <a:endParaRPr lang="en-US" altLang="en-US" sz="1400" dirty="0"/>
          </a:p>
          <a:p>
            <a:pPr>
              <a:buNone/>
            </a:pPr>
            <a:endParaRPr lang="en-US" altLang="en-US" sz="1400" dirty="0"/>
          </a:p>
          <a:p>
            <a:pPr>
              <a:buNone/>
            </a:pPr>
            <a:r>
              <a:rPr lang="en-US" altLang="en-US" sz="1400" b="1" dirty="0"/>
              <a:t>1. Fairness Checks</a:t>
            </a:r>
            <a:endParaRPr lang="en-US" altLang="en-US" sz="1400" b="1" dirty="0"/>
          </a:p>
          <a:p>
            <a:pPr marL="114300" indent="0">
              <a:buNone/>
            </a:pPr>
            <a:r>
              <a:rPr lang="en-US" altLang="en-US" sz="1400" dirty="0"/>
              <a:t>Regularly test the model to ensure it does not discriminate based on gender, location, age,or income level.</a:t>
            </a:r>
            <a:endParaRPr lang="en-US" altLang="en-US" sz="1400" dirty="0"/>
          </a:p>
          <a:p>
            <a:pPr marL="114300" indent="0">
              <a:buNone/>
            </a:pPr>
            <a:endParaRPr lang="en-US" altLang="en-US" sz="1400" dirty="0"/>
          </a:p>
          <a:p>
            <a:pPr>
              <a:buNone/>
            </a:pPr>
            <a:r>
              <a:rPr lang="en-US" altLang="en-US" sz="1400" dirty="0"/>
              <a:t>Use fairness metrics (like demographic parity or equal opportunity).</a:t>
            </a:r>
            <a:endParaRPr lang="en-US" altLang="en-US" sz="1400" dirty="0"/>
          </a:p>
          <a:p>
            <a:pPr>
              <a:buNone/>
            </a:pPr>
            <a:endParaRPr lang="en-US" altLang="en-US" sz="1400" dirty="0"/>
          </a:p>
          <a:p>
            <a:pPr>
              <a:buNone/>
            </a:pPr>
            <a:r>
              <a:rPr lang="en-US" altLang="en-US" sz="1400" dirty="0"/>
              <a:t>Adjust model or outreach logic if bias is detected.</a:t>
            </a:r>
            <a:endParaRPr lang="en-US"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Responsible AI Guardrails</a:t>
            </a:r>
            <a:endParaRPr lang="en-US"/>
          </a:p>
        </p:txBody>
      </p:sp>
      <p:sp>
        <p:nvSpPr>
          <p:cNvPr id="3" name="Text Placeholder 2"/>
          <p:cNvSpPr>
            <a:spLocks noGrp="1"/>
          </p:cNvSpPr>
          <p:nvPr>
            <p:ph type="body" idx="1"/>
          </p:nvPr>
        </p:nvSpPr>
        <p:spPr/>
        <p:txBody>
          <a:bodyPr/>
          <a:p>
            <a:pPr marL="114300" indent="0">
              <a:buNone/>
            </a:pPr>
            <a:r>
              <a:rPr lang="en-IN" altLang="en-US" sz="1400" b="1"/>
              <a:t>2.</a:t>
            </a:r>
            <a:r>
              <a:rPr lang="en-US" altLang="en-US" sz="1400" b="1"/>
              <a:t>Explainability Requirements</a:t>
            </a:r>
            <a:endParaRPr lang="en-US" altLang="en-US" sz="1400" b="1"/>
          </a:p>
          <a:p>
            <a:pPr marL="114300" indent="0">
              <a:buNone/>
            </a:pPr>
            <a:endParaRPr lang="en-US" altLang="en-US" sz="1400"/>
          </a:p>
          <a:p>
            <a:pPr marL="114300" indent="0">
              <a:buNone/>
            </a:pPr>
            <a:r>
              <a:rPr lang="en-US" altLang="en-US" sz="1400"/>
              <a:t>Use interpretable models (like logistic regression or decision trees) that can clearly explain why a customer is marked high-risk.</a:t>
            </a:r>
            <a:endParaRPr lang="en-US" altLang="en-US" sz="1400"/>
          </a:p>
          <a:p>
            <a:pPr marL="114300" indent="0">
              <a:buNone/>
            </a:pPr>
            <a:endParaRPr lang="en-US" altLang="en-US" sz="1400"/>
          </a:p>
          <a:p>
            <a:pPr marL="114300" indent="0">
              <a:buNone/>
            </a:pPr>
            <a:r>
              <a:rPr lang="en-US" altLang="en-US" sz="1400"/>
              <a:t>Provide plain language explanations to customer support staff and stakeholders.</a:t>
            </a:r>
            <a:endParaRPr lang="en-US" altLang="en-US" sz="1400"/>
          </a:p>
          <a:p>
            <a:pPr marL="114300" indent="0">
              <a:buNone/>
            </a:pPr>
            <a:endParaRPr lang="en-US" altLang="en-US" sz="1400"/>
          </a:p>
          <a:p>
            <a:pPr marL="114300" indent="0">
              <a:buNone/>
            </a:pPr>
            <a:r>
              <a:rPr lang="en-US" altLang="en-US" sz="1400"/>
              <a:t>Ensure customers can ask “Why was I flagged?” and get a reasonable answer.</a:t>
            </a:r>
            <a:br>
              <a:rPr lang="en-US" altLang="en-US" sz="1400"/>
            </a:br>
            <a:endParaRPr lang="en-US" altLang="en-US" sz="1400" b="1"/>
          </a:p>
          <a:p>
            <a:pPr marL="114300" indent="0">
              <a:buNone/>
            </a:pPr>
            <a:endParaRPr lang="en-US" altLang="en-US" sz="1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Responsible AI Guardrails</a:t>
            </a:r>
            <a:endParaRPr lang="en-US"/>
          </a:p>
        </p:txBody>
      </p:sp>
      <p:sp>
        <p:nvSpPr>
          <p:cNvPr id="3" name="Text Placeholder 2"/>
          <p:cNvSpPr>
            <a:spLocks noGrp="1"/>
          </p:cNvSpPr>
          <p:nvPr>
            <p:ph type="body" idx="1"/>
          </p:nvPr>
        </p:nvSpPr>
        <p:spPr/>
        <p:txBody>
          <a:bodyPr>
            <a:normAutofit/>
          </a:bodyPr>
          <a:p>
            <a:pPr marL="114300" indent="0">
              <a:buNone/>
            </a:pPr>
            <a:r>
              <a:rPr lang="en-IN" altLang="en-US" sz="1400" b="1"/>
              <a:t>3. </a:t>
            </a:r>
            <a:r>
              <a:rPr lang="en-US" altLang="en-US" sz="1400" b="1"/>
              <a:t>Regulatory Compliance</a:t>
            </a:r>
            <a:endParaRPr lang="en-US" altLang="en-US" sz="1400" b="1"/>
          </a:p>
          <a:p>
            <a:pPr marL="114300" indent="0">
              <a:buNone/>
            </a:pPr>
            <a:endParaRPr lang="en-US" altLang="en-US" sz="1400" b="1"/>
          </a:p>
          <a:p>
            <a:pPr marL="114300" indent="0">
              <a:buNone/>
            </a:pPr>
            <a:r>
              <a:rPr lang="en-US" altLang="en-US" sz="1400"/>
              <a:t>Ensure full alignment with local and global regulations such as:</a:t>
            </a:r>
            <a:endParaRPr lang="en-US" altLang="en-US" sz="1400"/>
          </a:p>
          <a:p>
            <a:pPr marL="114300" indent="0">
              <a:buNone/>
            </a:pPr>
            <a:endParaRPr lang="en-US" altLang="en-US" sz="1400"/>
          </a:p>
          <a:p>
            <a:pPr marL="114300" indent="0">
              <a:buNone/>
            </a:pPr>
            <a:r>
              <a:rPr lang="en-US" altLang="en-US" sz="1400"/>
              <a:t>ECOA (Equal Credit Opportunity Act)</a:t>
            </a:r>
            <a:endParaRPr lang="en-US" altLang="en-US" sz="1400"/>
          </a:p>
          <a:p>
            <a:pPr marL="114300" indent="0">
              <a:buNone/>
            </a:pPr>
            <a:endParaRPr lang="en-US" altLang="en-US" sz="1400"/>
          </a:p>
          <a:p>
            <a:pPr marL="114300" indent="0">
              <a:buNone/>
            </a:pPr>
            <a:r>
              <a:rPr lang="en-US" altLang="en-US" sz="1400"/>
              <a:t>GDPR (General Data Protection Regulation – for customer data protection)</a:t>
            </a:r>
            <a:endParaRPr lang="en-US" altLang="en-US" sz="1400"/>
          </a:p>
          <a:p>
            <a:pPr marL="114300" indent="0">
              <a:buNone/>
            </a:pPr>
            <a:endParaRPr lang="en-US" altLang="en-US" sz="1400"/>
          </a:p>
          <a:p>
            <a:pPr marL="114300" indent="0">
              <a:buNone/>
            </a:pPr>
            <a:r>
              <a:rPr lang="en-US" altLang="en-US" sz="1400"/>
              <a:t>DPDP Bill (India) or similar regional laws</a:t>
            </a:r>
            <a:endParaRPr lang="en-US" altLang="en-US" sz="1400"/>
          </a:p>
          <a:p>
            <a:pPr marL="114300" indent="0">
              <a:buNone/>
            </a:pPr>
            <a:endParaRPr lang="en-US" altLang="en-US" sz="1400"/>
          </a:p>
          <a:p>
            <a:pPr marL="114300" indent="0">
              <a:buNone/>
            </a:pPr>
            <a:r>
              <a:rPr lang="en-US" altLang="en-US" sz="1400"/>
              <a:t>Implement opt-out options and consent tracking.</a:t>
            </a:r>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Responsible AI Guardrails</a:t>
            </a:r>
            <a:endParaRPr lang="en-US"/>
          </a:p>
        </p:txBody>
      </p:sp>
      <p:sp>
        <p:nvSpPr>
          <p:cNvPr id="3" name="Text Placeholder 2"/>
          <p:cNvSpPr>
            <a:spLocks noGrp="1"/>
          </p:cNvSpPr>
          <p:nvPr>
            <p:ph type="body" idx="1"/>
          </p:nvPr>
        </p:nvSpPr>
        <p:spPr/>
        <p:txBody>
          <a:bodyPr/>
          <a:p>
            <a:pPr marL="114300" indent="0">
              <a:buNone/>
            </a:pPr>
            <a:r>
              <a:rPr lang="en-IN" altLang="en-US" sz="1400" b="1"/>
              <a:t>4. </a:t>
            </a:r>
            <a:r>
              <a:rPr lang="en-US" altLang="en-US" sz="1400" b="1"/>
              <a:t>Human-in-the-Loop Oversight</a:t>
            </a:r>
            <a:endParaRPr lang="en-US" altLang="en-US" sz="1400" b="1"/>
          </a:p>
          <a:p>
            <a:pPr marL="114300" indent="0">
              <a:buNone/>
            </a:pPr>
            <a:endParaRPr lang="en-US" altLang="en-US" sz="1400" b="1"/>
          </a:p>
          <a:p>
            <a:pPr marL="114300" indent="0">
              <a:buNone/>
            </a:pPr>
            <a:r>
              <a:rPr lang="en-US" altLang="en-US" sz="1400"/>
              <a:t>For critical or sensitive decisions (e.g., hardship plans, legal actions), ensure a trained human reviews the case before any action.</a:t>
            </a:r>
            <a:endParaRPr lang="en-US" altLang="en-US" sz="1400"/>
          </a:p>
          <a:p>
            <a:pPr marL="114300" indent="0">
              <a:buNone/>
            </a:pPr>
            <a:endParaRPr lang="en-US" altLang="en-US" sz="1400"/>
          </a:p>
          <a:p>
            <a:pPr marL="114300" indent="0">
              <a:buNone/>
            </a:pPr>
            <a:r>
              <a:rPr lang="en-US" altLang="en-US" sz="1400"/>
              <a:t>Schedule regular AI audits by human teams to ensure continued reliability and ethics.</a:t>
            </a:r>
            <a:r>
              <a:rPr lang="en-IN" altLang="en-US" sz="1400"/>
              <a:t>  </a:t>
            </a:r>
            <a:endParaRPr lang="en-IN" altLang="en-US" sz="1400"/>
          </a:p>
          <a:p>
            <a:pPr marL="114300" indent="0">
              <a:buNone/>
            </a:pPr>
            <a:br>
              <a:rPr lang="en-US" altLang="en-US" sz="1400"/>
            </a:br>
            <a:r>
              <a:rPr lang="en-US" altLang="en-US" sz="1400" b="1"/>
              <a:t>“These guardrails ensure our system is trustworthy, non-discriminatory, and ready for regulatory scrutiny.”</a:t>
            </a:r>
            <a:endParaRPr lang="en-US" altLang="en-US" sz="1400" b="1"/>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6230</Words>
  <Application>WPS Presentation</Application>
  <PresentationFormat>On-screen Show (16:9)</PresentationFormat>
  <Paragraphs>176</Paragraphs>
  <Slides>14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Roboto Slab</vt:lpstr>
      <vt:lpstr>Roboto</vt:lpstr>
      <vt:lpstr>Microsoft YaHei</vt:lpstr>
      <vt:lpstr>Arial Unicode MS</vt:lpstr>
      <vt:lpstr>Marina</vt:lpstr>
      <vt:lpstr>AI-Powered Collections Strategy</vt:lpstr>
      <vt:lpstr>How the System Works</vt:lpstr>
      <vt:lpstr>PowerPoint 演示文稿</vt:lpstr>
      <vt:lpstr>Role of Agentic AI</vt:lpstr>
      <vt:lpstr>PowerPoint 演示文稿</vt:lpstr>
      <vt:lpstr>Responsible AI Guardrails</vt:lpstr>
      <vt:lpstr>PowerPoint 演示文稿</vt:lpstr>
      <vt:lpstr>PowerPoint 演示文稿</vt:lpstr>
      <vt:lpstr>PowerPoint 演示文稿</vt:lpstr>
      <vt:lpstr>Expected Business Impact</vt:lpstr>
      <vt:lpstr>PowerPoint 演示文稿</vt:lpstr>
      <vt:lpstr>[Feel free to add more slides throughout]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Balajikumar Paraduraman</cp:lastModifiedBy>
  <cp:revision>4</cp:revision>
  <dcterms:created xsi:type="dcterms:W3CDTF">2025-05-19T10:36:59Z</dcterms:created>
  <dcterms:modified xsi:type="dcterms:W3CDTF">2025-05-19T18:12:53Z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0D5747223EDA4B1480E5A8A85D7239FD_13</vt:lpwstr>
  </property>
  <property fmtid="{D5CDD505-2E9C-101B-9397-08002B2CF9AE}" pid="3" name="KSOProductBuildVer">
    <vt:lpwstr>1033-12.2.0.21179</vt:lpwstr>
  </property>
</Properties>
</file>