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cf54442bb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cf54442b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cf54442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cf54442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3238c7ed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3238c7ed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cf54442b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cf54442b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cf54442b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cf54442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cf54442b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cf54442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cf54442b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cf54442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cf54442bb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cf54442b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3238c7da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3238c7d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998"/>
              </a:buClr>
              <a:buSzPts val="2400"/>
              <a:buNone/>
              <a:defRPr sz="2400">
                <a:solidFill>
                  <a:srgbClr val="888998"/>
                </a:solidFill>
              </a:defRPr>
            </a:lvl1pPr>
            <a:lvl2pPr indent="-228600" lvl="1" marL="914400" algn="l">
              <a:lnSpc>
                <a:spcPct val="90000"/>
              </a:lnSpc>
              <a:spcBef>
                <a:spcPts val="500"/>
              </a:spcBef>
              <a:spcAft>
                <a:spcPts val="0"/>
              </a:spcAft>
              <a:buClr>
                <a:srgbClr val="888998"/>
              </a:buClr>
              <a:buSzPts val="2000"/>
              <a:buNone/>
              <a:defRPr sz="2000">
                <a:solidFill>
                  <a:srgbClr val="888998"/>
                </a:solidFill>
              </a:defRPr>
            </a:lvl2pPr>
            <a:lvl3pPr indent="-228600" lvl="2" marL="1371600" algn="l">
              <a:lnSpc>
                <a:spcPct val="90000"/>
              </a:lnSpc>
              <a:spcBef>
                <a:spcPts val="500"/>
              </a:spcBef>
              <a:spcAft>
                <a:spcPts val="0"/>
              </a:spcAft>
              <a:buClr>
                <a:srgbClr val="888998"/>
              </a:buClr>
              <a:buSzPts val="1800"/>
              <a:buNone/>
              <a:defRPr sz="1800">
                <a:solidFill>
                  <a:srgbClr val="888998"/>
                </a:solidFill>
              </a:defRPr>
            </a:lvl3pPr>
            <a:lvl4pPr indent="-228600" lvl="3" marL="1828800" algn="l">
              <a:lnSpc>
                <a:spcPct val="90000"/>
              </a:lnSpc>
              <a:spcBef>
                <a:spcPts val="500"/>
              </a:spcBef>
              <a:spcAft>
                <a:spcPts val="0"/>
              </a:spcAft>
              <a:buClr>
                <a:srgbClr val="888998"/>
              </a:buClr>
              <a:buSzPts val="1600"/>
              <a:buNone/>
              <a:defRPr sz="1600">
                <a:solidFill>
                  <a:srgbClr val="888998"/>
                </a:solidFill>
              </a:defRPr>
            </a:lvl4pPr>
            <a:lvl5pPr indent="-228600" lvl="4" marL="2286000" algn="l">
              <a:lnSpc>
                <a:spcPct val="90000"/>
              </a:lnSpc>
              <a:spcBef>
                <a:spcPts val="500"/>
              </a:spcBef>
              <a:spcAft>
                <a:spcPts val="0"/>
              </a:spcAft>
              <a:buClr>
                <a:srgbClr val="888998"/>
              </a:buClr>
              <a:buSzPts val="1600"/>
              <a:buNone/>
              <a:defRPr sz="1600">
                <a:solidFill>
                  <a:srgbClr val="888998"/>
                </a:solidFill>
              </a:defRPr>
            </a:lvl5pPr>
            <a:lvl6pPr indent="-228600" lvl="5" marL="2743200" algn="l">
              <a:lnSpc>
                <a:spcPct val="90000"/>
              </a:lnSpc>
              <a:spcBef>
                <a:spcPts val="500"/>
              </a:spcBef>
              <a:spcAft>
                <a:spcPts val="0"/>
              </a:spcAft>
              <a:buClr>
                <a:srgbClr val="888998"/>
              </a:buClr>
              <a:buSzPts val="1600"/>
              <a:buNone/>
              <a:defRPr sz="1600">
                <a:solidFill>
                  <a:srgbClr val="888998"/>
                </a:solidFill>
              </a:defRPr>
            </a:lvl6pPr>
            <a:lvl7pPr indent="-228600" lvl="6" marL="3200400" algn="l">
              <a:lnSpc>
                <a:spcPct val="90000"/>
              </a:lnSpc>
              <a:spcBef>
                <a:spcPts val="500"/>
              </a:spcBef>
              <a:spcAft>
                <a:spcPts val="0"/>
              </a:spcAft>
              <a:buClr>
                <a:srgbClr val="888998"/>
              </a:buClr>
              <a:buSzPts val="1600"/>
              <a:buNone/>
              <a:defRPr sz="1600">
                <a:solidFill>
                  <a:srgbClr val="888998"/>
                </a:solidFill>
              </a:defRPr>
            </a:lvl7pPr>
            <a:lvl8pPr indent="-228600" lvl="7" marL="3657600" algn="l">
              <a:lnSpc>
                <a:spcPct val="90000"/>
              </a:lnSpc>
              <a:spcBef>
                <a:spcPts val="500"/>
              </a:spcBef>
              <a:spcAft>
                <a:spcPts val="0"/>
              </a:spcAft>
              <a:buClr>
                <a:srgbClr val="888998"/>
              </a:buClr>
              <a:buSzPts val="1600"/>
              <a:buNone/>
              <a:defRPr sz="1600">
                <a:solidFill>
                  <a:srgbClr val="888998"/>
                </a:solidFill>
              </a:defRPr>
            </a:lvl8pPr>
            <a:lvl9pPr indent="-228600" lvl="8" marL="4114800" algn="l">
              <a:lnSpc>
                <a:spcPct val="90000"/>
              </a:lnSpc>
              <a:spcBef>
                <a:spcPts val="500"/>
              </a:spcBef>
              <a:spcAft>
                <a:spcPts val="0"/>
              </a:spcAft>
              <a:buClr>
                <a:srgbClr val="888998"/>
              </a:buClr>
              <a:buSzPts val="1600"/>
              <a:buNone/>
              <a:defRPr sz="1600">
                <a:solidFill>
                  <a:srgbClr val="88899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99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99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998"/>
                </a:solidFill>
                <a:latin typeface="Calibri"/>
                <a:ea typeface="Calibri"/>
                <a:cs typeface="Calibri"/>
                <a:sym typeface="Calibri"/>
              </a:defRPr>
            </a:lvl1pPr>
            <a:lvl2pPr indent="0" lvl="1" marL="0" marR="0" rtl="0" algn="r">
              <a:spcBef>
                <a:spcPts val="0"/>
              </a:spcBef>
              <a:buNone/>
              <a:defRPr b="0" i="0" sz="1200" u="none" cap="none" strike="noStrike">
                <a:solidFill>
                  <a:srgbClr val="888998"/>
                </a:solidFill>
                <a:latin typeface="Calibri"/>
                <a:ea typeface="Calibri"/>
                <a:cs typeface="Calibri"/>
                <a:sym typeface="Calibri"/>
              </a:defRPr>
            </a:lvl2pPr>
            <a:lvl3pPr indent="0" lvl="2" marL="0" marR="0" rtl="0" algn="r">
              <a:spcBef>
                <a:spcPts val="0"/>
              </a:spcBef>
              <a:buNone/>
              <a:defRPr b="0" i="0" sz="1200" u="none" cap="none" strike="noStrike">
                <a:solidFill>
                  <a:srgbClr val="888998"/>
                </a:solidFill>
                <a:latin typeface="Calibri"/>
                <a:ea typeface="Calibri"/>
                <a:cs typeface="Calibri"/>
                <a:sym typeface="Calibri"/>
              </a:defRPr>
            </a:lvl3pPr>
            <a:lvl4pPr indent="0" lvl="3" marL="0" marR="0" rtl="0" algn="r">
              <a:spcBef>
                <a:spcPts val="0"/>
              </a:spcBef>
              <a:buNone/>
              <a:defRPr b="0" i="0" sz="1200" u="none" cap="none" strike="noStrike">
                <a:solidFill>
                  <a:srgbClr val="888998"/>
                </a:solidFill>
                <a:latin typeface="Calibri"/>
                <a:ea typeface="Calibri"/>
                <a:cs typeface="Calibri"/>
                <a:sym typeface="Calibri"/>
              </a:defRPr>
            </a:lvl4pPr>
            <a:lvl5pPr indent="0" lvl="4" marL="0" marR="0" rtl="0" algn="r">
              <a:spcBef>
                <a:spcPts val="0"/>
              </a:spcBef>
              <a:buNone/>
              <a:defRPr b="0" i="0" sz="1200" u="none" cap="none" strike="noStrike">
                <a:solidFill>
                  <a:srgbClr val="888998"/>
                </a:solidFill>
                <a:latin typeface="Calibri"/>
                <a:ea typeface="Calibri"/>
                <a:cs typeface="Calibri"/>
                <a:sym typeface="Calibri"/>
              </a:defRPr>
            </a:lvl5pPr>
            <a:lvl6pPr indent="0" lvl="5" marL="0" marR="0" rtl="0" algn="r">
              <a:spcBef>
                <a:spcPts val="0"/>
              </a:spcBef>
              <a:buNone/>
              <a:defRPr b="0" i="0" sz="1200" u="none" cap="none" strike="noStrike">
                <a:solidFill>
                  <a:srgbClr val="888998"/>
                </a:solidFill>
                <a:latin typeface="Calibri"/>
                <a:ea typeface="Calibri"/>
                <a:cs typeface="Calibri"/>
                <a:sym typeface="Calibri"/>
              </a:defRPr>
            </a:lvl6pPr>
            <a:lvl7pPr indent="0" lvl="6" marL="0" marR="0" rtl="0" algn="r">
              <a:spcBef>
                <a:spcPts val="0"/>
              </a:spcBef>
              <a:buNone/>
              <a:defRPr b="0" i="0" sz="1200" u="none" cap="none" strike="noStrike">
                <a:solidFill>
                  <a:srgbClr val="888998"/>
                </a:solidFill>
                <a:latin typeface="Calibri"/>
                <a:ea typeface="Calibri"/>
                <a:cs typeface="Calibri"/>
                <a:sym typeface="Calibri"/>
              </a:defRPr>
            </a:lvl7pPr>
            <a:lvl8pPr indent="0" lvl="7" marL="0" marR="0" rtl="0" algn="r">
              <a:spcBef>
                <a:spcPts val="0"/>
              </a:spcBef>
              <a:buNone/>
              <a:defRPr b="0" i="0" sz="1200" u="none" cap="none" strike="noStrike">
                <a:solidFill>
                  <a:srgbClr val="888998"/>
                </a:solidFill>
                <a:latin typeface="Calibri"/>
                <a:ea typeface="Calibri"/>
                <a:cs typeface="Calibri"/>
                <a:sym typeface="Calibri"/>
              </a:defRPr>
            </a:lvl8pPr>
            <a:lvl9pPr indent="0" lvl="8" marL="0" marR="0" rtl="0" algn="r">
              <a:spcBef>
                <a:spcPts val="0"/>
              </a:spcBef>
              <a:buNone/>
              <a:defRPr b="0" i="0" sz="1200" u="none" cap="none" strike="noStrike">
                <a:solidFill>
                  <a:srgbClr val="88899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rxiv.org/abs/2006.0025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paultimothymooney/kermany2018"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Reconstructing Undersampled OCT Data Using Machine Learning</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US"/>
              <a:t>BME 548: Machine Learning and Imaging</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US"/>
              <a:t>Xiao Tang, Holly Wen, Wade Wei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a:t>
            </a:r>
            <a:endParaRPr/>
          </a:p>
        </p:txBody>
      </p:sp>
      <p:sp>
        <p:nvSpPr>
          <p:cNvPr id="154" name="Google Shape;154;p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u="sng">
                <a:solidFill>
                  <a:schemeClr val="hlink"/>
                </a:solidFill>
                <a:hlinkClick r:id="rId3"/>
              </a:rPr>
              <a:t>https://arxiv.org/abs/2006.00251</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Background</a:t>
            </a:r>
            <a:endParaRPr/>
          </a:p>
        </p:txBody>
      </p:sp>
      <p:sp>
        <p:nvSpPr>
          <p:cNvPr id="91" name="Google Shape;91;p14"/>
          <p:cNvSpPr txBox="1"/>
          <p:nvPr>
            <p:ph idx="1" type="body"/>
          </p:nvPr>
        </p:nvSpPr>
        <p:spPr>
          <a:xfrm>
            <a:off x="719075" y="1253400"/>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OCT Volume Scan:</a:t>
            </a:r>
            <a:endParaRPr/>
          </a:p>
          <a:p>
            <a:pPr indent="0" lvl="0" marL="457200" rtl="0" algn="l">
              <a:spcBef>
                <a:spcPts val="1000"/>
              </a:spcBef>
              <a:spcAft>
                <a:spcPts val="0"/>
              </a:spcAft>
              <a:buNone/>
            </a:pPr>
            <a:r>
              <a:rPr lang="en-US"/>
              <a:t>The pixel density for each B-scan represents the fast-axis resolution</a:t>
            </a:r>
            <a:endParaRPr/>
          </a:p>
          <a:p>
            <a:pPr indent="0" lvl="0" marL="457200" rtl="0" algn="l">
              <a:spcBef>
                <a:spcPts val="1000"/>
              </a:spcBef>
              <a:spcAft>
                <a:spcPts val="0"/>
              </a:spcAft>
              <a:buNone/>
            </a:pPr>
            <a:r>
              <a:rPr lang="en-US"/>
              <a:t>The number of B-scans represents the low-axis resolution</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92" name="Google Shape;92;p14"/>
          <p:cNvPicPr preferRelativeResize="0"/>
          <p:nvPr/>
        </p:nvPicPr>
        <p:blipFill>
          <a:blip r:embed="rId3">
            <a:alphaModFix/>
          </a:blip>
          <a:stretch>
            <a:fillRect/>
          </a:stretch>
        </p:blipFill>
        <p:spPr>
          <a:xfrm>
            <a:off x="3209750" y="2945651"/>
            <a:ext cx="5772500" cy="355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906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Background</a:t>
            </a:r>
            <a:endParaRPr/>
          </a:p>
        </p:txBody>
      </p:sp>
      <p:sp>
        <p:nvSpPr>
          <p:cNvPr id="98" name="Google Shape;98;p15"/>
          <p:cNvSpPr txBox="1"/>
          <p:nvPr>
            <p:ph idx="1" type="body"/>
          </p:nvPr>
        </p:nvSpPr>
        <p:spPr>
          <a:xfrm>
            <a:off x="872250" y="1433175"/>
            <a:ext cx="10515600" cy="4542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Imaging Tradeoff: Image Resolution and Pixel Density. </a:t>
            </a:r>
            <a:r>
              <a:rPr lang="en-US"/>
              <a:t> </a:t>
            </a:r>
            <a:endParaRPr/>
          </a:p>
        </p:txBody>
      </p:sp>
      <p:pic>
        <p:nvPicPr>
          <p:cNvPr id="99" name="Google Shape;99;p15"/>
          <p:cNvPicPr preferRelativeResize="0"/>
          <p:nvPr/>
        </p:nvPicPr>
        <p:blipFill rotWithShape="1">
          <a:blip r:embed="rId3">
            <a:alphaModFix/>
          </a:blip>
          <a:srcRect b="0" l="0" r="32966" t="0"/>
          <a:stretch/>
        </p:blipFill>
        <p:spPr>
          <a:xfrm>
            <a:off x="838200" y="2263725"/>
            <a:ext cx="3632575" cy="3416750"/>
          </a:xfrm>
          <a:prstGeom prst="rect">
            <a:avLst/>
          </a:prstGeom>
          <a:noFill/>
          <a:ln>
            <a:noFill/>
          </a:ln>
        </p:spPr>
      </p:pic>
      <p:sp>
        <p:nvSpPr>
          <p:cNvPr id="100" name="Google Shape;100;p15"/>
          <p:cNvSpPr txBox="1"/>
          <p:nvPr/>
        </p:nvSpPr>
        <p:spPr>
          <a:xfrm>
            <a:off x="4470775" y="2263725"/>
            <a:ext cx="7594500" cy="40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rgbClr val="FF0000"/>
                </a:solidFill>
                <a:latin typeface="Calibri"/>
                <a:ea typeface="Calibri"/>
                <a:cs typeface="Calibri"/>
                <a:sym typeface="Calibri"/>
              </a:rPr>
              <a:t>Red </a:t>
            </a:r>
            <a:r>
              <a:rPr lang="en-US" sz="2500">
                <a:latin typeface="Calibri"/>
                <a:ea typeface="Calibri"/>
                <a:cs typeface="Calibri"/>
                <a:sym typeface="Calibri"/>
              </a:rPr>
              <a:t>and </a:t>
            </a:r>
            <a:r>
              <a:rPr lang="en-US" sz="2500">
                <a:solidFill>
                  <a:srgbClr val="F1C232"/>
                </a:solidFill>
                <a:latin typeface="Calibri"/>
                <a:ea typeface="Calibri"/>
                <a:cs typeface="Calibri"/>
                <a:sym typeface="Calibri"/>
              </a:rPr>
              <a:t>Yellow</a:t>
            </a:r>
            <a:r>
              <a:rPr lang="en-US" sz="2500">
                <a:latin typeface="Calibri"/>
                <a:ea typeface="Calibri"/>
                <a:cs typeface="Calibri"/>
                <a:sym typeface="Calibri"/>
              </a:rPr>
              <a:t>: flayback time and inactive scans </a:t>
            </a:r>
            <a:endParaRPr sz="2500">
              <a:latin typeface="Calibri"/>
              <a:ea typeface="Calibri"/>
              <a:cs typeface="Calibri"/>
              <a:sym typeface="Calibri"/>
            </a:endParaRPr>
          </a:p>
          <a:p>
            <a:pPr indent="0" lvl="0" marL="0" rtl="0" algn="l">
              <a:spcBef>
                <a:spcPts val="0"/>
              </a:spcBef>
              <a:spcAft>
                <a:spcPts val="0"/>
              </a:spcAft>
              <a:buNone/>
            </a:pPr>
            <a:r>
              <a:rPr lang="en-US" sz="2500">
                <a:solidFill>
                  <a:srgbClr val="6AA84F"/>
                </a:solidFill>
                <a:latin typeface="Calibri"/>
                <a:ea typeface="Calibri"/>
                <a:cs typeface="Calibri"/>
                <a:sym typeface="Calibri"/>
              </a:rPr>
              <a:t>Green</a:t>
            </a:r>
            <a:r>
              <a:rPr lang="en-US" sz="2500">
                <a:latin typeface="Calibri"/>
                <a:ea typeface="Calibri"/>
                <a:cs typeface="Calibri"/>
                <a:sym typeface="Calibri"/>
              </a:rPr>
              <a:t>: number of lines represents the low-axis resolution</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In order to increase the scanning efficiency, the number of green lines decreases as well as the low-axis resolution (380*80).</a:t>
            </a:r>
            <a:endParaRPr sz="25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0" lvl="0" marL="0" rtl="0" algn="l">
              <a:spcBef>
                <a:spcPts val="0"/>
              </a:spcBef>
              <a:spcAft>
                <a:spcPts val="0"/>
              </a:spcAft>
              <a:buNone/>
            </a:pPr>
            <a:r>
              <a:rPr lang="en-US" sz="2500">
                <a:latin typeface="Calibri"/>
                <a:ea typeface="Calibri"/>
                <a:cs typeface="Calibri"/>
                <a:sym typeface="Calibri"/>
              </a:rPr>
              <a:t>We want to reconstruct B-scans with fewer pixel density and thus, have more B-scans and increase the low-axis resolution.</a:t>
            </a:r>
            <a:endParaRPr sz="25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Methods: General</a:t>
            </a:r>
            <a:endParaRPr/>
          </a:p>
        </p:txBody>
      </p:sp>
      <p:sp>
        <p:nvSpPr>
          <p:cNvPr id="106" name="Google Shape;106;p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In reality, higher speed scanning often leads to low image quality (image undersampled). Data we have are fully sampled, so we will downsample our data to recover the realistic scenario.</a:t>
            </a:r>
            <a:endParaRPr/>
          </a:p>
          <a:p>
            <a:pPr indent="-342900" lvl="0" marL="457200" rtl="0" algn="l">
              <a:spcBef>
                <a:spcPts val="0"/>
              </a:spcBef>
              <a:spcAft>
                <a:spcPts val="0"/>
              </a:spcAft>
              <a:buSzPts val="1800"/>
              <a:buChar char="•"/>
            </a:pPr>
            <a:r>
              <a:rPr lang="en-US"/>
              <a:t>Tried cropping raw images into 128 by 128 matrix to fit into our model. Each image was randomly cropped five times. We also train our raw </a:t>
            </a:r>
            <a:r>
              <a:rPr lang="en-US"/>
              <a:t>data </a:t>
            </a:r>
            <a:r>
              <a:rPr lang="en-US"/>
              <a:t>with its initial dimensions</a:t>
            </a:r>
            <a:endParaRPr/>
          </a:p>
          <a:p>
            <a:pPr indent="-342900" lvl="0" marL="457200" rtl="0" algn="l">
              <a:spcBef>
                <a:spcPts val="0"/>
              </a:spcBef>
              <a:spcAft>
                <a:spcPts val="0"/>
              </a:spcAft>
              <a:buSzPts val="1800"/>
              <a:buChar char="•"/>
            </a:pPr>
            <a:r>
              <a:rPr lang="en-US"/>
              <a:t>FD-UNet was chosen as our neural network. ELU replaces RELU to improve learning speed.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Methods - Dataset</a:t>
            </a:r>
            <a:endParaRPr/>
          </a:p>
        </p:txBody>
      </p:sp>
      <p:sp>
        <p:nvSpPr>
          <p:cNvPr id="112" name="Google Shape;112;p1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201F1E"/>
                </a:solidFill>
                <a:latin typeface="Roboto"/>
                <a:ea typeface="Roboto"/>
                <a:cs typeface="Roboto"/>
                <a:sym typeface="Roboto"/>
              </a:rPr>
              <a:t>Retinal OCT Images(optical coherence tomography) from Paul Mooney.</a:t>
            </a:r>
            <a:endParaRPr>
              <a:solidFill>
                <a:srgbClr val="201F1E"/>
              </a:solidFill>
              <a:latin typeface="Roboto"/>
              <a:ea typeface="Roboto"/>
              <a:cs typeface="Roboto"/>
              <a:sym typeface="Roboto"/>
            </a:endParaRPr>
          </a:p>
          <a:p>
            <a:pPr indent="0" lvl="0" marL="0" rtl="0" algn="l">
              <a:lnSpc>
                <a:spcPct val="115000"/>
              </a:lnSpc>
              <a:spcBef>
                <a:spcPts val="0"/>
              </a:spcBef>
              <a:spcAft>
                <a:spcPts val="0"/>
              </a:spcAft>
              <a:buNone/>
            </a:pPr>
            <a:r>
              <a:rPr lang="en-US" u="sng">
                <a:solidFill>
                  <a:srgbClr val="1155CC"/>
                </a:solidFill>
                <a:latin typeface="Roboto"/>
                <a:ea typeface="Roboto"/>
                <a:cs typeface="Roboto"/>
                <a:sym typeface="Roboto"/>
                <a:hlinkClick r:id="rId3">
                  <a:extLst>
                    <a:ext uri="{A12FA001-AC4F-418D-AE19-62706E023703}">
                      <ahyp:hlinkClr val="tx"/>
                    </a:ext>
                  </a:extLst>
                </a:hlinkClick>
              </a:rPr>
              <a:t>https://www.kaggle.com/paultimothymooney/kermany2018</a:t>
            </a:r>
            <a:endParaRPr>
              <a:solidFill>
                <a:srgbClr val="201F1E"/>
              </a:solidFill>
              <a:latin typeface="Roboto"/>
              <a:ea typeface="Roboto"/>
              <a:cs typeface="Roboto"/>
              <a:sym typeface="Roboto"/>
            </a:endParaRPr>
          </a:p>
          <a:p>
            <a:pPr indent="0" lvl="0" marL="0" rtl="0" algn="l">
              <a:lnSpc>
                <a:spcPct val="115000"/>
              </a:lnSpc>
              <a:spcBef>
                <a:spcPts val="0"/>
              </a:spcBef>
              <a:spcAft>
                <a:spcPts val="0"/>
              </a:spcAft>
              <a:buNone/>
            </a:pPr>
            <a:r>
              <a:rPr lang="en-US">
                <a:solidFill>
                  <a:srgbClr val="201F1E"/>
                </a:solidFill>
                <a:latin typeface="Roboto"/>
                <a:ea typeface="Roboto"/>
                <a:cs typeface="Roboto"/>
                <a:sym typeface="Roboto"/>
              </a:rPr>
              <a:t>300 scans for train</a:t>
            </a:r>
            <a:endParaRPr>
              <a:solidFill>
                <a:srgbClr val="201F1E"/>
              </a:solidFill>
              <a:latin typeface="Roboto"/>
              <a:ea typeface="Roboto"/>
              <a:cs typeface="Roboto"/>
              <a:sym typeface="Roboto"/>
            </a:endParaRPr>
          </a:p>
          <a:p>
            <a:pPr indent="0" lvl="0" marL="0" rtl="0" algn="l">
              <a:lnSpc>
                <a:spcPct val="115000"/>
              </a:lnSpc>
              <a:spcBef>
                <a:spcPts val="0"/>
              </a:spcBef>
              <a:spcAft>
                <a:spcPts val="0"/>
              </a:spcAft>
              <a:buNone/>
            </a:pPr>
            <a:r>
              <a:rPr lang="en-US">
                <a:solidFill>
                  <a:srgbClr val="201F1E"/>
                </a:solidFill>
                <a:latin typeface="Roboto"/>
                <a:ea typeface="Roboto"/>
                <a:cs typeface="Roboto"/>
                <a:sym typeface="Roboto"/>
              </a:rPr>
              <a:t>40 scans for test</a:t>
            </a:r>
            <a:endParaRPr>
              <a:solidFill>
                <a:srgbClr val="201F1E"/>
              </a:solidFill>
              <a:latin typeface="Roboto"/>
              <a:ea typeface="Roboto"/>
              <a:cs typeface="Roboto"/>
              <a:sym typeface="Roboto"/>
            </a:endParaRPr>
          </a:p>
        </p:txBody>
      </p:sp>
      <p:pic>
        <p:nvPicPr>
          <p:cNvPr id="113" name="Google Shape;113;p17"/>
          <p:cNvPicPr preferRelativeResize="0"/>
          <p:nvPr/>
        </p:nvPicPr>
        <p:blipFill>
          <a:blip r:embed="rId4">
            <a:alphaModFix/>
          </a:blip>
          <a:stretch>
            <a:fillRect/>
          </a:stretch>
        </p:blipFill>
        <p:spPr>
          <a:xfrm>
            <a:off x="5825500" y="3383075"/>
            <a:ext cx="3478175" cy="279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Method: FD-UNet</a:t>
            </a:r>
            <a:endParaRPr/>
          </a:p>
        </p:txBody>
      </p:sp>
      <p:pic>
        <p:nvPicPr>
          <p:cNvPr id="119" name="Google Shape;119;p18"/>
          <p:cNvPicPr preferRelativeResize="0"/>
          <p:nvPr/>
        </p:nvPicPr>
        <p:blipFill>
          <a:blip r:embed="rId3">
            <a:alphaModFix/>
          </a:blip>
          <a:stretch>
            <a:fillRect/>
          </a:stretch>
        </p:blipFill>
        <p:spPr>
          <a:xfrm>
            <a:off x="481975" y="1825624"/>
            <a:ext cx="5724060" cy="4615749"/>
          </a:xfrm>
          <a:prstGeom prst="rect">
            <a:avLst/>
          </a:prstGeom>
          <a:noFill/>
          <a:ln>
            <a:noFill/>
          </a:ln>
        </p:spPr>
      </p:pic>
      <p:pic>
        <p:nvPicPr>
          <p:cNvPr id="120" name="Google Shape;120;p18"/>
          <p:cNvPicPr preferRelativeResize="0"/>
          <p:nvPr/>
        </p:nvPicPr>
        <p:blipFill>
          <a:blip r:embed="rId4">
            <a:alphaModFix/>
          </a:blip>
          <a:stretch>
            <a:fillRect/>
          </a:stretch>
        </p:blipFill>
        <p:spPr>
          <a:xfrm>
            <a:off x="6841000" y="1825625"/>
            <a:ext cx="4666425" cy="2301100"/>
          </a:xfrm>
          <a:prstGeom prst="rect">
            <a:avLst/>
          </a:prstGeom>
          <a:noFill/>
          <a:ln>
            <a:noFill/>
          </a:ln>
        </p:spPr>
      </p:pic>
      <p:sp>
        <p:nvSpPr>
          <p:cNvPr id="121" name="Google Shape;121;p18"/>
          <p:cNvSpPr txBox="1"/>
          <p:nvPr/>
        </p:nvSpPr>
        <p:spPr>
          <a:xfrm>
            <a:off x="6710300" y="4389125"/>
            <a:ext cx="4797000" cy="16458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RELU was replaced by ELU activation</a:t>
            </a:r>
            <a:endParaRPr sz="2100">
              <a:latin typeface="Calibri"/>
              <a:ea typeface="Calibri"/>
              <a:cs typeface="Calibri"/>
              <a:sym typeface="Calibri"/>
            </a:endParaRPr>
          </a:p>
          <a:p>
            <a:pPr indent="0" lvl="0" marL="457200" rtl="0" algn="l">
              <a:spcBef>
                <a:spcPts val="0"/>
              </a:spcBef>
              <a:spcAft>
                <a:spcPts val="0"/>
              </a:spcAft>
              <a:buNone/>
            </a:pPr>
            <a:r>
              <a:rPr lang="en-US" sz="2100">
                <a:latin typeface="Calibri"/>
                <a:ea typeface="Calibri"/>
                <a:cs typeface="Calibri"/>
                <a:sym typeface="Calibri"/>
              </a:rPr>
              <a:t>Learning speed</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US" sz="2100">
                <a:latin typeface="Calibri"/>
                <a:ea typeface="Calibri"/>
                <a:cs typeface="Calibri"/>
                <a:sym typeface="Calibri"/>
              </a:rPr>
              <a:t>Max pooling was replaced by 2 coonvolution blocks: 1*1 and 3*3</a:t>
            </a:r>
            <a:endParaRPr sz="2100">
              <a:latin typeface="Calibri"/>
              <a:ea typeface="Calibri"/>
              <a:cs typeface="Calibri"/>
              <a:sym typeface="Calibri"/>
            </a:endParaRPr>
          </a:p>
          <a:p>
            <a:pPr indent="0" lvl="0" marL="457200" rtl="0" algn="l">
              <a:spcBef>
                <a:spcPts val="0"/>
              </a:spcBef>
              <a:spcAft>
                <a:spcPts val="0"/>
              </a:spcAft>
              <a:buNone/>
            </a:pPr>
            <a:r>
              <a:rPr lang="en-US" sz="2100">
                <a:latin typeface="Calibri"/>
                <a:ea typeface="Calibri"/>
                <a:cs typeface="Calibri"/>
                <a:sym typeface="Calibri"/>
              </a:rPr>
              <a:t>Learned downsampling operation</a:t>
            </a:r>
            <a:endParaRPr sz="2100">
              <a:latin typeface="Calibri"/>
              <a:ea typeface="Calibri"/>
              <a:cs typeface="Calibri"/>
              <a:sym typeface="Calibri"/>
            </a:endParaRPr>
          </a:p>
          <a:p>
            <a:pPr indent="0" lvl="0" marL="0" rtl="0" algn="l">
              <a:spcBef>
                <a:spcPts val="0"/>
              </a:spcBef>
              <a:spcAft>
                <a:spcPts val="0"/>
              </a:spcAft>
              <a:buNone/>
            </a:pPr>
            <a:r>
              <a:t/>
            </a:r>
            <a:endParaRPr sz="21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a:t>
            </a:r>
            <a:endParaRPr/>
          </a:p>
        </p:txBody>
      </p:sp>
      <p:pic>
        <p:nvPicPr>
          <p:cNvPr id="127" name="Google Shape;127;p19"/>
          <p:cNvPicPr preferRelativeResize="0"/>
          <p:nvPr/>
        </p:nvPicPr>
        <p:blipFill>
          <a:blip r:embed="rId3">
            <a:alphaModFix/>
          </a:blip>
          <a:stretch>
            <a:fillRect/>
          </a:stretch>
        </p:blipFill>
        <p:spPr>
          <a:xfrm>
            <a:off x="1017575" y="1421200"/>
            <a:ext cx="4321124" cy="2182100"/>
          </a:xfrm>
          <a:prstGeom prst="rect">
            <a:avLst/>
          </a:prstGeom>
          <a:noFill/>
          <a:ln>
            <a:noFill/>
          </a:ln>
        </p:spPr>
      </p:pic>
      <p:pic>
        <p:nvPicPr>
          <p:cNvPr id="128" name="Google Shape;128;p19"/>
          <p:cNvPicPr preferRelativeResize="0"/>
          <p:nvPr/>
        </p:nvPicPr>
        <p:blipFill>
          <a:blip r:embed="rId4">
            <a:alphaModFix/>
          </a:blip>
          <a:stretch>
            <a:fillRect/>
          </a:stretch>
        </p:blipFill>
        <p:spPr>
          <a:xfrm>
            <a:off x="6651675" y="1421200"/>
            <a:ext cx="4321124" cy="2182096"/>
          </a:xfrm>
          <a:prstGeom prst="rect">
            <a:avLst/>
          </a:prstGeom>
          <a:noFill/>
          <a:ln>
            <a:noFill/>
          </a:ln>
        </p:spPr>
      </p:pic>
      <p:pic>
        <p:nvPicPr>
          <p:cNvPr id="129" name="Google Shape;129;p19"/>
          <p:cNvPicPr preferRelativeResize="0"/>
          <p:nvPr/>
        </p:nvPicPr>
        <p:blipFill>
          <a:blip r:embed="rId5">
            <a:alphaModFix/>
          </a:blip>
          <a:stretch>
            <a:fillRect/>
          </a:stretch>
        </p:blipFill>
        <p:spPr>
          <a:xfrm>
            <a:off x="1017575" y="3840100"/>
            <a:ext cx="4321124" cy="2182097"/>
          </a:xfrm>
          <a:prstGeom prst="rect">
            <a:avLst/>
          </a:prstGeom>
          <a:noFill/>
          <a:ln>
            <a:noFill/>
          </a:ln>
        </p:spPr>
      </p:pic>
      <p:pic>
        <p:nvPicPr>
          <p:cNvPr id="130" name="Google Shape;130;p19"/>
          <p:cNvPicPr preferRelativeResize="0"/>
          <p:nvPr/>
        </p:nvPicPr>
        <p:blipFill>
          <a:blip r:embed="rId6">
            <a:alphaModFix/>
          </a:blip>
          <a:stretch>
            <a:fillRect/>
          </a:stretch>
        </p:blipFill>
        <p:spPr>
          <a:xfrm>
            <a:off x="6651675" y="3840099"/>
            <a:ext cx="4321130" cy="2182100"/>
          </a:xfrm>
          <a:prstGeom prst="rect">
            <a:avLst/>
          </a:prstGeom>
          <a:noFill/>
          <a:ln>
            <a:noFill/>
          </a:ln>
        </p:spPr>
      </p:pic>
      <p:sp>
        <p:nvSpPr>
          <p:cNvPr id="131" name="Google Shape;131;p19"/>
          <p:cNvSpPr txBox="1"/>
          <p:nvPr/>
        </p:nvSpPr>
        <p:spPr>
          <a:xfrm>
            <a:off x="1017575" y="1186300"/>
            <a:ext cx="23424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Downsampled Image</a:t>
            </a:r>
            <a:endParaRPr>
              <a:latin typeface="Calibri"/>
              <a:ea typeface="Calibri"/>
              <a:cs typeface="Calibri"/>
              <a:sym typeface="Calibri"/>
            </a:endParaRPr>
          </a:p>
        </p:txBody>
      </p:sp>
      <p:sp>
        <p:nvSpPr>
          <p:cNvPr id="132" name="Google Shape;132;p19"/>
          <p:cNvSpPr txBox="1"/>
          <p:nvPr/>
        </p:nvSpPr>
        <p:spPr>
          <a:xfrm>
            <a:off x="6651675" y="3603300"/>
            <a:ext cx="23424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Absolute Difference Image</a:t>
            </a:r>
            <a:endParaRPr>
              <a:latin typeface="Calibri"/>
              <a:ea typeface="Calibri"/>
              <a:cs typeface="Calibri"/>
              <a:sym typeface="Calibri"/>
            </a:endParaRPr>
          </a:p>
        </p:txBody>
      </p:sp>
      <p:sp>
        <p:nvSpPr>
          <p:cNvPr id="133" name="Google Shape;133;p19"/>
          <p:cNvSpPr txBox="1"/>
          <p:nvPr/>
        </p:nvSpPr>
        <p:spPr>
          <a:xfrm>
            <a:off x="1017575" y="3603300"/>
            <a:ext cx="23424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Bi-cubic interpolated Image</a:t>
            </a:r>
            <a:endParaRPr>
              <a:latin typeface="Calibri"/>
              <a:ea typeface="Calibri"/>
              <a:cs typeface="Calibri"/>
              <a:sym typeface="Calibri"/>
            </a:endParaRPr>
          </a:p>
        </p:txBody>
      </p:sp>
      <p:sp>
        <p:nvSpPr>
          <p:cNvPr id="134" name="Google Shape;134;p19"/>
          <p:cNvSpPr txBox="1"/>
          <p:nvPr/>
        </p:nvSpPr>
        <p:spPr>
          <a:xfrm>
            <a:off x="6651675" y="1186300"/>
            <a:ext cx="23424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Reconstructed Image</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a:t>
            </a:r>
            <a:endParaRPr/>
          </a:p>
        </p:txBody>
      </p:sp>
      <p:sp>
        <p:nvSpPr>
          <p:cNvPr id="140" name="Google Shape;140;p2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Model works great for train dataset; not very good for test dataset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Reconstructed image seems good. Comparing with bicubic interpolation image and absolute difference image, our reconstructed image does not have the best reconstructing ability, but the denoising effect is much more effective.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50% downsampled images were able to fully reconstructed to an ideal state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Limitations</a:t>
            </a:r>
            <a:endParaRPr/>
          </a:p>
        </p:txBody>
      </p:sp>
      <p:sp>
        <p:nvSpPr>
          <p:cNvPr id="146" name="Google Shape;146;p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Weird training result on test dataset:</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Slow training speed</a:t>
            </a:r>
            <a:endParaRPr/>
          </a:p>
          <a:p>
            <a:pPr indent="-342900" lvl="0" marL="457200" rtl="0" algn="l">
              <a:spcBef>
                <a:spcPts val="0"/>
              </a:spcBef>
              <a:spcAft>
                <a:spcPts val="0"/>
              </a:spcAft>
              <a:buSzPts val="1800"/>
              <a:buChar char="•"/>
            </a:pPr>
            <a:r>
              <a:rPr lang="en-US"/>
              <a:t>Random cropping includes too much background noise (black pixels)that messes with model training.</a:t>
            </a:r>
            <a:endParaRPr/>
          </a:p>
          <a:p>
            <a:pPr indent="-342900" lvl="0" marL="457200" rtl="0" algn="l">
              <a:spcBef>
                <a:spcPts val="0"/>
              </a:spcBef>
              <a:spcAft>
                <a:spcPts val="0"/>
              </a:spcAft>
              <a:buSzPts val="1800"/>
              <a:buChar char="•"/>
            </a:pPr>
            <a:r>
              <a:rPr lang="en-US"/>
              <a:t>Batch size sometimes gives out error when we run the code</a:t>
            </a:r>
            <a:endParaRPr/>
          </a:p>
        </p:txBody>
      </p:sp>
      <p:pic>
        <p:nvPicPr>
          <p:cNvPr id="147" name="Google Shape;147;p21"/>
          <p:cNvPicPr preferRelativeResize="0"/>
          <p:nvPr/>
        </p:nvPicPr>
        <p:blipFill>
          <a:blip r:embed="rId3">
            <a:alphaModFix/>
          </a:blip>
          <a:stretch>
            <a:fillRect/>
          </a:stretch>
        </p:blipFill>
        <p:spPr>
          <a:xfrm>
            <a:off x="6757175" y="1078875"/>
            <a:ext cx="2699908" cy="1995350"/>
          </a:xfrm>
          <a:prstGeom prst="rect">
            <a:avLst/>
          </a:prstGeom>
          <a:noFill/>
          <a:ln>
            <a:noFill/>
          </a:ln>
        </p:spPr>
      </p:pic>
      <p:pic>
        <p:nvPicPr>
          <p:cNvPr id="148" name="Google Shape;148;p21"/>
          <p:cNvPicPr preferRelativeResize="0"/>
          <p:nvPr/>
        </p:nvPicPr>
        <p:blipFill>
          <a:blip r:embed="rId4">
            <a:alphaModFix/>
          </a:blip>
          <a:stretch>
            <a:fillRect/>
          </a:stretch>
        </p:blipFill>
        <p:spPr>
          <a:xfrm>
            <a:off x="9209675" y="1078875"/>
            <a:ext cx="2769827" cy="19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uke Light">
      <a:dk1>
        <a:srgbClr val="001A57"/>
      </a:dk1>
      <a:lt1>
        <a:srgbClr val="FFFFFF"/>
      </a:lt1>
      <a:dk2>
        <a:srgbClr val="666666"/>
      </a:dk2>
      <a:lt2>
        <a:srgbClr val="E2E6ED"/>
      </a:lt2>
      <a:accent1>
        <a:srgbClr val="005587"/>
      </a:accent1>
      <a:accent2>
        <a:srgbClr val="0577B1"/>
      </a:accent2>
      <a:accent3>
        <a:srgbClr val="FFD960"/>
      </a:accent3>
      <a:accent4>
        <a:srgbClr val="C84E00"/>
      </a:accent4>
      <a:accent5>
        <a:srgbClr val="993399"/>
      </a:accent5>
      <a:accent6>
        <a:srgbClr val="339898"/>
      </a:accent6>
      <a:hlink>
        <a:srgbClr val="E89923"/>
      </a:hlink>
      <a:folHlink>
        <a:srgbClr val="E8992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