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10600030101010101" charset="0"/>
      <p:regular r:id="rId23"/>
      <p:bold r:id="rId24"/>
      <p:italic r:id="rId25"/>
      <p:boldItalic r:id="rId26"/>
    </p:embeddedFont>
    <p:embeddedFont>
      <p:font typeface="Robo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cb8d27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cb8d27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d8a3565b_1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d8a3565b_1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d8a3565b_1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d8a3565b_1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cb8d271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cb8d271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d8a3565b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d8a3565b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3cb8d271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3cb8d271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fd8a3565b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fd8a3565b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cb8d271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cb8d271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cb8d271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cb8d271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d8a3565b_1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d8a3565b_1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fd8a3565b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fd8a3565b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cb8d271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cb8d271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fd8a3565b_1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fd8a3565b_1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cb8d271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cb8d271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cb8d271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cb8d271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4000"/>
              <a:buFont typeface="Helvetica Neue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44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2000"/>
              <a:buFont typeface="Helvetica Neue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2000"/>
              <a:buFont typeface="Helvetica Neue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rgbClr val="001A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229950" y="902250"/>
            <a:ext cx="86841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BME 590L Final Project: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/>
              <a:t>Optimizing Gray-scale Image Formation Parameters in CNN Skin Caner Detection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371600" y="3250000"/>
            <a:ext cx="6400800" cy="177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200"/>
              <a:t>Yangpei Liu, MS, BME</a:t>
            </a:r>
            <a:endParaRPr sz="22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200"/>
              <a:t>Changxiang Sui, MS, BME</a:t>
            </a:r>
            <a:endParaRPr sz="22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200"/>
              <a:t>Sumin Lan, MS, BME</a:t>
            </a:r>
            <a:endParaRPr sz="2200"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l="3864" t="5898" b="12522"/>
          <a:stretch/>
        </p:blipFill>
        <p:spPr>
          <a:xfrm>
            <a:off x="1742150" y="1941250"/>
            <a:ext cx="5585650" cy="12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67"/>
    </mc:Choice>
    <mc:Fallback>
      <p:transition spd="slow" advTm="159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511350" y="2847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Layer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3802943" y="9936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7249890" y="189330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2032647" y="18933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3634750" y="27929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5.1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7254068" y="27930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5.3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9" name="Google Shape;229;p35"/>
          <p:cNvCxnSpPr>
            <a:stCxn id="224" idx="2"/>
            <a:endCxn id="225" idx="0"/>
          </p:cNvCxnSpPr>
          <p:nvPr/>
        </p:nvCxnSpPr>
        <p:spPr>
          <a:xfrm rot="-5400000" flipH="1">
            <a:off x="6066893" y="-58750"/>
            <a:ext cx="457200" cy="3447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35"/>
          <p:cNvCxnSpPr>
            <a:stCxn id="226" idx="0"/>
            <a:endCxn id="224" idx="2"/>
          </p:cNvCxnSpPr>
          <p:nvPr/>
        </p:nvCxnSpPr>
        <p:spPr>
          <a:xfrm rot="-5400000">
            <a:off x="3458247" y="7796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35"/>
          <p:cNvCxnSpPr>
            <a:stCxn id="232" idx="0"/>
          </p:cNvCxnSpPr>
          <p:nvPr/>
        </p:nvCxnSpPr>
        <p:spPr>
          <a:xfrm rot="-5400000">
            <a:off x="1853597" y="931401"/>
            <a:ext cx="233400" cy="16905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5"/>
          <p:cNvCxnSpPr>
            <a:stCxn id="225" idx="2"/>
            <a:endCxn id="228" idx="0"/>
          </p:cNvCxnSpPr>
          <p:nvPr/>
        </p:nvCxnSpPr>
        <p:spPr>
          <a:xfrm rot="-5400000" flipH="1">
            <a:off x="7792440" y="2562301"/>
            <a:ext cx="457200" cy="4200"/>
          </a:xfrm>
          <a:prstGeom prst="bentConnector3">
            <a:avLst>
              <a:gd name="adj1" fmla="val 5586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35"/>
          <p:cNvSpPr/>
          <p:nvPr/>
        </p:nvSpPr>
        <p:spPr>
          <a:xfrm>
            <a:off x="355997" y="189335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3802947" y="189330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5483200" y="27930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5.2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6" name="Google Shape;236;p35"/>
          <p:cNvCxnSpPr>
            <a:endCxn id="227" idx="0"/>
          </p:cNvCxnSpPr>
          <p:nvPr/>
        </p:nvCxnSpPr>
        <p:spPr>
          <a:xfrm flipH="1">
            <a:off x="4403800" y="2591053"/>
            <a:ext cx="3610800" cy="2019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5"/>
          <p:cNvSpPr/>
          <p:nvPr/>
        </p:nvSpPr>
        <p:spPr>
          <a:xfrm>
            <a:off x="5573247" y="1893301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4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8" name="Google Shape;238;p35"/>
          <p:cNvCxnSpPr>
            <a:endCxn id="235" idx="0"/>
          </p:cNvCxnSpPr>
          <p:nvPr/>
        </p:nvCxnSpPr>
        <p:spPr>
          <a:xfrm rot="-5400000" flipH="1">
            <a:off x="6147700" y="2688503"/>
            <a:ext cx="201900" cy="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35"/>
          <p:cNvCxnSpPr/>
          <p:nvPr/>
        </p:nvCxnSpPr>
        <p:spPr>
          <a:xfrm rot="-5400000" flipH="1">
            <a:off x="4471300" y="1774103"/>
            <a:ext cx="201900" cy="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35"/>
          <p:cNvCxnSpPr/>
          <p:nvPr/>
        </p:nvCxnSpPr>
        <p:spPr>
          <a:xfrm rot="-5400000" flipH="1">
            <a:off x="6223900" y="1774103"/>
            <a:ext cx="201900" cy="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5"/>
          <p:cNvSpPr txBox="1"/>
          <p:nvPr/>
        </p:nvSpPr>
        <p:spPr>
          <a:xfrm>
            <a:off x="511350" y="3323025"/>
            <a:ext cx="83871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latin typeface="Helvetica Neue"/>
                <a:ea typeface="Helvetica Neue"/>
                <a:cs typeface="Helvetica Neue"/>
                <a:sym typeface="Helvetica Neue"/>
              </a:rPr>
              <a:t>Model 1: CNN model with physical layers disabled for training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latin typeface="Helvetica Neue"/>
                <a:ea typeface="Helvetica Neue"/>
                <a:cs typeface="Helvetica Neue"/>
                <a:sym typeface="Helvetica Neue"/>
              </a:rPr>
              <a:t>Model 2: CNN model with illumination phase and ‘colorweighing’ layer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latin typeface="Helvetica Neue"/>
                <a:ea typeface="Helvetica Neue"/>
                <a:cs typeface="Helvetica Neue"/>
                <a:sym typeface="Helvetica Neue"/>
              </a:rPr>
              <a:t>Model 3: CNN model with aperture phase and ‘colorweighing’ layer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latin typeface="Helvetica Neue"/>
                <a:ea typeface="Helvetica Neue"/>
                <a:cs typeface="Helvetica Neue"/>
                <a:sym typeface="Helvetica Neue"/>
              </a:rPr>
              <a:t>Model 4: CNN model with illumination phase, aperture phase and ‘colorweighing’ layer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latin typeface="Helvetica Neue"/>
                <a:ea typeface="Helvetica Neue"/>
                <a:cs typeface="Helvetica Neue"/>
                <a:sym typeface="Helvetica Neue"/>
              </a:rPr>
              <a:t>Model 5: CNN model with only ‘colorweighing’ layer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5: CNN model with only ‘colorweighing’ layer (Y = 0.299 R + 0.587 G + 0.114B)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5: CNN model with only ‘colorweighing’ layer (Y = 0.333 R + 0.333 G + 0.333 B)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zh-C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5: CNN model with only ‘colorweighing’ layer (Random RGB weights)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143775" y="5840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 sz="30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lang="zh-CN" sz="24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t="3521"/>
          <a:stretch/>
        </p:blipFill>
        <p:spPr>
          <a:xfrm>
            <a:off x="152400" y="1471825"/>
            <a:ext cx="8839201" cy="18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146250" y="3517750"/>
            <a:ext cx="2230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Without Physical Layer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636925" y="3559250"/>
            <a:ext cx="3116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 Models after Optimization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76"/>
    </mc:Choice>
    <mc:Fallback>
      <p:transition spd="slow" advTm="5967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475" y="1463325"/>
            <a:ext cx="2040200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12" y="3013075"/>
            <a:ext cx="2125932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00" y="1464475"/>
            <a:ext cx="2075375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563" y="3014225"/>
            <a:ext cx="2068055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5522" y="1463325"/>
            <a:ext cx="2032586" cy="14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9175" y="3010775"/>
            <a:ext cx="2032576" cy="143140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895488" y="4459225"/>
            <a:ext cx="2709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Optimization for both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572000" y="4429825"/>
            <a:ext cx="30036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Optimization for only one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332325" y="939825"/>
            <a:ext cx="1590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Acc: 75.4 %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853050" y="939825"/>
            <a:ext cx="1590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Acc: 76.6 %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6371438" y="940975"/>
            <a:ext cx="1590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Acc: 76.3 %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07"/>
    </mc:Choice>
    <mc:Fallback>
      <p:transition spd="slow" advTm="671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00" y="2326038"/>
            <a:ext cx="2468425" cy="2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825" y="2326048"/>
            <a:ext cx="2392849" cy="2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050" y="2335838"/>
            <a:ext cx="2392850" cy="199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1038" y="129750"/>
            <a:ext cx="2468425" cy="205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5275" y="48900"/>
            <a:ext cx="2468400" cy="203279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4220800" y="1998975"/>
            <a:ext cx="13938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Original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6959425" y="1998975"/>
            <a:ext cx="1757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rgb2gray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260475" y="4208675"/>
            <a:ext cx="3548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Helvetica Neue"/>
                <a:ea typeface="Helvetica Neue"/>
                <a:cs typeface="Helvetica Neue"/>
                <a:sym typeface="Helvetica Neue"/>
              </a:rPr>
              <a:t>Initial Value: 0.299, 0.587, 0.114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Helvetica Neue"/>
                <a:ea typeface="Helvetica Neue"/>
                <a:cs typeface="Helvetica Neue"/>
                <a:sym typeface="Helvetica Neue"/>
              </a:rPr>
              <a:t>Final Weights: 0.267, 0.621, 0.110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3700600" y="4208675"/>
            <a:ext cx="3548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Helvetica Neue"/>
                <a:ea typeface="Helvetica Neue"/>
                <a:cs typeface="Helvetica Neue"/>
                <a:sym typeface="Helvetica Neue"/>
              </a:rPr>
              <a:t>0.333, 0.333, 0.333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Helvetica Neue"/>
                <a:ea typeface="Helvetica Neue"/>
                <a:cs typeface="Helvetica Neue"/>
                <a:sym typeface="Helvetica Neue"/>
              </a:rPr>
              <a:t>0.293, 0.387, 0.338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6437844" y="4208675"/>
            <a:ext cx="35481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latin typeface="Helvetica Neue"/>
                <a:ea typeface="Helvetica Neue"/>
                <a:cs typeface="Helvetica Neue"/>
                <a:sym typeface="Helvetica Neue"/>
              </a:rPr>
              <a:t>Random Initial Values</a:t>
            </a: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latin typeface="Helvetica Neue"/>
                <a:ea typeface="Helvetica Neue"/>
                <a:cs typeface="Helvetica Neue"/>
                <a:sym typeface="Helvetica Neue"/>
              </a:rPr>
              <a:t>-0.277, -0.972, -0.274</a:t>
            </a:r>
            <a:endParaRPr sz="1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644"/>
    </mc:Choice>
    <mc:Fallback>
      <p:transition spd="slow" advTm="1256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Directions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96925" y="1207350"/>
            <a:ext cx="7852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Other features could be extracted, if want to improve accuracy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Regularizers to constrain weights of physical layers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Emsemble model of differently trained models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39"/>
    </mc:Choice>
    <mc:Fallback>
      <p:transition spd="slow" advTm="2513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for listensing!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6"/>
    </mc:Choice>
    <mc:Fallback>
      <p:transition spd="slow" advTm="59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329800" y="231275"/>
            <a:ext cx="74898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Description</a:t>
            </a:r>
            <a:endParaRPr sz="30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355125" y="993650"/>
            <a:ext cx="33048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Helvetica Neue"/>
              <a:buChar char="•"/>
            </a:pPr>
            <a:r>
              <a:rPr lang="zh-CN" sz="18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significant number of people throughout the world are affected with skin cancers.</a:t>
            </a:r>
            <a:endParaRPr sz="18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Helvetica Neue"/>
              <a:buChar char="•"/>
            </a:pPr>
            <a:r>
              <a:rPr lang="zh-CN" sz="18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data show a rapidly rising incidence of skin cancers over the past 22 years.</a:t>
            </a:r>
            <a:endParaRPr sz="18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74300" y="4386625"/>
            <a:ext cx="8795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[1]  </a:t>
            </a:r>
            <a:r>
              <a:rPr lang="zh-CN" sz="1000">
                <a:solidFill>
                  <a:srgbClr val="333333"/>
                </a:solidFill>
                <a:highlight>
                  <a:srgbClr val="FFFFFF"/>
                </a:highlight>
              </a:rPr>
              <a:t>Detecting Melanoma Cancer using Convolutional Neural Networks - Scientific Figure on ResearchGate. Available from: https://www.researchgate.net/figure/Melanoma-skin-cancer-trends-Source-UK-Cancer-Research_fig4_333199776 [accessed 22 Apr, 2020]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856500" y="927275"/>
            <a:ext cx="3717000" cy="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Skin Cancer Trends</a:t>
            </a:r>
            <a:r>
              <a:rPr lang="zh-C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50" y="1408350"/>
            <a:ext cx="4787646" cy="29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65"/>
    </mc:Choice>
    <mc:Fallback>
      <p:transition spd="slow" advTm="23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Description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21175" y="1573300"/>
            <a:ext cx="35343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 we are using is the HAM10000 ("Human Against Machine with 10000 training images") dataset</a:t>
            </a:r>
            <a:r>
              <a:rPr lang="zh-CN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275" y="660525"/>
            <a:ext cx="4787132" cy="35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4417375" y="7120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0(bkl)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5311600" y="24193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4(mel)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488000" y="7120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2 (bcc)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4217575" y="2419350"/>
            <a:ext cx="11508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3(df)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861138" y="7120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   Label 1(akiec)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602525" y="24193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5(nv)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7657175" y="24193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6(vasc)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44900" y="4330875"/>
            <a:ext cx="899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[1] Philipp, T., 2020. The HAM10000 Dataset, A Large Collection Of Multi-Source Dermato-scopic Images Of Common Pigmented Skin Lesions. [online] Harvard Dataverse. Available at:&lt;https://dataverse.harvard.edu/dataset.xhtml?persistentId=doi:10.7910/DVN/DBW86T&gt; [Ac-cessed 19 April 2020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2"/>
    </mc:Choice>
    <mc:Fallback>
      <p:transition spd="slow" advTm="70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338450" y="29180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Description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459475" y="1292425"/>
            <a:ext cx="33456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7-category classification: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Benign Keratosis-like Lesions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Actinic Keratoses and Intraepithelial Carcinoma/Bowen’s Disease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Basal Cell Carcinoma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Dermatofibroma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Melanoma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 Melanocytic Nevi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 vascular lesions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275" y="812925"/>
            <a:ext cx="4787132" cy="35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4417375" y="8644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0(bkl)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311600" y="25717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4(mel)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7488000" y="8644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2 (bcc)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217575" y="2571750"/>
            <a:ext cx="11508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3(df)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861138" y="8644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   Label 1(akiec)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6602525" y="25717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5(nv)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7657175" y="2571750"/>
            <a:ext cx="13746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Label 6(vasc)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50"/>
    </mc:Choice>
    <mc:Fallback>
      <p:transition spd="slow" advTm="327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Related Work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212250" y="1207325"/>
            <a:ext cx="2782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Imbalanced dataset</a:t>
            </a:r>
            <a:r>
              <a:rPr lang="zh-C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13" y="1709750"/>
            <a:ext cx="2782526" cy="12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4741025" y="934300"/>
            <a:ext cx="19782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Caffe network</a:t>
            </a:r>
            <a:r>
              <a:rPr lang="zh-C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700" y="590449"/>
            <a:ext cx="2272425" cy="350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2525275" y="3323850"/>
            <a:ext cx="25200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Dropout layers</a:t>
            </a:r>
            <a:r>
              <a:rPr lang="zh-C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525" y="3192600"/>
            <a:ext cx="1600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86100" y="3989900"/>
            <a:ext cx="89718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[1] Ge, Yunhao, et al. "Melanoma segmentation and classification in clinical images using deeplearning." Proceedings of the 2018 10th International Conference on Machine Learning andComputing. 2018.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[2] Nasiri, Sara, et al. "Deep-CLASS at ISIC Machine Learning Challenge 2018." arXiv preprintarXiv:1807.08993 (2018).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Helvetica Neue"/>
                <a:ea typeface="Helvetica Neue"/>
                <a:cs typeface="Helvetica Neue"/>
                <a:sym typeface="Helvetica Neue"/>
              </a:rPr>
              <a:t>[3] M. Siddhartha, "Step wise Approach : CNN Model (77.0344% Accuracy)", Kaggle.com, 2020.[Online]. Available:  https://www.kaggle.com/sid321axn/step-wise-approach-cnn-model-77-0344-accuracy#Data-Augmentation. [Accessed: 19- Apr- 2020]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Pre-Processing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42925" y="1529775"/>
            <a:ext cx="7011300" cy="2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Sort into 7 labels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Resize images using tensorflow.image.resize method 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l="34666" t="5898" r="32050" b="12522"/>
          <a:stretch/>
        </p:blipFill>
        <p:spPr>
          <a:xfrm>
            <a:off x="5280950" y="3109375"/>
            <a:ext cx="1097875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l="34903" t="5898" r="32281" b="12522"/>
          <a:stretch/>
        </p:blipFill>
        <p:spPr>
          <a:xfrm>
            <a:off x="831375" y="2627175"/>
            <a:ext cx="2580103" cy="1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312175" y="4356425"/>
            <a:ext cx="1618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450x600x3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020650" y="4356425"/>
            <a:ext cx="1618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90x120x3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3791125" y="3314450"/>
            <a:ext cx="975600" cy="26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77"/>
    </mc:Choice>
    <mc:Fallback>
      <p:transition spd="slow" advTm="163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Parameters for iteration strategy  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642925" y="1529775"/>
            <a:ext cx="7011300" cy="2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 dirty="0">
                <a:latin typeface="Helvetica Neue"/>
                <a:ea typeface="Helvetica Neue"/>
                <a:cs typeface="Helvetica Neue"/>
                <a:sym typeface="Helvetica Neue"/>
              </a:rPr>
              <a:t>Learning rate: 0.00</a:t>
            </a:r>
            <a:r>
              <a:rPr lang="en-US" altLang="zh-CN" sz="18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latin typeface="Helvetica Neue"/>
                <a:ea typeface="Helvetica Neue"/>
                <a:cs typeface="Helvetica Neue"/>
                <a:sym typeface="Helvetica Neue"/>
              </a:rPr>
              <a:t>-- after trying 0.001, 0.0002, 0.0005 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 dirty="0">
                <a:latin typeface="Helvetica Neue"/>
                <a:ea typeface="Helvetica Neue"/>
                <a:cs typeface="Helvetica Neue"/>
                <a:sym typeface="Helvetica Neue"/>
              </a:rPr>
              <a:t>Epoch: 25</a:t>
            </a: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after trying 8, 10, 30, 50  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1"/>
    </mc:Choice>
    <mc:Fallback>
      <p:transition spd="slow" advTm="64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511350" y="3609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30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lang="zh-CN" sz="24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Augmentation (Imbalanced data)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42925" y="1529775"/>
            <a:ext cx="5997000" cy="2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Helvetica Neue"/>
              <a:buChar char="●"/>
            </a:pPr>
            <a:r>
              <a:rPr lang="zh-C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crosstropy loss function </a:t>
            </a:r>
            <a:endParaRPr sz="18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batching </a:t>
            </a: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zh-CN" sz="1800">
                <a:latin typeface="Helvetica Neue"/>
                <a:ea typeface="Helvetica Neue"/>
                <a:cs typeface="Helvetica Neue"/>
                <a:sym typeface="Helvetica Neue"/>
              </a:rPr>
              <a:t>Augmentation	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50" y="2735076"/>
            <a:ext cx="4421724" cy="17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245" y="1589400"/>
            <a:ext cx="1522125" cy="1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250" y="2735063"/>
            <a:ext cx="1522132" cy="1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125" y="1587337"/>
            <a:ext cx="1522125" cy="1149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2125" y="2737145"/>
            <a:ext cx="1522125" cy="114433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83450" y="4388625"/>
            <a:ext cx="87771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[7] G. Lemaitre, 2020. Porto Seguro: Balancing Samples In Mini-Batches With Keras [online] Imbalanced-learn.readthedocs.io. Available at: &lt;https://imbalanced-learn.readthedocs.io/en/stable/auto\_examples/applications/porto\_seguro\_keras\_under\_sampling&gt; [Accessed 21 April 2020].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17"/>
    </mc:Choice>
    <mc:Fallback>
      <p:transition spd="slow" advTm="745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511350" y="284750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Layer</a:t>
            </a:r>
            <a:endParaRPr sz="2400">
              <a:solidFill>
                <a:srgbClr val="0737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444850" y="2790925"/>
            <a:ext cx="8387100" cy="1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Model 1: CNN model with physical layers disabled for training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Model 2: CNN model with illumination phase and ‘colorweighing’ layer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Model 3: CNN model with aperture phase and ‘colorweighing’ layer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Model 4: CNN model with illumination phase, aperture phase and ‘colorweighing’ layer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latin typeface="Helvetica Neue"/>
                <a:ea typeface="Helvetica Neue"/>
                <a:cs typeface="Helvetica Neue"/>
                <a:sym typeface="Helvetica Neue"/>
              </a:rPr>
              <a:t>Model 5: CNN model with only ‘colorweighing’ layer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5.1: CNN model with only ‘colorweighing’ layer (Y = 0.299 R + 0.587 G + 0.114B)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5.2: CNN model with only ‘colorweighing’ layer (Y = 0.333 R + 0.333 G + 0.333 B)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zh-C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5.3: CNN model with only ‘colorweighing’ layer (Random RGB weights)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950" y="1172150"/>
            <a:ext cx="5280545" cy="1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31"/>
    </mc:Choice>
    <mc:Fallback>
      <p:transition spd="slow" advTm="4073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1083</Words>
  <Application>Microsoft Office PowerPoint</Application>
  <PresentationFormat>全屏显示(16:9)</PresentationFormat>
  <Paragraphs>118</Paragraphs>
  <Slides>15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Arial</vt:lpstr>
      <vt:lpstr>Roboto</vt:lpstr>
      <vt:lpstr>Calibri</vt:lpstr>
      <vt:lpstr>Courier New</vt:lpstr>
      <vt:lpstr>Simple Light</vt:lpstr>
      <vt:lpstr>Office Theme</vt:lpstr>
      <vt:lpstr>BME 590L Final Project: Optimizing Gray-scale Image Formation Parameters in CNN Skin Caner Detection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listensing!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590L Final Project: Optimizing Gray-scale Image Formation Parameters in CNN Skin Caner Detection </dc:title>
  <cp:lastModifiedBy>隋 昌祥</cp:lastModifiedBy>
  <cp:revision>3</cp:revision>
  <dcterms:modified xsi:type="dcterms:W3CDTF">2020-04-22T20:34:44Z</dcterms:modified>
</cp:coreProperties>
</file>