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980F"/>
    <a:srgbClr val="93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EF6B-F97C-4645-8A2D-9447A8FFA747}" type="datetimeFigureOut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6082C-F47A-4473-88B4-0540D66E9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4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9BFF800-F061-4F04-BA93-B08B68F3537C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10D6402-627C-45BC-B119-16F93FC4ADE5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66A1DB0D-FB55-4B26-8AF1-308B38288338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EFDB-8B22-4FA1-AE56-A322285354FC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30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B474-A0B6-43E0-BD20-ECA9E41B657D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3150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0EE62-8060-415E-8E70-BF25106A8057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2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88DB-4A17-4F7C-8F6A-640B15AE4216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3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FAF2-61D5-43A0-9A06-A6838E78634D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DCEB-EC9E-4609-9566-D4480697ACD1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1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F21D-2297-4BA6-B3F3-6002E25BE6F1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6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FFB1378-E237-4D6E-A0BF-74E346B89239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70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A1F4-1A1F-47E2-9E91-BB39197C7981}" type="datetime1">
              <a:rPr lang="ko-KR" altLang="en-US" smtClean="0"/>
              <a:t>2018-03-30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0821-D687-40BA-8D63-BE3D9128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11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wissunpower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FC9D2-F427-4A17-BC01-DDAE9E0FB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Matchless </a:t>
            </a:r>
            <a:r>
              <a:rPr lang="ko-KR" altLang="en-US" dirty="0"/>
              <a:t>사용설명서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76F1C0-A2EA-41D3-B0C2-B4BC4D32D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네트워크 대전 액션 게임 </a:t>
            </a:r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23426-BC2D-41B3-B829-9118EEE3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6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실행하기 </a:t>
            </a:r>
            <a:r>
              <a:rPr lang="en-US" altLang="ko-KR" dirty="0"/>
              <a:t>( </a:t>
            </a:r>
            <a:r>
              <a:rPr lang="ko-KR" altLang="en-US" dirty="0"/>
              <a:t>클라이언트 실행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" y="1060132"/>
            <a:ext cx="6700676" cy="4733350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NetworkGameServerExample</a:t>
            </a:r>
            <a:r>
              <a:rPr lang="en-US" altLang="ko-KR" dirty="0"/>
              <a:t>-master\</a:t>
            </a:r>
            <a:r>
              <a:rPr lang="en-US" altLang="ko-KR" dirty="0" err="1"/>
              <a:t>ClientApp</a:t>
            </a:r>
            <a:r>
              <a:rPr lang="en-US" altLang="ko-KR" dirty="0"/>
              <a:t>\bin\Release” </a:t>
            </a:r>
            <a:r>
              <a:rPr lang="ko-KR" altLang="en-US" dirty="0"/>
              <a:t>로 경로 이동</a:t>
            </a:r>
            <a:endParaRPr lang="en-US" altLang="ko-KR" dirty="0"/>
          </a:p>
          <a:p>
            <a:r>
              <a:rPr lang="en-US" altLang="ko-KR" dirty="0"/>
              <a:t>( DirectX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 문제로 </a:t>
            </a:r>
            <a:r>
              <a:rPr lang="en-US" altLang="ko-KR" b="1" dirty="0">
                <a:solidFill>
                  <a:srgbClr val="FF0000"/>
                </a:solidFill>
              </a:rPr>
              <a:t>64</a:t>
            </a:r>
            <a:r>
              <a:rPr lang="ko-KR" altLang="en-US" b="1" dirty="0">
                <a:solidFill>
                  <a:srgbClr val="FF0000"/>
                </a:solidFill>
              </a:rPr>
              <a:t>비트 버전은 실행 불가능</a:t>
            </a:r>
            <a:r>
              <a:rPr lang="ko-KR" altLang="en-US" dirty="0"/>
              <a:t> 합니다</a:t>
            </a:r>
            <a:r>
              <a:rPr lang="en-US" altLang="ko-KR" dirty="0"/>
              <a:t>. 64</a:t>
            </a:r>
            <a:r>
              <a:rPr lang="ko-KR" altLang="en-US" dirty="0"/>
              <a:t>비트 서버에 </a:t>
            </a:r>
            <a:r>
              <a:rPr lang="en-US" altLang="ko-KR" dirty="0"/>
              <a:t>32</a:t>
            </a:r>
            <a:r>
              <a:rPr lang="ko-KR" altLang="en-US" dirty="0"/>
              <a:t>비트 클라이언트로 접근 가능 합니다</a:t>
            </a:r>
            <a:r>
              <a:rPr lang="en-US" altLang="ko-KR" dirty="0"/>
              <a:t>. )</a:t>
            </a:r>
          </a:p>
          <a:p>
            <a:endParaRPr lang="en-US" altLang="ko-KR" dirty="0"/>
          </a:p>
          <a:p>
            <a:r>
              <a:rPr lang="en-US" altLang="ko-KR" dirty="0"/>
              <a:t>“ClientApp.exe” </a:t>
            </a:r>
            <a:r>
              <a:rPr lang="ko-KR" altLang="en-US" dirty="0"/>
              <a:t>파일 실행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실행 환경에 따라 실행 시간이 수초에서 </a:t>
            </a:r>
            <a:r>
              <a:rPr lang="ko-KR" altLang="en-US" dirty="0" err="1"/>
              <a:t>수십초</a:t>
            </a:r>
            <a:r>
              <a:rPr lang="ko-KR" altLang="en-US" dirty="0"/>
              <a:t> 걸릴 수 있습니다</a:t>
            </a:r>
            <a:r>
              <a:rPr lang="en-US" altLang="ko-KR" dirty="0"/>
              <a:t>.)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E01ECF-F561-4D9C-AF63-F442EB0910CE}"/>
              </a:ext>
            </a:extLst>
          </p:cNvPr>
          <p:cNvSpPr/>
          <p:nvPr/>
        </p:nvSpPr>
        <p:spPr>
          <a:xfrm>
            <a:off x="489659" y="1294076"/>
            <a:ext cx="3634471" cy="311524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A58371F-7E94-439C-9E4D-A39C1C4275C3}"/>
              </a:ext>
            </a:extLst>
          </p:cNvPr>
          <p:cNvSpPr/>
          <p:nvPr/>
        </p:nvSpPr>
        <p:spPr>
          <a:xfrm>
            <a:off x="2886272" y="903212"/>
            <a:ext cx="1069908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Path Check!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FC683A-3E9B-489F-ABD0-18CEA2CFA40D}"/>
              </a:ext>
            </a:extLst>
          </p:cNvPr>
          <p:cNvSpPr/>
          <p:nvPr/>
        </p:nvSpPr>
        <p:spPr>
          <a:xfrm>
            <a:off x="1827925" y="2091043"/>
            <a:ext cx="776680" cy="241611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5163277-BBF2-4737-9AF9-7DA92BE434EC}"/>
              </a:ext>
            </a:extLst>
          </p:cNvPr>
          <p:cNvSpPr/>
          <p:nvPr/>
        </p:nvSpPr>
        <p:spPr>
          <a:xfrm>
            <a:off x="2143796" y="1700179"/>
            <a:ext cx="776679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Execute!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9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실행하기 </a:t>
            </a:r>
            <a:r>
              <a:rPr lang="en-US" altLang="ko-KR" dirty="0"/>
              <a:t>( </a:t>
            </a:r>
            <a:r>
              <a:rPr lang="ko-KR" altLang="en-US" dirty="0"/>
              <a:t>클라이언트 실행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9" y="1060132"/>
            <a:ext cx="6053940" cy="4733350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“ServerApp.exe” </a:t>
            </a:r>
            <a:r>
              <a:rPr lang="ko-KR" altLang="en-US" dirty="0"/>
              <a:t>가 실행된 컴퓨터 </a:t>
            </a:r>
            <a:r>
              <a:rPr lang="en-US" altLang="ko-KR" dirty="0"/>
              <a:t>IP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“START”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E01ECF-F561-4D9C-AF63-F442EB0910CE}"/>
              </a:ext>
            </a:extLst>
          </p:cNvPr>
          <p:cNvSpPr/>
          <p:nvPr/>
        </p:nvSpPr>
        <p:spPr>
          <a:xfrm>
            <a:off x="3120902" y="3440111"/>
            <a:ext cx="1087203" cy="394770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A58371F-7E94-439C-9E4D-A39C1C4275C3}"/>
              </a:ext>
            </a:extLst>
          </p:cNvPr>
          <p:cNvSpPr/>
          <p:nvPr/>
        </p:nvSpPr>
        <p:spPr>
          <a:xfrm>
            <a:off x="3492771" y="3049247"/>
            <a:ext cx="1176765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Server IP Insert!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FC683A-3E9B-489F-ABD0-18CEA2CFA40D}"/>
              </a:ext>
            </a:extLst>
          </p:cNvPr>
          <p:cNvSpPr/>
          <p:nvPr/>
        </p:nvSpPr>
        <p:spPr>
          <a:xfrm>
            <a:off x="3143547" y="4572977"/>
            <a:ext cx="1269831" cy="311524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5163277-BBF2-4737-9AF9-7DA92BE434EC}"/>
              </a:ext>
            </a:extLst>
          </p:cNvPr>
          <p:cNvSpPr/>
          <p:nvPr/>
        </p:nvSpPr>
        <p:spPr>
          <a:xfrm>
            <a:off x="3804651" y="4182113"/>
            <a:ext cx="683374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Click!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7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실행하기 </a:t>
            </a:r>
            <a:r>
              <a:rPr lang="en-US" altLang="ko-KR" dirty="0"/>
              <a:t>( </a:t>
            </a:r>
            <a:r>
              <a:rPr lang="ko-KR" altLang="en-US" dirty="0"/>
              <a:t>클라이언트 실행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49" y="1060132"/>
            <a:ext cx="6053940" cy="4733349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서버 접속 성공 후 유저 </a:t>
            </a:r>
            <a:r>
              <a:rPr lang="en-US" altLang="ko-KR" dirty="0"/>
              <a:t>4</a:t>
            </a:r>
            <a:r>
              <a:rPr lang="ko-KR" altLang="en-US" dirty="0"/>
              <a:t>명이 접속한 상태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 팀에 동일한 수의 유저가 합류된 상황에서 좌측 상단 </a:t>
            </a:r>
            <a:r>
              <a:rPr lang="en-US" altLang="ko-KR" dirty="0"/>
              <a:t>“PLAY START” </a:t>
            </a:r>
            <a:r>
              <a:rPr lang="ko-KR" altLang="en-US" dirty="0"/>
              <a:t>버튼 클릭을 통해 시작 가능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E01ECF-F561-4D9C-AF63-F442EB0910CE}"/>
              </a:ext>
            </a:extLst>
          </p:cNvPr>
          <p:cNvSpPr/>
          <p:nvPr/>
        </p:nvSpPr>
        <p:spPr>
          <a:xfrm>
            <a:off x="3092909" y="2143147"/>
            <a:ext cx="1460429" cy="1483526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A58371F-7E94-439C-9E4D-A39C1C4275C3}"/>
              </a:ext>
            </a:extLst>
          </p:cNvPr>
          <p:cNvSpPr/>
          <p:nvPr/>
        </p:nvSpPr>
        <p:spPr>
          <a:xfrm>
            <a:off x="3576749" y="1752283"/>
            <a:ext cx="1293833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내 캐릭터 모습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FC683A-3E9B-489F-ABD0-18CEA2CFA40D}"/>
              </a:ext>
            </a:extLst>
          </p:cNvPr>
          <p:cNvSpPr/>
          <p:nvPr/>
        </p:nvSpPr>
        <p:spPr>
          <a:xfrm>
            <a:off x="3050237" y="4199755"/>
            <a:ext cx="1460430" cy="698816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5163277-BBF2-4737-9AF9-7DA92BE434EC}"/>
              </a:ext>
            </a:extLst>
          </p:cNvPr>
          <p:cNvSpPr/>
          <p:nvPr/>
        </p:nvSpPr>
        <p:spPr>
          <a:xfrm>
            <a:off x="3627364" y="3706013"/>
            <a:ext cx="1219457" cy="414402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캐릭터 클래스 및 팀 변경 </a:t>
            </a:r>
            <a:r>
              <a:rPr lang="en-US" altLang="ko-KR" sz="1200" i="1" dirty="0">
                <a:solidFill>
                  <a:schemeClr val="bg1"/>
                </a:solidFill>
              </a:rPr>
              <a:t>UI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FE54AFA-4E8F-4BB3-85F5-44C2B87A930C}"/>
              </a:ext>
            </a:extLst>
          </p:cNvPr>
          <p:cNvSpPr/>
          <p:nvPr/>
        </p:nvSpPr>
        <p:spPr>
          <a:xfrm>
            <a:off x="925970" y="1393328"/>
            <a:ext cx="1248065" cy="294734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83E9BF0B-114C-48EB-A24E-4D1BFC34CCF5}"/>
              </a:ext>
            </a:extLst>
          </p:cNvPr>
          <p:cNvSpPr/>
          <p:nvPr/>
        </p:nvSpPr>
        <p:spPr>
          <a:xfrm>
            <a:off x="1503097" y="1011558"/>
            <a:ext cx="1464040" cy="29473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본 게임 시작 버튼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FA55A1C-848E-4526-BDAF-F192C9E9EA90}"/>
              </a:ext>
            </a:extLst>
          </p:cNvPr>
          <p:cNvSpPr/>
          <p:nvPr/>
        </p:nvSpPr>
        <p:spPr>
          <a:xfrm>
            <a:off x="5697028" y="1321787"/>
            <a:ext cx="993021" cy="227095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2EB26663-C804-4357-BFE0-D231D9FA8CBA}"/>
              </a:ext>
            </a:extLst>
          </p:cNvPr>
          <p:cNvSpPr/>
          <p:nvPr/>
        </p:nvSpPr>
        <p:spPr>
          <a:xfrm>
            <a:off x="5850294" y="932999"/>
            <a:ext cx="1613435" cy="301752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화면 </a:t>
            </a:r>
            <a:r>
              <a:rPr lang="ko-KR" altLang="en-US" sz="1200" i="1">
                <a:solidFill>
                  <a:schemeClr val="bg1"/>
                </a:solidFill>
              </a:rPr>
              <a:t>모드 변경 </a:t>
            </a:r>
            <a:r>
              <a:rPr lang="ko-KR" altLang="en-US" sz="1200" i="1" dirty="0">
                <a:solidFill>
                  <a:schemeClr val="bg1"/>
                </a:solidFill>
              </a:rPr>
              <a:t>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A155E6-CF3D-419E-89D4-91636F27387E}"/>
              </a:ext>
            </a:extLst>
          </p:cNvPr>
          <p:cNvSpPr/>
          <p:nvPr/>
        </p:nvSpPr>
        <p:spPr>
          <a:xfrm>
            <a:off x="5380902" y="5330112"/>
            <a:ext cx="1248065" cy="294734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92B7AA8E-340B-4FC1-9579-4DED450457A6}"/>
              </a:ext>
            </a:extLst>
          </p:cNvPr>
          <p:cNvSpPr/>
          <p:nvPr/>
        </p:nvSpPr>
        <p:spPr>
          <a:xfrm>
            <a:off x="5808634" y="4948342"/>
            <a:ext cx="1613435" cy="29473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프로그램 종료 버튼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74BC026-FBF3-474A-9ACA-7953B31601E8}"/>
              </a:ext>
            </a:extLst>
          </p:cNvPr>
          <p:cNvSpPr/>
          <p:nvPr/>
        </p:nvSpPr>
        <p:spPr>
          <a:xfrm>
            <a:off x="866003" y="2202252"/>
            <a:ext cx="1610026" cy="1576645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8B4DAA48-43FD-492F-A9E6-D3C39FF63D2A}"/>
              </a:ext>
            </a:extLst>
          </p:cNvPr>
          <p:cNvSpPr/>
          <p:nvPr/>
        </p:nvSpPr>
        <p:spPr>
          <a:xfrm>
            <a:off x="1212838" y="1811389"/>
            <a:ext cx="1610026" cy="331078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아군 캐릭터 정보 창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238277-D3B7-4B4C-8133-74F0703F03A3}"/>
              </a:ext>
            </a:extLst>
          </p:cNvPr>
          <p:cNvSpPr/>
          <p:nvPr/>
        </p:nvSpPr>
        <p:spPr>
          <a:xfrm>
            <a:off x="5004181" y="2200871"/>
            <a:ext cx="1610026" cy="1576645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F3D69743-C8A9-4743-8E11-353A09EBD2FA}"/>
              </a:ext>
            </a:extLst>
          </p:cNvPr>
          <p:cNvSpPr/>
          <p:nvPr/>
        </p:nvSpPr>
        <p:spPr>
          <a:xfrm>
            <a:off x="5351016" y="1810008"/>
            <a:ext cx="1610026" cy="331078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상대 캐릭터 정보 창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AA3E94E-AB4E-4B88-8303-E85E16DDEF5B}"/>
              </a:ext>
            </a:extLst>
          </p:cNvPr>
          <p:cNvSpPr/>
          <p:nvPr/>
        </p:nvSpPr>
        <p:spPr>
          <a:xfrm>
            <a:off x="1082263" y="4032712"/>
            <a:ext cx="1351094" cy="1439597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24C4070C-9B5B-4F3C-997F-17B9A97E0902}"/>
              </a:ext>
            </a:extLst>
          </p:cNvPr>
          <p:cNvSpPr/>
          <p:nvPr/>
        </p:nvSpPr>
        <p:spPr>
          <a:xfrm>
            <a:off x="1690353" y="3688504"/>
            <a:ext cx="1004259" cy="264181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맵 관련 </a:t>
            </a:r>
            <a:r>
              <a:rPr lang="en-US" altLang="ko-KR" sz="1200" i="1" dirty="0">
                <a:solidFill>
                  <a:schemeClr val="bg1"/>
                </a:solidFill>
              </a:rPr>
              <a:t>UI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게임하기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50" y="1060132"/>
            <a:ext cx="6053938" cy="4733349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전진 </a:t>
            </a:r>
            <a:r>
              <a:rPr lang="en-US" altLang="ko-KR" dirty="0"/>
              <a:t>: Up</a:t>
            </a:r>
            <a:r>
              <a:rPr lang="ko-KR" altLang="en-US" dirty="0"/>
              <a:t> </a:t>
            </a:r>
            <a:r>
              <a:rPr lang="en-US" altLang="ko-KR" dirty="0"/>
              <a:t>Arrow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후진 </a:t>
            </a:r>
            <a:r>
              <a:rPr lang="en-US" altLang="ko-KR" dirty="0"/>
              <a:t>: Down Arrow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좌회전 </a:t>
            </a:r>
            <a:r>
              <a:rPr lang="en-US" altLang="ko-KR" dirty="0"/>
              <a:t>: Left</a:t>
            </a:r>
            <a:r>
              <a:rPr lang="ko-KR" altLang="en-US" dirty="0"/>
              <a:t> </a:t>
            </a:r>
            <a:r>
              <a:rPr lang="en-US" altLang="ko-KR" dirty="0"/>
              <a:t>Arrow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우회전 </a:t>
            </a:r>
            <a:r>
              <a:rPr lang="en-US" altLang="ko-KR" dirty="0"/>
              <a:t>: Right Arrow</a:t>
            </a:r>
          </a:p>
          <a:p>
            <a:endParaRPr lang="en-US" altLang="ko-KR" dirty="0"/>
          </a:p>
          <a:p>
            <a:r>
              <a:rPr lang="ko-KR" altLang="en-US" dirty="0"/>
              <a:t>대상 선택 </a:t>
            </a:r>
            <a:r>
              <a:rPr lang="en-US" altLang="ko-KR" dirty="0"/>
              <a:t>: Tab </a:t>
            </a:r>
            <a:r>
              <a:rPr lang="ko-KR" altLang="en-US" dirty="0"/>
              <a:t>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스킬 사용 </a:t>
            </a:r>
            <a:r>
              <a:rPr lang="en-US" altLang="ko-KR" dirty="0"/>
              <a:t>: </a:t>
            </a:r>
            <a:r>
              <a:rPr lang="ko-KR" altLang="en-US" dirty="0"/>
              <a:t>숫자 키</a:t>
            </a:r>
            <a:endParaRPr lang="en-US" altLang="ko-KR" dirty="0"/>
          </a:p>
          <a:p>
            <a:r>
              <a:rPr lang="en-US" altLang="ko-KR" dirty="0"/>
              <a:t>- 1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기본 공격</a:t>
            </a:r>
            <a:endParaRPr lang="en-US" altLang="ko-KR" dirty="0"/>
          </a:p>
          <a:p>
            <a:r>
              <a:rPr lang="en-US" altLang="ko-KR" dirty="0"/>
              <a:t>- 2 ~ 9 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해당 기술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B985DF4-B044-43AF-900D-E39E8BC2E001}"/>
              </a:ext>
            </a:extLst>
          </p:cNvPr>
          <p:cNvSpPr/>
          <p:nvPr/>
        </p:nvSpPr>
        <p:spPr>
          <a:xfrm>
            <a:off x="925970" y="1393328"/>
            <a:ext cx="1248065" cy="294734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16A71F05-BDCD-4F28-9A82-3C7FC702E19A}"/>
              </a:ext>
            </a:extLst>
          </p:cNvPr>
          <p:cNvSpPr/>
          <p:nvPr/>
        </p:nvSpPr>
        <p:spPr>
          <a:xfrm>
            <a:off x="1503097" y="1011558"/>
            <a:ext cx="1464040" cy="29473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게임 종료 버튼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1A80108-00A9-4918-8647-0C08618C539A}"/>
              </a:ext>
            </a:extLst>
          </p:cNvPr>
          <p:cNvSpPr/>
          <p:nvPr/>
        </p:nvSpPr>
        <p:spPr>
          <a:xfrm>
            <a:off x="5697028" y="1321787"/>
            <a:ext cx="993021" cy="227095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말풍선: 모서리가 둥근 사각형 30">
            <a:extLst>
              <a:ext uri="{FF2B5EF4-FFF2-40B4-BE49-F238E27FC236}">
                <a16:creationId xmlns:a16="http://schemas.microsoft.com/office/drawing/2014/main" id="{2846271D-6454-4232-AEC8-E90DD4E0F592}"/>
              </a:ext>
            </a:extLst>
          </p:cNvPr>
          <p:cNvSpPr/>
          <p:nvPr/>
        </p:nvSpPr>
        <p:spPr>
          <a:xfrm>
            <a:off x="5850294" y="932999"/>
            <a:ext cx="1613435" cy="301752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화면 </a:t>
            </a:r>
            <a:r>
              <a:rPr lang="ko-KR" altLang="en-US" sz="1200" i="1">
                <a:solidFill>
                  <a:schemeClr val="bg1"/>
                </a:solidFill>
              </a:rPr>
              <a:t>모드 변경 </a:t>
            </a:r>
            <a:r>
              <a:rPr lang="ko-KR" altLang="en-US" sz="1200" i="1" dirty="0">
                <a:solidFill>
                  <a:schemeClr val="bg1"/>
                </a:solidFill>
              </a:rPr>
              <a:t>버튼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2942EA4-1ED5-4719-943F-D7251E461FA9}"/>
              </a:ext>
            </a:extLst>
          </p:cNvPr>
          <p:cNvSpPr/>
          <p:nvPr/>
        </p:nvSpPr>
        <p:spPr>
          <a:xfrm>
            <a:off x="3284452" y="3765698"/>
            <a:ext cx="868371" cy="826313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557BD6FF-4643-4825-889C-1AAFB5C5A22E}"/>
              </a:ext>
            </a:extLst>
          </p:cNvPr>
          <p:cNvSpPr/>
          <p:nvPr/>
        </p:nvSpPr>
        <p:spPr>
          <a:xfrm>
            <a:off x="3505906" y="3246350"/>
            <a:ext cx="1293833" cy="435575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내 캐릭터 모습 </a:t>
            </a:r>
            <a:r>
              <a:rPr lang="en-US" altLang="ko-KR" sz="1200" i="1" dirty="0">
                <a:solidFill>
                  <a:schemeClr val="bg1"/>
                </a:solidFill>
              </a:rPr>
              <a:t>(</a:t>
            </a:r>
            <a:r>
              <a:rPr lang="ko-KR" altLang="en-US" sz="1200" i="1" dirty="0">
                <a:solidFill>
                  <a:schemeClr val="bg1"/>
                </a:solidFill>
              </a:rPr>
              <a:t>항상 중앙</a:t>
            </a:r>
            <a:r>
              <a:rPr lang="en-US" altLang="ko-KR" sz="1200" i="1" dirty="0">
                <a:solidFill>
                  <a:schemeClr val="bg1"/>
                </a:solidFill>
              </a:rPr>
              <a:t>)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B5D34EC-F5C8-4DB7-964E-9B170BC68585}"/>
              </a:ext>
            </a:extLst>
          </p:cNvPr>
          <p:cNvSpPr/>
          <p:nvPr/>
        </p:nvSpPr>
        <p:spPr>
          <a:xfrm>
            <a:off x="2530394" y="4644370"/>
            <a:ext cx="2483118" cy="925103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66C3624E-12E3-4822-99C5-5E40B7A85D97}"/>
              </a:ext>
            </a:extLst>
          </p:cNvPr>
          <p:cNvSpPr/>
          <p:nvPr/>
        </p:nvSpPr>
        <p:spPr>
          <a:xfrm>
            <a:off x="3107521" y="4309101"/>
            <a:ext cx="1763061" cy="283685"/>
          </a:xfrm>
          <a:prstGeom prst="wedgeRoundRectCallout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내 캐릭터 상태 정보 </a:t>
            </a:r>
            <a:r>
              <a:rPr lang="en-US" altLang="ko-KR" sz="1200" i="1" dirty="0">
                <a:solidFill>
                  <a:schemeClr val="bg1"/>
                </a:solidFill>
              </a:rPr>
              <a:t>UI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035F0B3-7C49-4A4A-97AA-10DFDDFBA6BB}"/>
              </a:ext>
            </a:extLst>
          </p:cNvPr>
          <p:cNvSpPr/>
          <p:nvPr/>
        </p:nvSpPr>
        <p:spPr>
          <a:xfrm>
            <a:off x="866003" y="4021726"/>
            <a:ext cx="1610026" cy="1576645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말풍선: 모서리가 둥근 사각형 36">
            <a:extLst>
              <a:ext uri="{FF2B5EF4-FFF2-40B4-BE49-F238E27FC236}">
                <a16:creationId xmlns:a16="http://schemas.microsoft.com/office/drawing/2014/main" id="{C3F009CD-0EE0-4E44-BBDA-6894F9AB3893}"/>
              </a:ext>
            </a:extLst>
          </p:cNvPr>
          <p:cNvSpPr/>
          <p:nvPr/>
        </p:nvSpPr>
        <p:spPr>
          <a:xfrm>
            <a:off x="1212838" y="3630863"/>
            <a:ext cx="1610026" cy="331078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아군 캐릭터 정보 창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D7D5F19-4C82-4D0C-BE75-5130C583BA2D}"/>
              </a:ext>
            </a:extLst>
          </p:cNvPr>
          <p:cNvSpPr/>
          <p:nvPr/>
        </p:nvSpPr>
        <p:spPr>
          <a:xfrm>
            <a:off x="5013512" y="4020341"/>
            <a:ext cx="1610026" cy="1576645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414025A9-9B45-484B-A3F1-8F3E77F6E784}"/>
              </a:ext>
            </a:extLst>
          </p:cNvPr>
          <p:cNvSpPr/>
          <p:nvPr/>
        </p:nvSpPr>
        <p:spPr>
          <a:xfrm>
            <a:off x="5360347" y="3629478"/>
            <a:ext cx="1610026" cy="331078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bg1"/>
                </a:solidFill>
              </a:rPr>
              <a:t>상대 캐릭터 정보 창</a:t>
            </a:r>
          </a:p>
        </p:txBody>
      </p:sp>
    </p:spTree>
    <p:extLst>
      <p:ext uri="{BB962C8B-B14F-4D97-AF65-F5344CB8AC3E}">
        <p14:creationId xmlns:p14="http://schemas.microsoft.com/office/powerpoint/2010/main" val="384806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게임하기 </a:t>
            </a:r>
            <a:r>
              <a:rPr lang="en-US" altLang="ko-KR" dirty="0"/>
              <a:t>( </a:t>
            </a:r>
            <a:r>
              <a:rPr lang="ko-KR" altLang="en-US" dirty="0"/>
              <a:t>스킬 사용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50" y="1060132"/>
            <a:ext cx="6053938" cy="473334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캐릭터 클래스에 따른 고유 스킬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클래스 </a:t>
            </a:r>
            <a:r>
              <a:rPr lang="en-US" altLang="ko-KR" dirty="0"/>
              <a:t>4</a:t>
            </a:r>
            <a:r>
              <a:rPr lang="ko-KR" altLang="en-US" dirty="0"/>
              <a:t>종 </a:t>
            </a:r>
            <a:r>
              <a:rPr lang="en-US" altLang="ko-KR" dirty="0"/>
              <a:t>( Breaker,</a:t>
            </a:r>
            <a:r>
              <a:rPr lang="ko-KR" altLang="en-US" dirty="0"/>
              <a:t> </a:t>
            </a:r>
            <a:r>
              <a:rPr lang="en-US" altLang="ko-KR" dirty="0"/>
              <a:t>Defender, Mage,</a:t>
            </a:r>
            <a:r>
              <a:rPr lang="ko-KR" altLang="en-US" dirty="0"/>
              <a:t> </a:t>
            </a:r>
            <a:r>
              <a:rPr lang="en-US" altLang="ko-KR" dirty="0"/>
              <a:t>Healer )</a:t>
            </a:r>
          </a:p>
          <a:p>
            <a:endParaRPr lang="en-US" altLang="ko-KR" dirty="0"/>
          </a:p>
          <a:p>
            <a:r>
              <a:rPr lang="en-US" altLang="ko-KR" dirty="0"/>
              <a:t>Breaker</a:t>
            </a:r>
          </a:p>
          <a:p>
            <a:r>
              <a:rPr lang="en-US" altLang="ko-KR" dirty="0"/>
              <a:t>- 2</a:t>
            </a:r>
            <a:r>
              <a:rPr lang="ko-KR" altLang="en-US" dirty="0"/>
              <a:t>번 </a:t>
            </a:r>
            <a:r>
              <a:rPr lang="en-US" altLang="ko-KR" dirty="0"/>
              <a:t>: 2</a:t>
            </a:r>
            <a:r>
              <a:rPr lang="ko-KR" altLang="en-US" dirty="0"/>
              <a:t>배 피해 근접 공격</a:t>
            </a:r>
            <a:r>
              <a:rPr lang="en-US" altLang="ko-KR" dirty="0"/>
              <a:t>,  3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약한 근접 공격 </a:t>
            </a:r>
            <a:r>
              <a:rPr lang="en-US" altLang="ko-KR" dirty="0"/>
              <a:t>+ 3</a:t>
            </a:r>
            <a:r>
              <a:rPr lang="ko-KR" altLang="en-US" dirty="0"/>
              <a:t>초간 이동 불능</a:t>
            </a:r>
            <a:r>
              <a:rPr lang="en-US" altLang="ko-KR" dirty="0"/>
              <a:t>,  8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상대를 스킬 불능으로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Defender</a:t>
            </a:r>
          </a:p>
          <a:p>
            <a:r>
              <a:rPr lang="en-US" altLang="ko-KR" dirty="0"/>
              <a:t>- 6</a:t>
            </a:r>
            <a:r>
              <a:rPr lang="ko-KR" altLang="en-US" dirty="0"/>
              <a:t>번 </a:t>
            </a:r>
            <a:r>
              <a:rPr lang="en-US" altLang="ko-KR" dirty="0"/>
              <a:t>: 3</a:t>
            </a:r>
            <a:r>
              <a:rPr lang="ko-KR" altLang="en-US" dirty="0"/>
              <a:t>배 피해 근접 공격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Mage</a:t>
            </a:r>
          </a:p>
          <a:p>
            <a:r>
              <a:rPr lang="en-US" altLang="ko-KR" dirty="0"/>
              <a:t>- 4</a:t>
            </a:r>
            <a:r>
              <a:rPr lang="ko-KR" altLang="en-US" dirty="0"/>
              <a:t>번 </a:t>
            </a:r>
            <a:r>
              <a:rPr lang="en-US" altLang="ko-KR" dirty="0"/>
              <a:t>: 1</a:t>
            </a:r>
            <a:r>
              <a:rPr lang="ko-KR" altLang="en-US" dirty="0"/>
              <a:t>초 시전 원거리 공격</a:t>
            </a:r>
            <a:r>
              <a:rPr lang="en-US" altLang="ko-KR" dirty="0"/>
              <a:t>,  5</a:t>
            </a:r>
            <a:r>
              <a:rPr lang="ko-KR" altLang="en-US" dirty="0"/>
              <a:t>번 </a:t>
            </a:r>
            <a:r>
              <a:rPr lang="en-US" altLang="ko-KR" dirty="0"/>
              <a:t>: 2</a:t>
            </a:r>
            <a:r>
              <a:rPr lang="ko-KR" altLang="en-US" dirty="0"/>
              <a:t>초 시전 </a:t>
            </a:r>
            <a:r>
              <a:rPr lang="en-US" altLang="ko-KR" dirty="0"/>
              <a:t>2</a:t>
            </a:r>
            <a:r>
              <a:rPr lang="ko-KR" altLang="en-US" dirty="0"/>
              <a:t>배 피해 원거리 공격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Healer</a:t>
            </a:r>
          </a:p>
          <a:p>
            <a:r>
              <a:rPr lang="en-US" altLang="ko-KR" dirty="0"/>
              <a:t>- 2</a:t>
            </a:r>
            <a:r>
              <a:rPr lang="ko-KR" altLang="en-US" dirty="0"/>
              <a:t>번 </a:t>
            </a:r>
            <a:r>
              <a:rPr lang="en-US" altLang="ko-KR" dirty="0"/>
              <a:t>: </a:t>
            </a:r>
            <a:r>
              <a:rPr lang="ko-KR" altLang="en-US" dirty="0"/>
              <a:t>아군 무적 적용</a:t>
            </a:r>
            <a:r>
              <a:rPr lang="en-US" altLang="ko-KR" dirty="0"/>
              <a:t>,  3</a:t>
            </a:r>
            <a:r>
              <a:rPr lang="ko-KR" altLang="en-US" dirty="0"/>
              <a:t>번 </a:t>
            </a:r>
            <a:r>
              <a:rPr lang="en-US" altLang="ko-KR" dirty="0"/>
              <a:t>: 1</a:t>
            </a:r>
            <a:r>
              <a:rPr lang="ko-KR" altLang="en-US" dirty="0"/>
              <a:t>초 시전 치유</a:t>
            </a:r>
            <a:r>
              <a:rPr lang="en-US" altLang="ko-KR" dirty="0"/>
              <a:t>,  4</a:t>
            </a:r>
            <a:r>
              <a:rPr lang="ko-KR" altLang="en-US" dirty="0"/>
              <a:t>번 </a:t>
            </a:r>
            <a:r>
              <a:rPr lang="en-US" altLang="ko-KR" dirty="0"/>
              <a:t>: 2</a:t>
            </a:r>
            <a:r>
              <a:rPr lang="ko-KR" altLang="en-US" dirty="0"/>
              <a:t>초 시전 </a:t>
            </a:r>
            <a:r>
              <a:rPr lang="en-US" altLang="ko-KR" dirty="0"/>
              <a:t>3</a:t>
            </a:r>
            <a:r>
              <a:rPr lang="ko-KR" altLang="en-US" dirty="0"/>
              <a:t>배 효과 치유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게임하기 </a:t>
            </a:r>
            <a:r>
              <a:rPr lang="en-US" altLang="ko-KR" dirty="0"/>
              <a:t>( </a:t>
            </a:r>
            <a:r>
              <a:rPr lang="ko-KR" altLang="en-US" dirty="0"/>
              <a:t>스킬 사용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50" y="1060132"/>
            <a:ext cx="6053937" cy="473334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스킬 발동을 위해서는 아래와 같이 조작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대상 선택 </a:t>
            </a:r>
            <a:r>
              <a:rPr lang="en-US" altLang="ko-KR" dirty="0"/>
              <a:t>( Tab </a:t>
            </a:r>
            <a:r>
              <a:rPr lang="ko-KR" altLang="en-US" dirty="0"/>
              <a:t>키 이용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근접 및 원거리 여부에 따라 거리 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대상을 시야 전방으로 위치 </a:t>
            </a:r>
            <a:r>
              <a:rPr lang="en-US" altLang="ko-KR" dirty="0"/>
              <a:t>( </a:t>
            </a:r>
            <a:r>
              <a:rPr lang="ko-KR" altLang="en-US" dirty="0"/>
              <a:t>좌우 </a:t>
            </a:r>
            <a:r>
              <a:rPr lang="ko-KR" altLang="en-US" dirty="0" err="1"/>
              <a:t>시야각</a:t>
            </a:r>
            <a:r>
              <a:rPr lang="ko-KR" altLang="en-US" dirty="0"/>
              <a:t> </a:t>
            </a:r>
            <a:r>
              <a:rPr lang="en-US" altLang="ko-KR" dirty="0"/>
              <a:t>180</a:t>
            </a:r>
            <a:r>
              <a:rPr lang="ko-KR" altLang="en-US" dirty="0"/>
              <a:t>도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에너지</a:t>
            </a:r>
            <a:r>
              <a:rPr lang="en-US" altLang="ko-KR" dirty="0"/>
              <a:t>(</a:t>
            </a:r>
            <a:r>
              <a:rPr lang="ko-KR" altLang="en-US" dirty="0"/>
              <a:t>푸른색 </a:t>
            </a:r>
            <a:r>
              <a:rPr lang="ko-KR" altLang="en-US" dirty="0" err="1"/>
              <a:t>상태바</a:t>
            </a:r>
            <a:r>
              <a:rPr lang="en-US" altLang="ko-KR" dirty="0"/>
              <a:t>) </a:t>
            </a:r>
            <a:r>
              <a:rPr lang="ko-KR" altLang="en-US" dirty="0"/>
              <a:t>확보 후 원하는 스킬 숫자 키 입력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186DB7-FA7A-4771-BC7A-921B22D25FB6}"/>
              </a:ext>
            </a:extLst>
          </p:cNvPr>
          <p:cNvSpPr/>
          <p:nvPr/>
        </p:nvSpPr>
        <p:spPr>
          <a:xfrm>
            <a:off x="3211971" y="3380748"/>
            <a:ext cx="287010" cy="294734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B1D3A146-D378-4D8E-ACF6-B3D9890F471E}"/>
              </a:ext>
            </a:extLst>
          </p:cNvPr>
          <p:cNvSpPr/>
          <p:nvPr/>
        </p:nvSpPr>
        <p:spPr>
          <a:xfrm>
            <a:off x="3023985" y="2998978"/>
            <a:ext cx="1540922" cy="294734"/>
          </a:xfrm>
          <a:prstGeom prst="wedgeRoundRectCallout">
            <a:avLst/>
          </a:prstGeom>
          <a:solidFill>
            <a:srgbClr val="FFC000">
              <a:alpha val="65000"/>
            </a:srgbClr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bg1"/>
                </a:solidFill>
              </a:rPr>
              <a:t>1. </a:t>
            </a:r>
            <a:r>
              <a:rPr lang="ko-KR" altLang="en-US" sz="1200" i="1" dirty="0">
                <a:solidFill>
                  <a:schemeClr val="bg1"/>
                </a:solidFill>
              </a:rPr>
              <a:t>선택된 대상 표시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398CBF8-63B7-4C99-8895-799E9ACF916A}"/>
              </a:ext>
            </a:extLst>
          </p:cNvPr>
          <p:cNvSpPr/>
          <p:nvPr/>
        </p:nvSpPr>
        <p:spPr>
          <a:xfrm>
            <a:off x="1983438" y="3710437"/>
            <a:ext cx="218586" cy="199090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DFC4B9D9-4427-48F2-9826-65C6D59637CA}"/>
              </a:ext>
            </a:extLst>
          </p:cNvPr>
          <p:cNvSpPr/>
          <p:nvPr/>
        </p:nvSpPr>
        <p:spPr>
          <a:xfrm>
            <a:off x="1804783" y="3337998"/>
            <a:ext cx="1059715" cy="294734"/>
          </a:xfrm>
          <a:prstGeom prst="wedgeRoundRectCallout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bg1"/>
                </a:solidFill>
              </a:rPr>
              <a:t>AWAY TEAM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7008D1F-B1B4-42E5-99C4-C2F58E700D1A}"/>
              </a:ext>
            </a:extLst>
          </p:cNvPr>
          <p:cNvSpPr/>
          <p:nvPr/>
        </p:nvSpPr>
        <p:spPr>
          <a:xfrm>
            <a:off x="6354650" y="3306100"/>
            <a:ext cx="218586" cy="199090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E508F891-81F8-4299-9BBA-AE853E46A95E}"/>
              </a:ext>
            </a:extLst>
          </p:cNvPr>
          <p:cNvSpPr/>
          <p:nvPr/>
        </p:nvSpPr>
        <p:spPr>
          <a:xfrm>
            <a:off x="6175995" y="2933661"/>
            <a:ext cx="1059715" cy="294734"/>
          </a:xfrm>
          <a:prstGeom prst="wedgeRoundRectCallout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bg1"/>
                </a:solidFill>
              </a:rPr>
              <a:t>HOME TEAM</a:t>
            </a:r>
            <a:endParaRPr lang="ko-KR" altLang="en-US" sz="1200" i="1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8BA7F2C-E256-4ED2-AE70-0BD55FAB5989}"/>
              </a:ext>
            </a:extLst>
          </p:cNvPr>
          <p:cNvCxnSpPr/>
          <p:nvPr/>
        </p:nvCxnSpPr>
        <p:spPr>
          <a:xfrm>
            <a:off x="1110343" y="4506687"/>
            <a:ext cx="5244307" cy="0"/>
          </a:xfrm>
          <a:prstGeom prst="line">
            <a:avLst/>
          </a:prstGeom>
          <a:ln w="25400">
            <a:solidFill>
              <a:srgbClr val="E998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B7BE0E61-648F-4353-97AF-4F6A11B71FAF}"/>
              </a:ext>
            </a:extLst>
          </p:cNvPr>
          <p:cNvSpPr/>
          <p:nvPr/>
        </p:nvSpPr>
        <p:spPr>
          <a:xfrm>
            <a:off x="4098378" y="4131099"/>
            <a:ext cx="1350702" cy="294734"/>
          </a:xfrm>
          <a:prstGeom prst="wedgeRoundRectCallout">
            <a:avLst/>
          </a:prstGeom>
          <a:solidFill>
            <a:srgbClr val="FFC000">
              <a:alpha val="40000"/>
            </a:srgbClr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bg1"/>
                </a:solidFill>
              </a:rPr>
              <a:t>3. </a:t>
            </a:r>
            <a:r>
              <a:rPr lang="ko-KR" altLang="en-US" sz="1200" i="1" dirty="0" err="1">
                <a:solidFill>
                  <a:schemeClr val="bg1"/>
                </a:solidFill>
              </a:rPr>
              <a:t>시야각</a:t>
            </a:r>
            <a:r>
              <a:rPr lang="ko-KR" altLang="en-US" sz="1200" i="1" dirty="0">
                <a:solidFill>
                  <a:schemeClr val="bg1"/>
                </a:solidFill>
              </a:rPr>
              <a:t> 기준선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049C6FF-4023-4D93-9174-2237FF1AE466}"/>
              </a:ext>
            </a:extLst>
          </p:cNvPr>
          <p:cNvCxnSpPr/>
          <p:nvPr/>
        </p:nvCxnSpPr>
        <p:spPr>
          <a:xfrm flipH="1" flipV="1">
            <a:off x="3349690" y="4282751"/>
            <a:ext cx="438539" cy="223936"/>
          </a:xfrm>
          <a:prstGeom prst="straightConnector1">
            <a:avLst/>
          </a:prstGeom>
          <a:ln w="25400">
            <a:solidFill>
              <a:srgbClr val="E9980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87424E-1EEB-4EAF-AABC-9D4E3CF9FF18}"/>
              </a:ext>
            </a:extLst>
          </p:cNvPr>
          <p:cNvSpPr txBox="1"/>
          <p:nvPr/>
        </p:nvSpPr>
        <p:spPr>
          <a:xfrm>
            <a:off x="2495937" y="4287333"/>
            <a:ext cx="1233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C000"/>
                </a:solidFill>
              </a:rPr>
              <a:t>2. </a:t>
            </a:r>
            <a:r>
              <a:rPr lang="ko-KR" altLang="en-US" sz="1200" b="1" dirty="0">
                <a:solidFill>
                  <a:srgbClr val="FFC000"/>
                </a:solidFill>
              </a:rPr>
              <a:t>사거리 조정</a:t>
            </a:r>
          </a:p>
        </p:txBody>
      </p:sp>
    </p:spTree>
    <p:extLst>
      <p:ext uri="{BB962C8B-B14F-4D97-AF65-F5344CB8AC3E}">
        <p14:creationId xmlns:p14="http://schemas.microsoft.com/office/powerpoint/2010/main" val="137561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접근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0" y="688777"/>
            <a:ext cx="6035122" cy="5480445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본 프로젝트는 앞서 확인한 바와 같이 </a:t>
            </a:r>
            <a:r>
              <a:rPr lang="en-US" altLang="ko-KR" dirty="0"/>
              <a:t>GitHub </a:t>
            </a:r>
            <a:r>
              <a:rPr lang="ko-KR" altLang="en-US" dirty="0"/>
              <a:t>를 통해 관리하고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 환경은 </a:t>
            </a:r>
            <a:r>
              <a:rPr lang="en-US" altLang="ko-KR" dirty="0"/>
              <a:t>Visual Studio 2017, Windows Kits 8.1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좌측은 </a:t>
            </a:r>
            <a:r>
              <a:rPr lang="en-US" altLang="ko-KR" dirty="0"/>
              <a:t>GitHub </a:t>
            </a:r>
            <a:r>
              <a:rPr lang="ko-KR" altLang="en-US" dirty="0"/>
              <a:t>에 적용된 </a:t>
            </a:r>
            <a:r>
              <a:rPr lang="en-US" altLang="ko-KR" dirty="0"/>
              <a:t>README</a:t>
            </a:r>
            <a:r>
              <a:rPr lang="ko-KR" altLang="en-US" dirty="0"/>
              <a:t> 페이지 입니다</a:t>
            </a:r>
            <a:r>
              <a:rPr lang="en-US" altLang="ko-KR" dirty="0"/>
              <a:t>. )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4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5ECAFC5-8EF4-482F-906A-AD5B5A3C1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정해권</a:t>
            </a:r>
            <a:endParaRPr lang="en-US" altLang="ko-KR" dirty="0"/>
          </a:p>
          <a:p>
            <a:r>
              <a:rPr lang="en-US" altLang="ko-KR" dirty="0"/>
              <a:t>Email : </a:t>
            </a:r>
            <a:r>
              <a:rPr lang="en-US" altLang="ko-KR" dirty="0">
                <a:hlinkClick r:id="rId2"/>
              </a:rPr>
              <a:t>wissunpower@gmail.com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: https://github.com/wissunpower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7F46C-83D6-4268-ADF3-6995C97B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DF45AA4-EC95-4EB5-BA59-F21CA917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 사 합 </a:t>
            </a:r>
            <a:r>
              <a:rPr lang="ko-KR" altLang="en-US" dirty="0" err="1"/>
              <a:t>니</a:t>
            </a:r>
            <a:r>
              <a:rPr lang="ko-KR" altLang="en-US" dirty="0"/>
              <a:t> 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1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B6168-E5D3-4EF3-9980-E7024CD8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509F7-29F0-42B6-8207-D8CCA324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설치하기</a:t>
            </a:r>
            <a:endParaRPr lang="en-US" altLang="ko-KR" dirty="0"/>
          </a:p>
          <a:p>
            <a:r>
              <a:rPr lang="ko-KR" altLang="en-US" dirty="0"/>
              <a:t>시작하기</a:t>
            </a:r>
            <a:endParaRPr lang="en-US" altLang="ko-KR" dirty="0"/>
          </a:p>
          <a:p>
            <a:r>
              <a:rPr lang="ko-KR" altLang="en-US" dirty="0"/>
              <a:t>게임하기</a:t>
            </a:r>
            <a:endParaRPr lang="en-US" altLang="ko-KR" dirty="0"/>
          </a:p>
          <a:p>
            <a:r>
              <a:rPr lang="ko-KR" altLang="en-US" dirty="0"/>
              <a:t>소스 접근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BF0879-D2ED-4E31-B759-C4EDA2D2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5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설치하기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" y="996950"/>
            <a:ext cx="6242273" cy="4965700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웹페이지 접속 </a:t>
            </a:r>
            <a:r>
              <a:rPr lang="en-US" altLang="ko-KR" dirty="0"/>
              <a:t>( URL : https//github.com )</a:t>
            </a:r>
          </a:p>
          <a:p>
            <a:endParaRPr lang="en-US" altLang="ko-KR" dirty="0"/>
          </a:p>
          <a:p>
            <a:r>
              <a:rPr lang="ko-KR" altLang="en-US" dirty="0"/>
              <a:t>우측 상단 검색어 </a:t>
            </a:r>
            <a:r>
              <a:rPr lang="en-US" altLang="ko-KR" dirty="0" err="1"/>
              <a:t>EditBox</a:t>
            </a:r>
            <a:r>
              <a:rPr lang="en-US" altLang="ko-KR" dirty="0"/>
              <a:t> </a:t>
            </a:r>
            <a:r>
              <a:rPr lang="ko-KR" altLang="en-US" dirty="0"/>
              <a:t>를 통해 </a:t>
            </a:r>
            <a:r>
              <a:rPr lang="en-US" altLang="ko-KR" dirty="0"/>
              <a:t>“</a:t>
            </a:r>
            <a:r>
              <a:rPr lang="en-US" altLang="ko-KR" dirty="0" err="1"/>
              <a:t>networkgameserver</a:t>
            </a:r>
            <a:r>
              <a:rPr lang="en-US" altLang="ko-KR" dirty="0"/>
              <a:t>” </a:t>
            </a:r>
            <a:r>
              <a:rPr lang="ko-KR" altLang="en-US" dirty="0"/>
              <a:t>키워드 검색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E01ECF-F561-4D9C-AF63-F442EB0910CE}"/>
              </a:ext>
            </a:extLst>
          </p:cNvPr>
          <p:cNvSpPr/>
          <p:nvPr/>
        </p:nvSpPr>
        <p:spPr>
          <a:xfrm>
            <a:off x="4412022" y="1452691"/>
            <a:ext cx="803789" cy="376108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A58371F-7E94-439C-9E4D-A39C1C4275C3}"/>
              </a:ext>
            </a:extLst>
          </p:cNvPr>
          <p:cNvSpPr/>
          <p:nvPr/>
        </p:nvSpPr>
        <p:spPr>
          <a:xfrm>
            <a:off x="4477339" y="1052495"/>
            <a:ext cx="1256386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Insert &amp; “Enter”!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6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설치하기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9" y="1635750"/>
            <a:ext cx="7022572" cy="4298706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“wissunpower/</a:t>
            </a:r>
            <a:r>
              <a:rPr lang="en-US" altLang="ko-KR" dirty="0" err="1"/>
              <a:t>NetworkGameServerExample</a:t>
            </a:r>
            <a:r>
              <a:rPr lang="en-US" altLang="ko-KR" dirty="0"/>
              <a:t>” </a:t>
            </a:r>
            <a:r>
              <a:rPr lang="ko-KR" altLang="en-US" dirty="0"/>
              <a:t>프로젝트 선택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E01ECF-F561-4D9C-AF63-F442EB0910CE}"/>
              </a:ext>
            </a:extLst>
          </p:cNvPr>
          <p:cNvSpPr/>
          <p:nvPr/>
        </p:nvSpPr>
        <p:spPr>
          <a:xfrm>
            <a:off x="2443264" y="3188195"/>
            <a:ext cx="2847193" cy="292127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A58371F-7E94-439C-9E4D-A39C1C4275C3}"/>
              </a:ext>
            </a:extLst>
          </p:cNvPr>
          <p:cNvSpPr/>
          <p:nvPr/>
        </p:nvSpPr>
        <p:spPr>
          <a:xfrm>
            <a:off x="4197421" y="2797331"/>
            <a:ext cx="682490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Click!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2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설치하기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3" y="984975"/>
            <a:ext cx="6700676" cy="4888050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“Clone or download” </a:t>
            </a:r>
            <a:r>
              <a:rPr lang="ko-KR" altLang="en-US" dirty="0"/>
              <a:t>녹색 버튼을 클릭하여 팝업 메뉴 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팝업 메뉴 우측 하단 </a:t>
            </a:r>
            <a:r>
              <a:rPr lang="en-US" altLang="ko-KR" dirty="0"/>
              <a:t>“Download ZIP” </a:t>
            </a:r>
            <a:r>
              <a:rPr lang="ko-KR" altLang="en-US" dirty="0"/>
              <a:t>버튼을 클릭하여 프로젝트를 압축 파일 형태로 </a:t>
            </a:r>
            <a:r>
              <a:rPr lang="ko-KR" altLang="en-US" dirty="0" err="1"/>
              <a:t>내려받기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파일 크기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120MB )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E01ECF-F561-4D9C-AF63-F442EB0910CE}"/>
              </a:ext>
            </a:extLst>
          </p:cNvPr>
          <p:cNvSpPr/>
          <p:nvPr/>
        </p:nvSpPr>
        <p:spPr>
          <a:xfrm>
            <a:off x="5882750" y="4466485"/>
            <a:ext cx="947257" cy="311524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A58371F-7E94-439C-9E4D-A39C1C4275C3}"/>
              </a:ext>
            </a:extLst>
          </p:cNvPr>
          <p:cNvSpPr/>
          <p:nvPr/>
        </p:nvSpPr>
        <p:spPr>
          <a:xfrm>
            <a:off x="6077338" y="4075621"/>
            <a:ext cx="682490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Click 1!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FC683A-3E9B-489F-ABD0-18CEA2CFA40D}"/>
              </a:ext>
            </a:extLst>
          </p:cNvPr>
          <p:cNvSpPr/>
          <p:nvPr/>
        </p:nvSpPr>
        <p:spPr>
          <a:xfrm>
            <a:off x="5644140" y="5422073"/>
            <a:ext cx="1176535" cy="381567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5163277-BBF2-4737-9AF9-7DA92BE434EC}"/>
              </a:ext>
            </a:extLst>
          </p:cNvPr>
          <p:cNvSpPr/>
          <p:nvPr/>
        </p:nvSpPr>
        <p:spPr>
          <a:xfrm>
            <a:off x="6211948" y="5031210"/>
            <a:ext cx="682490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Click 2!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2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설치하기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2" y="1156305"/>
            <a:ext cx="6700676" cy="4545390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내려받은</a:t>
            </a:r>
            <a:r>
              <a:rPr lang="ko-KR" altLang="en-US" dirty="0"/>
              <a:t> </a:t>
            </a:r>
            <a:r>
              <a:rPr lang="en-US" altLang="ko-KR" dirty="0"/>
              <a:t>“NetworkGameServerExample-master.zip” </a:t>
            </a:r>
            <a:r>
              <a:rPr lang="ko-KR" altLang="en-US" dirty="0"/>
              <a:t>파일을 압축 해제 후 내용 확인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4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실행하기 </a:t>
            </a:r>
            <a:r>
              <a:rPr lang="en-US" altLang="ko-KR" dirty="0"/>
              <a:t>( </a:t>
            </a:r>
            <a:r>
              <a:rPr lang="ko-KR" altLang="en-US" dirty="0"/>
              <a:t>서버 실행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" y="1054360"/>
            <a:ext cx="6700676" cy="4744894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dirty="0" err="1"/>
              <a:t>NetworkGameServerExample</a:t>
            </a:r>
            <a:r>
              <a:rPr lang="en-US" altLang="ko-KR" dirty="0"/>
              <a:t>-master\</a:t>
            </a:r>
            <a:r>
              <a:rPr lang="en-US" altLang="ko-KR" dirty="0" err="1"/>
              <a:t>ServerApp</a:t>
            </a:r>
            <a:r>
              <a:rPr lang="en-US" altLang="ko-KR" dirty="0"/>
              <a:t>\bin\Release” </a:t>
            </a:r>
            <a:r>
              <a:rPr lang="ko-KR" altLang="en-US" dirty="0"/>
              <a:t>로 경로 이동</a:t>
            </a:r>
            <a:endParaRPr lang="en-US" altLang="ko-KR" dirty="0"/>
          </a:p>
          <a:p>
            <a:r>
              <a:rPr lang="en-US" altLang="ko-KR" dirty="0"/>
              <a:t>( “</a:t>
            </a:r>
            <a:r>
              <a:rPr lang="en-US" altLang="ko-KR" dirty="0" err="1"/>
              <a:t>NetworkGameServerExample</a:t>
            </a:r>
            <a:r>
              <a:rPr lang="en-US" altLang="ko-KR" dirty="0"/>
              <a:t>-master\</a:t>
            </a:r>
            <a:r>
              <a:rPr lang="en-US" altLang="ko-KR" dirty="0" err="1"/>
              <a:t>ServerApp</a:t>
            </a:r>
            <a:r>
              <a:rPr lang="en-US" altLang="ko-KR" dirty="0"/>
              <a:t>\bin\x64\Release” </a:t>
            </a:r>
            <a:r>
              <a:rPr lang="ko-KR" altLang="en-US" dirty="0"/>
              <a:t>경로를 통해 </a:t>
            </a:r>
            <a:r>
              <a:rPr lang="en-US" altLang="ko-KR" dirty="0"/>
              <a:t>64</a:t>
            </a:r>
            <a:r>
              <a:rPr lang="ko-KR" altLang="en-US" dirty="0"/>
              <a:t>비트 버전 서버도 실행 가능합니다</a:t>
            </a:r>
            <a:r>
              <a:rPr lang="en-US" altLang="ko-KR" dirty="0"/>
              <a:t>. )</a:t>
            </a:r>
          </a:p>
          <a:p>
            <a:endParaRPr lang="en-US" altLang="ko-KR" dirty="0"/>
          </a:p>
          <a:p>
            <a:r>
              <a:rPr lang="en-US" altLang="ko-KR" dirty="0"/>
              <a:t>“ServerApp.exe” </a:t>
            </a:r>
            <a:r>
              <a:rPr lang="ko-KR" altLang="en-US" dirty="0"/>
              <a:t>파일 실행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E01ECF-F561-4D9C-AF63-F442EB0910CE}"/>
              </a:ext>
            </a:extLst>
          </p:cNvPr>
          <p:cNvSpPr/>
          <p:nvPr/>
        </p:nvSpPr>
        <p:spPr>
          <a:xfrm>
            <a:off x="489659" y="1294076"/>
            <a:ext cx="3634471" cy="311524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A58371F-7E94-439C-9E4D-A39C1C4275C3}"/>
              </a:ext>
            </a:extLst>
          </p:cNvPr>
          <p:cNvSpPr/>
          <p:nvPr/>
        </p:nvSpPr>
        <p:spPr>
          <a:xfrm>
            <a:off x="2886272" y="903212"/>
            <a:ext cx="1069908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Path Check!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FC683A-3E9B-489F-ABD0-18CEA2CFA40D}"/>
              </a:ext>
            </a:extLst>
          </p:cNvPr>
          <p:cNvSpPr/>
          <p:nvPr/>
        </p:nvSpPr>
        <p:spPr>
          <a:xfrm>
            <a:off x="1809262" y="3677247"/>
            <a:ext cx="896615" cy="311525"/>
          </a:xfrm>
          <a:prstGeom prst="roundRect">
            <a:avLst/>
          </a:prstGeom>
          <a:solidFill>
            <a:srgbClr val="E9980F">
              <a:alpha val="10000"/>
            </a:srgbClr>
          </a:solidFill>
          <a:ln w="25400">
            <a:solidFill>
              <a:srgbClr val="E9980F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25163277-BBF2-4737-9AF9-7DA92BE434EC}"/>
              </a:ext>
            </a:extLst>
          </p:cNvPr>
          <p:cNvSpPr/>
          <p:nvPr/>
        </p:nvSpPr>
        <p:spPr>
          <a:xfrm>
            <a:off x="2255766" y="3286384"/>
            <a:ext cx="776679" cy="311524"/>
          </a:xfrm>
          <a:prstGeom prst="wedgeRoundRectCallout">
            <a:avLst/>
          </a:prstGeom>
          <a:solidFill>
            <a:srgbClr val="FFC000"/>
          </a:solidFill>
          <a:ln w="25400">
            <a:solidFill>
              <a:srgbClr val="93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u="sng" dirty="0">
                <a:solidFill>
                  <a:schemeClr val="bg1"/>
                </a:solidFill>
              </a:rPr>
              <a:t>Execute!</a:t>
            </a:r>
            <a:endParaRPr lang="ko-KR" altLang="en-US" sz="1200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03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실행하기 </a:t>
            </a:r>
            <a:r>
              <a:rPr lang="en-US" altLang="ko-KR" dirty="0"/>
              <a:t>( </a:t>
            </a:r>
            <a:r>
              <a:rPr lang="ko-KR" altLang="en-US" dirty="0"/>
              <a:t>서버 실행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" y="1503958"/>
            <a:ext cx="6700676" cy="384569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Windows </a:t>
            </a:r>
            <a:r>
              <a:rPr lang="ko-KR" altLang="en-US" dirty="0"/>
              <a:t>방화벽 및 사용중인 보안 프로그램 등에 사용 승인 처리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9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CAEA4F9-BB9A-4C38-A488-7D191097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실행하기 </a:t>
            </a:r>
            <a:r>
              <a:rPr lang="en-US" altLang="ko-KR" dirty="0"/>
              <a:t>( </a:t>
            </a:r>
            <a:r>
              <a:rPr lang="ko-KR" altLang="en-US" dirty="0"/>
              <a:t>서버 실행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B37C136-9FD4-4DAF-9467-78DC0118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41" y="1503958"/>
            <a:ext cx="5890355" cy="384569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D4F44A9-9082-4824-9492-5FA840DE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좌측과 같은 </a:t>
            </a:r>
            <a:r>
              <a:rPr lang="en-US" altLang="ko-KR" dirty="0"/>
              <a:t>Console </a:t>
            </a:r>
            <a:r>
              <a:rPr lang="ko-KR" altLang="en-US" dirty="0"/>
              <a:t>형식의 응용 프로그램 실행 여부 확인</a:t>
            </a:r>
            <a:endParaRPr lang="en-US" altLang="ko-KR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CCA5D9C-4F53-4CD3-ACDB-C716987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0821-D687-40BA-8D63-BE3D9128B71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04255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497</TotalTime>
  <Words>677</Words>
  <Application>Microsoft Office PowerPoint</Application>
  <PresentationFormat>와이드스크린</PresentationFormat>
  <Paragraphs>150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휴먼모음T</vt:lpstr>
      <vt:lpstr>Arial</vt:lpstr>
      <vt:lpstr>Berlin Sans FB</vt:lpstr>
      <vt:lpstr>Wingdings</vt:lpstr>
      <vt:lpstr>New_Education01</vt:lpstr>
      <vt:lpstr>Matchless 사용설명서</vt:lpstr>
      <vt:lpstr>Contents</vt:lpstr>
      <vt:lpstr>설치하기</vt:lpstr>
      <vt:lpstr>설치하기</vt:lpstr>
      <vt:lpstr>설치하기</vt:lpstr>
      <vt:lpstr>설치하기</vt:lpstr>
      <vt:lpstr>실행하기 ( 서버 실행 )</vt:lpstr>
      <vt:lpstr>실행하기 ( 서버 실행 )</vt:lpstr>
      <vt:lpstr>실행하기 ( 서버 실행 )</vt:lpstr>
      <vt:lpstr>실행하기 ( 클라이언트 실행 )</vt:lpstr>
      <vt:lpstr>실행하기 ( 클라이언트 실행 )</vt:lpstr>
      <vt:lpstr>실행하기 ( 클라이언트 실행 )</vt:lpstr>
      <vt:lpstr>게임하기 ( 조작법 )</vt:lpstr>
      <vt:lpstr>게임하기 ( 스킬 사용 )</vt:lpstr>
      <vt:lpstr>게임하기 ( 스킬 사용 )</vt:lpstr>
      <vt:lpstr>소스 접근</vt:lpstr>
      <vt:lpstr>감 사 합 니 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Matchless 사용설명서</dc:title>
  <dc:creator>wissunpower</dc:creator>
  <cp:lastModifiedBy>wissunpower</cp:lastModifiedBy>
  <cp:revision>39</cp:revision>
  <dcterms:created xsi:type="dcterms:W3CDTF">2018-03-13T16:11:06Z</dcterms:created>
  <dcterms:modified xsi:type="dcterms:W3CDTF">2018-03-30T10:52:02Z</dcterms:modified>
</cp:coreProperties>
</file>