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sldIdLst>
    <p:sldId id="287" r:id="rId2"/>
    <p:sldId id="257" r:id="rId3"/>
    <p:sldId id="258" r:id="rId4"/>
    <p:sldId id="289" r:id="rId5"/>
    <p:sldId id="290" r:id="rId6"/>
    <p:sldId id="291" r:id="rId7"/>
    <p:sldId id="286" r:id="rId8"/>
    <p:sldId id="259" r:id="rId9"/>
    <p:sldId id="260" r:id="rId10"/>
    <p:sldId id="292" r:id="rId11"/>
    <p:sldId id="262" r:id="rId12"/>
    <p:sldId id="293" r:id="rId13"/>
    <p:sldId id="263" r:id="rId14"/>
    <p:sldId id="264" r:id="rId15"/>
    <p:sldId id="265" r:id="rId16"/>
    <p:sldId id="266" r:id="rId17"/>
    <p:sldId id="267" r:id="rId18"/>
    <p:sldId id="268" r:id="rId19"/>
    <p:sldId id="269" r:id="rId20"/>
    <p:sldId id="270" r:id="rId21"/>
    <p:sldId id="28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6" d="100"/>
          <a:sy n="66" d="100"/>
        </p:scale>
        <p:origin x="876"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12192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8140701" y="0"/>
            <a:ext cx="40513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572085" y="3337560"/>
            <a:ext cx="8640064"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77400" y="1544812"/>
            <a:ext cx="8640064"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B3CF15D4-4BF2-4264-97D0-BB10FFDC404E}" type="datetimeFigureOut">
              <a:rPr lang="en-GB" smtClean="0"/>
              <a:pPr/>
              <a:t>05/06/2018</a:t>
            </a:fld>
            <a:endParaRPr lang="en-GB"/>
          </a:p>
        </p:txBody>
      </p:sp>
      <p:sp>
        <p:nvSpPr>
          <p:cNvPr id="19" name="Footer Placeholder 18"/>
          <p:cNvSpPr>
            <a:spLocks noGrp="1"/>
          </p:cNvSpPr>
          <p:nvPr>
            <p:ph type="ftr" sz="quarter" idx="11"/>
          </p:nvPr>
        </p:nvSpPr>
        <p:spPr/>
        <p:txBody>
          <a:bodyPr/>
          <a:lstStyle/>
          <a:p>
            <a:endParaRPr lang="en-GB"/>
          </a:p>
        </p:txBody>
      </p:sp>
      <p:sp>
        <p:nvSpPr>
          <p:cNvPr id="27" name="Slide Number Placeholder 26"/>
          <p:cNvSpPr>
            <a:spLocks noGrp="1"/>
          </p:cNvSpPr>
          <p:nvPr>
            <p:ph type="sldNum" sz="quarter" idx="12"/>
          </p:nvPr>
        </p:nvSpPr>
        <p:spPr/>
        <p:txBody>
          <a:bodyPr/>
          <a:lstStyle/>
          <a:p>
            <a:fld id="{10EBB45A-8640-4062-9389-909C06E42A33}" type="slidenum">
              <a:rPr lang="en-GB" smtClean="0"/>
              <a:pPr/>
              <a:t>‹#›</a:t>
            </a:fld>
            <a:endParaRPr lang="en-GB"/>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3CF15D4-4BF2-4264-97D0-BB10FFDC404E}" type="datetimeFigureOut">
              <a:rPr lang="en-GB" smtClean="0"/>
              <a:pPr/>
              <a:t>05/06/2018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0EBB45A-8640-4062-9389-909C06E42A33}"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3CF15D4-4BF2-4264-97D0-BB10FFDC404E}" type="datetimeFigureOut">
              <a:rPr lang="en-GB" smtClean="0"/>
              <a:pPr/>
              <a:t>05/06/2018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0EBB45A-8640-4062-9389-909C06E42A33}"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3CF15D4-4BF2-4264-97D0-BB10FFDC404E}" type="datetimeFigureOut">
              <a:rPr lang="en-GB" smtClean="0"/>
              <a:pPr/>
              <a:t>05/06/2018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0EBB45A-8640-4062-9389-909C06E42A33}"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12192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8140701" y="0"/>
            <a:ext cx="40513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914400" y="3583838"/>
            <a:ext cx="88392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2485800"/>
            <a:ext cx="88392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B3CF15D4-4BF2-4264-97D0-BB10FFDC404E}" type="datetimeFigureOut">
              <a:rPr lang="en-GB" smtClean="0"/>
              <a:pPr/>
              <a:t>05/06/2018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0EBB45A-8640-4062-9389-909C06E42A33}" type="slidenum">
              <a:rPr lang="en-GB" smtClean="0"/>
              <a:pPr/>
              <a:t>‹#›</a:t>
            </a:fld>
            <a:endParaRPr lang="en-GB"/>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99568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600201"/>
            <a:ext cx="48768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689600" y="1600201"/>
            <a:ext cx="48768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3CF15D4-4BF2-4264-97D0-BB10FFDC404E}" type="datetimeFigureOut">
              <a:rPr lang="en-GB" smtClean="0"/>
              <a:pPr/>
              <a:t>05/06/2018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0EBB45A-8640-4062-9389-909C06E42A33}"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5486400"/>
            <a:ext cx="5386917"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8" y="5486400"/>
            <a:ext cx="5389033"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1516912"/>
            <a:ext cx="5386917"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1516912"/>
            <a:ext cx="5389033"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B3CF15D4-4BF2-4264-97D0-BB10FFDC404E}" type="datetimeFigureOut">
              <a:rPr lang="en-GB" smtClean="0"/>
              <a:pPr/>
              <a:t>05/06/2018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0EBB45A-8640-4062-9389-909C06E42A33}"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320"/>
            <a:ext cx="9960864"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B3CF15D4-4BF2-4264-97D0-BB10FFDC404E}" type="datetimeFigureOut">
              <a:rPr lang="en-GB" smtClean="0"/>
              <a:pPr/>
              <a:t>05/06/2018</a:t>
            </a:fld>
            <a:endParaRPr lang="en-GB"/>
          </a:p>
        </p:txBody>
      </p:sp>
      <p:sp>
        <p:nvSpPr>
          <p:cNvPr id="8" name="Slide Number Placeholder 7"/>
          <p:cNvSpPr>
            <a:spLocks noGrp="1"/>
          </p:cNvSpPr>
          <p:nvPr>
            <p:ph type="sldNum" sz="quarter" idx="11"/>
          </p:nvPr>
        </p:nvSpPr>
        <p:spPr/>
        <p:txBody>
          <a:bodyPr/>
          <a:lstStyle/>
          <a:p>
            <a:fld id="{10EBB45A-8640-4062-9389-909C06E42A33}" type="slidenum">
              <a:rPr lang="en-GB" smtClean="0"/>
              <a:pPr/>
              <a:t>‹#›</a:t>
            </a:fld>
            <a:endParaRPr lang="en-GB"/>
          </a:p>
        </p:txBody>
      </p:sp>
      <p:sp>
        <p:nvSpPr>
          <p:cNvPr id="9" name="Footer Placeholder 8"/>
          <p:cNvSpPr>
            <a:spLocks noGrp="1"/>
          </p:cNvSpPr>
          <p:nvPr>
            <p:ph type="ftr" sz="quarter" idx="12"/>
          </p:nvPr>
        </p:nvSpPr>
        <p:spPr/>
        <p:txBody>
          <a:bodyPr/>
          <a:lstStyle/>
          <a:p>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CF15D4-4BF2-4264-97D0-BB10FFDC404E}" type="datetimeFigureOut">
              <a:rPr lang="en-GB" smtClean="0"/>
              <a:pPr/>
              <a:t>05/06/2018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0EBB45A-8640-4062-9389-909C06E42A33}"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1185528"/>
            <a:ext cx="42672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09600" y="214424"/>
            <a:ext cx="36576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609600" y="1981200"/>
            <a:ext cx="94488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3CF15D4-4BF2-4264-97D0-BB10FFDC404E}" type="datetimeFigureOut">
              <a:rPr lang="en-GB" smtClean="0"/>
              <a:pPr/>
              <a:t>05/06/2018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a:xfrm>
            <a:off x="10875264" y="6422065"/>
            <a:ext cx="1016000" cy="365125"/>
          </a:xfrm>
        </p:spPr>
        <p:txBody>
          <a:bodyPr/>
          <a:lstStyle/>
          <a:p>
            <a:fld id="{10EBB45A-8640-4062-9389-909C06E42A33}"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408976" y="1705709"/>
            <a:ext cx="4071824"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420837" y="1019907"/>
            <a:ext cx="54864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7408979" y="2998765"/>
            <a:ext cx="4071821"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09600" y="6422065"/>
            <a:ext cx="2844800" cy="365125"/>
          </a:xfrm>
        </p:spPr>
        <p:txBody>
          <a:bodyPr/>
          <a:lstStyle/>
          <a:p>
            <a:fld id="{B3CF15D4-4BF2-4264-97D0-BB10FFDC404E}" type="datetimeFigureOut">
              <a:rPr lang="en-GB" smtClean="0"/>
              <a:pPr/>
              <a:t>05/06/2018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0EBB45A-8640-4062-9389-909C06E42A33}"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12192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9753600" y="0"/>
            <a:ext cx="24384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609600" y="274638"/>
            <a:ext cx="99568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600201"/>
            <a:ext cx="99568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09600" y="6422065"/>
            <a:ext cx="28448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B3CF15D4-4BF2-4264-97D0-BB10FFDC404E}" type="datetimeFigureOut">
              <a:rPr lang="en-GB" smtClean="0"/>
              <a:pPr/>
              <a:t>05/06/2018</a:t>
            </a:fld>
            <a:endParaRPr lang="en-GB"/>
          </a:p>
        </p:txBody>
      </p:sp>
      <p:sp>
        <p:nvSpPr>
          <p:cNvPr id="22" name="Footer Placeholder 21"/>
          <p:cNvSpPr>
            <a:spLocks noGrp="1"/>
          </p:cNvSpPr>
          <p:nvPr>
            <p:ph type="ftr" sz="quarter" idx="3"/>
          </p:nvPr>
        </p:nvSpPr>
        <p:spPr>
          <a:xfrm>
            <a:off x="4165600" y="6422065"/>
            <a:ext cx="38608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GB"/>
          </a:p>
        </p:txBody>
      </p:sp>
      <p:sp>
        <p:nvSpPr>
          <p:cNvPr id="18" name="Slide Number Placeholder 17"/>
          <p:cNvSpPr>
            <a:spLocks noGrp="1"/>
          </p:cNvSpPr>
          <p:nvPr>
            <p:ph type="sldNum" sz="quarter" idx="4"/>
          </p:nvPr>
        </p:nvSpPr>
        <p:spPr>
          <a:xfrm>
            <a:off x="10871200" y="6422065"/>
            <a:ext cx="1016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10EBB45A-8640-4062-9389-909C06E42A33}" type="slidenum">
              <a:rPr lang="en-GB" smtClean="0"/>
              <a:pPr/>
              <a:t>‹#›</a:t>
            </a:fld>
            <a:endParaRPr lang="en-GB"/>
          </a:p>
        </p:txBody>
      </p:sp>
    </p:spTree>
  </p:cSld>
  <p:clrMap bg1="dk1" tx1="lt1" bg2="dk2" tx2="lt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1596788" y="3794023"/>
            <a:ext cx="10290411" cy="2907028"/>
          </a:xfrm>
        </p:spPr>
        <p:txBody>
          <a:bodyPr>
            <a:normAutofit/>
          </a:bodyPr>
          <a:lstStyle/>
          <a:p>
            <a:pPr marL="0" indent="0">
              <a:buNone/>
            </a:pPr>
            <a:r>
              <a:rPr lang="en-US" sz="3600" dirty="0" smtClean="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p:txBody>
      </p:sp>
      <p:sp>
        <p:nvSpPr>
          <p:cNvPr id="15" name="TextBox 14"/>
          <p:cNvSpPr txBox="1"/>
          <p:nvPr/>
        </p:nvSpPr>
        <p:spPr>
          <a:xfrm>
            <a:off x="1596788" y="3794023"/>
            <a:ext cx="9966960" cy="2385268"/>
          </a:xfrm>
          <a:prstGeom prst="rect">
            <a:avLst/>
          </a:prstGeom>
          <a:noFill/>
        </p:spPr>
        <p:txBody>
          <a:bodyPr wrap="square" rtlCol="0">
            <a:spAutoFit/>
          </a:bodyPr>
          <a:lstStyle/>
          <a:p>
            <a:r>
              <a:rPr lang="en-GB" sz="2400" dirty="0" smtClean="0">
                <a:latin typeface="Times New Roman" panose="02020603050405020304" pitchFamily="18" charset="0"/>
                <a:cs typeface="Times New Roman" panose="02020603050405020304" pitchFamily="18" charset="0"/>
              </a:rPr>
              <a:t>Submitted</a:t>
            </a:r>
            <a:r>
              <a:rPr lang="en-GB" dirty="0" smtClean="0"/>
              <a:t> </a:t>
            </a:r>
            <a:r>
              <a:rPr lang="en-GB" sz="2000" dirty="0">
                <a:latin typeface="Times New Roman" panose="02020603050405020304" pitchFamily="18" charset="0"/>
                <a:cs typeface="Times New Roman" panose="02020603050405020304" pitchFamily="18" charset="0"/>
              </a:rPr>
              <a:t>B</a:t>
            </a:r>
            <a:r>
              <a:rPr lang="en-GB" sz="2000" dirty="0" smtClean="0">
                <a:latin typeface="Times New Roman" panose="02020603050405020304" pitchFamily="18" charset="0"/>
                <a:cs typeface="Times New Roman" panose="02020603050405020304" pitchFamily="18" charset="0"/>
              </a:rPr>
              <a:t>y</a:t>
            </a:r>
            <a:r>
              <a:rPr lang="en-GB" dirty="0" smtClean="0"/>
              <a:t>:                                              		</a:t>
            </a:r>
            <a:r>
              <a:rPr lang="en-GB" sz="2400" dirty="0" smtClean="0">
                <a:latin typeface="Times New Roman" panose="02020603050405020304" pitchFamily="18" charset="0"/>
                <a:cs typeface="Times New Roman" panose="02020603050405020304" pitchFamily="18" charset="0"/>
              </a:rPr>
              <a:t>      Guided By:</a:t>
            </a:r>
          </a:p>
          <a:p>
            <a:r>
              <a:rPr lang="en-GB" dirty="0" smtClean="0"/>
              <a:t> </a:t>
            </a:r>
            <a:endParaRPr lang="en-GB" sz="2000" dirty="0" smtClean="0"/>
          </a:p>
          <a:p>
            <a:r>
              <a:rPr lang="en-GB" sz="2000" dirty="0" err="1" smtClean="0">
                <a:cs typeface="Times New Roman" panose="02020603050405020304" pitchFamily="18" charset="0"/>
              </a:rPr>
              <a:t>Vikas</a:t>
            </a:r>
            <a:r>
              <a:rPr lang="en-GB" sz="2000" dirty="0" smtClean="0"/>
              <a:t> </a:t>
            </a:r>
            <a:r>
              <a:rPr lang="en-GB" sz="2000" dirty="0" smtClean="0">
                <a:cs typeface="Times New Roman" panose="02020603050405020304" pitchFamily="18" charset="0"/>
              </a:rPr>
              <a:t>Singh(1416510144</a:t>
            </a:r>
            <a:r>
              <a:rPr lang="en-GB" sz="2000" dirty="0" smtClean="0"/>
              <a:t>)				</a:t>
            </a:r>
            <a:r>
              <a:rPr lang="en-GB" sz="2000" dirty="0"/>
              <a:t> </a:t>
            </a:r>
            <a:r>
              <a:rPr lang="en-GB" sz="2000" dirty="0" smtClean="0"/>
              <a:t>      </a:t>
            </a:r>
            <a:r>
              <a:rPr lang="en-GB" sz="2000" dirty="0" err="1" smtClean="0">
                <a:cs typeface="Times New Roman" panose="02020603050405020304" pitchFamily="18" charset="0"/>
              </a:rPr>
              <a:t>Mr.</a:t>
            </a:r>
            <a:r>
              <a:rPr lang="en-GB" sz="2000" dirty="0" smtClean="0">
                <a:cs typeface="Times New Roman" panose="02020603050405020304" pitchFamily="18" charset="0"/>
              </a:rPr>
              <a:t> Rahul Singh</a:t>
            </a:r>
          </a:p>
          <a:p>
            <a:pPr>
              <a:lnSpc>
                <a:spcPct val="150000"/>
              </a:lnSpc>
            </a:pPr>
            <a:r>
              <a:rPr lang="en-GB" sz="2000" dirty="0" smtClean="0">
                <a:cs typeface="Times New Roman" panose="02020603050405020304" pitchFamily="18" charset="0"/>
              </a:rPr>
              <a:t>Praveen</a:t>
            </a:r>
            <a:r>
              <a:rPr lang="en-GB" sz="2000" dirty="0" smtClean="0"/>
              <a:t> </a:t>
            </a:r>
            <a:r>
              <a:rPr lang="en-GB" sz="2000" dirty="0" smtClean="0">
                <a:cs typeface="Times New Roman" panose="02020603050405020304" pitchFamily="18" charset="0"/>
              </a:rPr>
              <a:t>Kumar</a:t>
            </a:r>
            <a:r>
              <a:rPr lang="en-GB" sz="2000" dirty="0" smtClean="0"/>
              <a:t> (</a:t>
            </a:r>
            <a:r>
              <a:rPr lang="en-GB" sz="2000" dirty="0" smtClean="0">
                <a:cs typeface="Times New Roman" panose="02020603050405020304" pitchFamily="18" charset="0"/>
              </a:rPr>
              <a:t>1416510085</a:t>
            </a:r>
            <a:r>
              <a:rPr lang="en-GB" sz="2000" dirty="0" smtClean="0"/>
              <a:t>)				       (Assistant Professor)</a:t>
            </a:r>
          </a:p>
          <a:p>
            <a:pPr>
              <a:lnSpc>
                <a:spcPct val="150000"/>
              </a:lnSpc>
            </a:pPr>
            <a:r>
              <a:rPr lang="en-GB" sz="2000" dirty="0" err="1" smtClean="0">
                <a:cs typeface="Times New Roman" panose="02020603050405020304" pitchFamily="18" charset="0"/>
              </a:rPr>
              <a:t>Mohd</a:t>
            </a:r>
            <a:r>
              <a:rPr lang="en-GB" sz="2000" dirty="0" smtClean="0">
                <a:cs typeface="Times New Roman" panose="02020603050405020304" pitchFamily="18" charset="0"/>
              </a:rPr>
              <a:t>. </a:t>
            </a:r>
            <a:r>
              <a:rPr lang="en-GB" sz="2000" dirty="0" err="1" smtClean="0">
                <a:cs typeface="Times New Roman" panose="02020603050405020304" pitchFamily="18" charset="0"/>
              </a:rPr>
              <a:t>Abujar</a:t>
            </a:r>
            <a:r>
              <a:rPr lang="en-GB" sz="2000" dirty="0" smtClean="0">
                <a:cs typeface="Times New Roman" panose="02020603050405020304" pitchFamily="18" charset="0"/>
              </a:rPr>
              <a:t>(1416510062</a:t>
            </a:r>
            <a:r>
              <a:rPr lang="en-GB" dirty="0" smtClean="0"/>
              <a:t>)								</a:t>
            </a:r>
          </a:p>
        </p:txBody>
      </p:sp>
      <p:sp>
        <p:nvSpPr>
          <p:cNvPr id="9" name="Rectangle 8"/>
          <p:cNvSpPr/>
          <p:nvPr/>
        </p:nvSpPr>
        <p:spPr>
          <a:xfrm>
            <a:off x="3232144" y="2055903"/>
            <a:ext cx="6165470" cy="986360"/>
          </a:xfrm>
          <a:prstGeom prst="rect">
            <a:avLst/>
          </a:prstGeom>
          <a:noFill/>
        </p:spPr>
        <p:txBody>
          <a:bodyPr wrap="none" lIns="91440" tIns="45720" rIns="91440" bIns="45720">
            <a:spAutoFit/>
          </a:bodyPr>
          <a:lstStyle/>
          <a:p>
            <a:pPr algn="ctr">
              <a:lnSpc>
                <a:spcPct val="150000"/>
              </a:lnSpc>
            </a:pPr>
            <a:r>
              <a:rPr lang="en-US" sz="4400" b="1" dirty="0" smtClean="0">
                <a:ln w="18415" cmpd="sng">
                  <a:solidFill>
                    <a:srgbClr val="FFFFFF"/>
                  </a:solidFill>
                  <a:prstDash val="solid"/>
                </a:ln>
                <a:gradFill>
                  <a:gsLst>
                    <a:gs pos="3500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38100" dir="21540000" sx="1000" sy="1000" algn="tl" rotWithShape="0">
                    <a:srgbClr val="000000">
                      <a:alpha val="0"/>
                    </a:srgbClr>
                  </a:outerShdw>
                </a:effectLst>
                <a:latin typeface="Times New Roman" panose="02020603050405020304" pitchFamily="18" charset="0"/>
                <a:cs typeface="Times New Roman" panose="02020603050405020304" pitchFamily="18" charset="0"/>
              </a:rPr>
              <a:t>Medicine Name Detector</a:t>
            </a:r>
            <a:endParaRPr lang="en-US" sz="4400" b="1" cap="none" spc="0" dirty="0">
              <a:ln w="18415" cmpd="sng">
                <a:solidFill>
                  <a:srgbClr val="FFFFFF"/>
                </a:solidFill>
                <a:prstDash val="solid"/>
              </a:ln>
              <a:gradFill>
                <a:gsLst>
                  <a:gs pos="3500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38100" dir="21540000" sx="1000" sy="1000" algn="tl" rotWithShape="0">
                  <a:srgbClr val="000000">
                    <a:alpha val="0"/>
                  </a:srgbClr>
                </a:outerShdw>
              </a:effectLst>
              <a:latin typeface="Times New Roman" panose="02020603050405020304" pitchFamily="18" charset="0"/>
              <a:cs typeface="Times New Roman" panose="02020603050405020304" pitchFamily="18" charset="0"/>
            </a:endParaRPr>
          </a:p>
        </p:txBody>
      </p:sp>
      <p:sp>
        <p:nvSpPr>
          <p:cNvPr id="2" name="Title 1"/>
          <p:cNvSpPr>
            <a:spLocks noGrp="1"/>
          </p:cNvSpPr>
          <p:nvPr>
            <p:ph type="title"/>
          </p:nvPr>
        </p:nvSpPr>
        <p:spPr>
          <a:xfrm>
            <a:off x="1277257" y="289151"/>
            <a:ext cx="9956800" cy="1583191"/>
          </a:xfrm>
        </p:spPr>
        <p:txBody>
          <a:bodyPr>
            <a:noAutofit/>
          </a:bodyPr>
          <a:lstStyle/>
          <a:p>
            <a:pPr algn="ctr">
              <a:lnSpc>
                <a:spcPct val="150000"/>
              </a:lnSpc>
            </a:pPr>
            <a:r>
              <a:rPr lang="en-US" sz="4400" dirty="0" smtClean="0">
                <a:latin typeface="Times New Roman" panose="02020603050405020304" pitchFamily="18" charset="0"/>
                <a:cs typeface="Times New Roman" panose="02020603050405020304" pitchFamily="18" charset="0"/>
              </a:rPr>
              <a:t>PROJECT</a:t>
            </a:r>
            <a:br>
              <a:rPr lang="en-US" sz="4400" dirty="0" smtClean="0">
                <a:latin typeface="Times New Roman" panose="02020603050405020304" pitchFamily="18" charset="0"/>
                <a:cs typeface="Times New Roman" panose="02020603050405020304" pitchFamily="18" charset="0"/>
              </a:rPr>
            </a:br>
            <a:r>
              <a:rPr lang="en-US" sz="4400" dirty="0" smtClean="0">
                <a:latin typeface="Times New Roman" panose="02020603050405020304" pitchFamily="18" charset="0"/>
                <a:cs typeface="Times New Roman" panose="02020603050405020304" pitchFamily="18" charset="0"/>
              </a:rPr>
              <a:t>ON</a:t>
            </a:r>
            <a:endParaRPr lang="en-US"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31133857"/>
      </p:ext>
    </p:extLst>
  </p:cSld>
  <p:clrMapOvr>
    <a:masterClrMapping/>
  </p:clrMapOvr>
  <p:transition spd="slow">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400" dirty="0" smtClean="0">
                <a:latin typeface="Times New Roman" panose="02020603050405020304" pitchFamily="18" charset="0"/>
                <a:cs typeface="Times New Roman" panose="02020603050405020304" pitchFamily="18" charset="0"/>
              </a:rPr>
              <a:t>Block Diagram</a:t>
            </a:r>
            <a:endParaRPr lang="en-US" sz="4400" dirty="0">
              <a:latin typeface="Times New Roman" panose="02020603050405020304" pitchFamily="18" charset="0"/>
              <a:cs typeface="Times New Roman" panose="02020603050405020304" pitchFamily="18" charset="0"/>
            </a:endParaRPr>
          </a:p>
        </p:txBody>
      </p:sp>
      <p:pic>
        <p:nvPicPr>
          <p:cNvPr id="4" name="Content Placeholder 3" descr="C:\Users\Abu Zar\Pictures\ER DIAG.png"/>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139371" y="1537236"/>
            <a:ext cx="8897257" cy="3955206"/>
          </a:xfrm>
          <a:prstGeom prst="rect">
            <a:avLst/>
          </a:prstGeom>
          <a:noFill/>
          <a:ln>
            <a:noFill/>
          </a:ln>
        </p:spPr>
      </p:pic>
      <p:sp>
        <p:nvSpPr>
          <p:cNvPr id="5" name="TextBox 4"/>
          <p:cNvSpPr txBox="1"/>
          <p:nvPr/>
        </p:nvSpPr>
        <p:spPr>
          <a:xfrm>
            <a:off x="2192678" y="5815239"/>
            <a:ext cx="6790642" cy="454292"/>
          </a:xfrm>
          <a:prstGeom prst="rect">
            <a:avLst/>
          </a:prstGeom>
          <a:noFill/>
        </p:spPr>
        <p:txBody>
          <a:bodyPr wrap="none" rtlCol="0">
            <a:spAutoFit/>
          </a:bodyPr>
          <a:lstStyle/>
          <a:p>
            <a:pPr marL="6350" marR="0" indent="-6350" algn="ctr">
              <a:lnSpc>
                <a:spcPct val="98000"/>
              </a:lnSpc>
              <a:spcBef>
                <a:spcPts val="0"/>
              </a:spcBef>
              <a:spcAft>
                <a:spcPts val="5"/>
              </a:spcAft>
            </a:pPr>
            <a:r>
              <a:rPr lang="en-US" sz="2400" dirty="0">
                <a:ea typeface="Times New Roman" panose="02020603050405020304" pitchFamily="18" charset="0"/>
              </a:rPr>
              <a:t>Fig. </a:t>
            </a:r>
            <a:r>
              <a:rPr lang="en-US" sz="2400" dirty="0" smtClean="0">
                <a:ea typeface="Times New Roman" panose="02020603050405020304" pitchFamily="18" charset="0"/>
              </a:rPr>
              <a:t>3: Block diagram of medicine name detector</a:t>
            </a:r>
            <a:endParaRPr lang="en-US" sz="2400" dirty="0">
              <a:ea typeface="Times New Roman" panose="02020603050405020304" pitchFamily="18" charset="0"/>
            </a:endParaRPr>
          </a:p>
        </p:txBody>
      </p:sp>
    </p:spTree>
    <p:extLst>
      <p:ext uri="{BB962C8B-B14F-4D97-AF65-F5344CB8AC3E}">
        <p14:creationId xmlns:p14="http://schemas.microsoft.com/office/powerpoint/2010/main" val="6879344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4898" y="274638"/>
            <a:ext cx="8781143" cy="1143000"/>
          </a:xfrm>
        </p:spPr>
        <p:txBody>
          <a:bodyPr/>
          <a:lstStyle/>
          <a:p>
            <a:r>
              <a:rPr lang="en-GB" dirty="0" smtClean="0"/>
              <a:t>Users</a:t>
            </a:r>
            <a:endParaRPr lang="en-US" dirty="0"/>
          </a:p>
        </p:txBody>
      </p:sp>
      <p:sp>
        <p:nvSpPr>
          <p:cNvPr id="3" name="Content Placeholder 2"/>
          <p:cNvSpPr>
            <a:spLocks noGrp="1"/>
          </p:cNvSpPr>
          <p:nvPr>
            <p:ph idx="1"/>
          </p:nvPr>
        </p:nvSpPr>
        <p:spPr>
          <a:xfrm>
            <a:off x="1567769" y="1570359"/>
            <a:ext cx="8915400" cy="2740384"/>
          </a:xfrm>
        </p:spPr>
        <p:txBody>
          <a:bodyPr>
            <a:noAutofit/>
          </a:bodyPr>
          <a:lstStyle/>
          <a:p>
            <a:r>
              <a:rPr lang="en-GB" sz="2400" b="1" dirty="0" smtClean="0"/>
              <a:t>Helper : </a:t>
            </a:r>
            <a:r>
              <a:rPr lang="en-GB" sz="2400" dirty="0" smtClean="0"/>
              <a:t>A person that can help to add some medicine  	          	         name and description for blind person.</a:t>
            </a:r>
          </a:p>
          <a:p>
            <a:endParaRPr lang="en-GB" sz="2400" b="1" dirty="0" smtClean="0"/>
          </a:p>
          <a:p>
            <a:r>
              <a:rPr lang="en-GB" sz="2400" b="1" dirty="0" smtClean="0"/>
              <a:t>Blind user: </a:t>
            </a:r>
            <a:r>
              <a:rPr lang="en-GB" sz="2400" dirty="0" smtClean="0"/>
              <a:t>A person that </a:t>
            </a:r>
            <a:r>
              <a:rPr lang="en-GB" sz="2400" dirty="0"/>
              <a:t>u</a:t>
            </a:r>
            <a:r>
              <a:rPr lang="en-GB" sz="2400" dirty="0" smtClean="0"/>
              <a:t>se this app for knowing the name 		   of medicine and why it is use.</a:t>
            </a:r>
          </a:p>
          <a:p>
            <a:pPr marL="36576" indent="0">
              <a:buNone/>
            </a:pPr>
            <a:endParaRPr lang="en-GB" sz="2400" b="1" dirty="0" smtClean="0"/>
          </a:p>
          <a:p>
            <a:pPr>
              <a:buNone/>
            </a:pPr>
            <a:r>
              <a:rPr lang="en-GB" sz="2400" b="1" dirty="0" smtClean="0"/>
              <a:t/>
            </a:r>
            <a:br>
              <a:rPr lang="en-GB" sz="2400" b="1" dirty="0" smtClean="0"/>
            </a:br>
            <a:endParaRPr lang="en-US" sz="2400" b="1" dirty="0"/>
          </a:p>
        </p:txBody>
      </p:sp>
    </p:spTree>
    <p:extLst>
      <p:ext uri="{BB962C8B-B14F-4D97-AF65-F5344CB8AC3E}">
        <p14:creationId xmlns:p14="http://schemas.microsoft.com/office/powerpoint/2010/main" val="3574388757"/>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up)">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wipe(up)">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9542" y="2553381"/>
            <a:ext cx="9956800" cy="1143000"/>
          </a:xfrm>
        </p:spPr>
        <p:txBody>
          <a:bodyPr>
            <a:normAutofit/>
          </a:bodyPr>
          <a:lstStyle/>
          <a:p>
            <a:pPr algn="ctr"/>
            <a:r>
              <a:rPr lang="en-US" sz="4400" dirty="0" smtClean="0">
                <a:latin typeface="Times New Roman" panose="02020603050405020304" pitchFamily="18" charset="0"/>
                <a:cs typeface="Times New Roman" panose="02020603050405020304" pitchFamily="18" charset="0"/>
              </a:rPr>
              <a:t>App Graphical User Interface</a:t>
            </a:r>
            <a:endParaRPr lang="en-US"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587439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Users\Abu Zar\Desktop\New folder\Screenshot_20180530-122139.png"/>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4410141" y="1417638"/>
            <a:ext cx="2994345" cy="4472598"/>
          </a:xfrm>
          <a:prstGeom prst="rect">
            <a:avLst/>
          </a:prstGeom>
          <a:noFill/>
          <a:ln>
            <a:noFill/>
          </a:ln>
        </p:spPr>
      </p:pic>
      <p:sp>
        <p:nvSpPr>
          <p:cNvPr id="6" name="Title 5"/>
          <p:cNvSpPr>
            <a:spLocks noGrp="1"/>
          </p:cNvSpPr>
          <p:nvPr>
            <p:ph type="title"/>
          </p:nvPr>
        </p:nvSpPr>
        <p:spPr>
          <a:xfrm>
            <a:off x="928914" y="274638"/>
            <a:ext cx="9956800" cy="1143000"/>
          </a:xfrm>
        </p:spPr>
        <p:txBody>
          <a:bodyPr>
            <a:normAutofit/>
          </a:bodyPr>
          <a:lstStyle/>
          <a:p>
            <a:pPr algn="ctr"/>
            <a:r>
              <a:rPr lang="en-US" sz="2800" dirty="0" smtClean="0">
                <a:latin typeface="+mn-lt"/>
                <a:cs typeface="Times New Roman" panose="02020603050405020304" pitchFamily="18" charset="0"/>
              </a:rPr>
              <a:t>1.  Splash Screen</a:t>
            </a:r>
            <a:endParaRPr lang="en-US" sz="2800" dirty="0">
              <a:latin typeface="+mn-lt"/>
              <a:cs typeface="Times New Roman" panose="02020603050405020304" pitchFamily="18" charset="0"/>
            </a:endParaRPr>
          </a:p>
        </p:txBody>
      </p:sp>
    </p:spTree>
    <p:extLst>
      <p:ext uri="{BB962C8B-B14F-4D97-AF65-F5344CB8AC3E}">
        <p14:creationId xmlns:p14="http://schemas.microsoft.com/office/powerpoint/2010/main" val="3549386232"/>
      </p:ext>
    </p:extLst>
  </p:cSld>
  <p:clrMapOvr>
    <a:masterClrMapping/>
  </p:clrMapOvr>
  <p:transition spd="slow">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928914" y="303666"/>
            <a:ext cx="9956800" cy="813933"/>
          </a:xfrm>
        </p:spPr>
        <p:txBody>
          <a:bodyPr>
            <a:normAutofit/>
          </a:bodyPr>
          <a:lstStyle/>
          <a:p>
            <a:pPr algn="ctr"/>
            <a:r>
              <a:rPr lang="en-US" sz="2800" dirty="0" smtClean="0">
                <a:latin typeface="+mn-lt"/>
                <a:cs typeface="Times New Roman" panose="02020603050405020304" pitchFamily="18" charset="0"/>
              </a:rPr>
              <a:t>2.  Home Screen</a:t>
            </a:r>
            <a:endParaRPr lang="en-US" sz="2800" dirty="0">
              <a:latin typeface="+mn-lt"/>
              <a:cs typeface="Times New Roman" panose="02020603050405020304" pitchFamily="18" charset="0"/>
            </a:endParaRPr>
          </a:p>
        </p:txBody>
      </p:sp>
      <p:pic>
        <p:nvPicPr>
          <p:cNvPr id="24" name="Picture 23" descr="C:\Users\Abu Zar\Desktop\New folder\Screenshot_20180530-121940.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07698" y="1335314"/>
            <a:ext cx="2999232" cy="4632960"/>
          </a:xfrm>
          <a:prstGeom prst="rect">
            <a:avLst/>
          </a:prstGeom>
          <a:noFill/>
          <a:ln>
            <a:noFill/>
          </a:ln>
        </p:spPr>
      </p:pic>
    </p:spTree>
    <p:extLst>
      <p:ext uri="{BB962C8B-B14F-4D97-AF65-F5344CB8AC3E}">
        <p14:creationId xmlns:p14="http://schemas.microsoft.com/office/powerpoint/2010/main" val="4046630792"/>
      </p:ext>
    </p:extLst>
  </p:cSld>
  <p:clrMapOvr>
    <a:masterClrMapping/>
  </p:clrMapOvr>
  <p:transition spd="slow">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9543" y="274638"/>
            <a:ext cx="9956800" cy="886505"/>
          </a:xfrm>
        </p:spPr>
        <p:txBody>
          <a:bodyPr>
            <a:noAutofit/>
          </a:bodyPr>
          <a:lstStyle/>
          <a:p>
            <a:pPr lvl="0" algn="ctr"/>
            <a:r>
              <a:rPr lang="en-US" sz="2800" dirty="0" smtClean="0">
                <a:latin typeface="+mn-lt"/>
                <a:cs typeface="Times New Roman" panose="02020603050405020304" pitchFamily="18" charset="0"/>
              </a:rPr>
              <a:t/>
            </a:r>
            <a:br>
              <a:rPr lang="en-US" sz="2800" dirty="0" smtClean="0">
                <a:latin typeface="+mn-lt"/>
                <a:cs typeface="Times New Roman" panose="02020603050405020304" pitchFamily="18" charset="0"/>
              </a:rPr>
            </a:br>
            <a:r>
              <a:rPr lang="en-US" sz="2800" dirty="0" smtClean="0">
                <a:latin typeface="+mn-lt"/>
                <a:cs typeface="Times New Roman" panose="02020603050405020304" pitchFamily="18" charset="0"/>
              </a:rPr>
              <a:t>3.  When User Clicks Capture Text Button</a:t>
            </a:r>
            <a:br>
              <a:rPr lang="en-US" sz="2800" dirty="0" smtClean="0">
                <a:latin typeface="+mn-lt"/>
                <a:cs typeface="Times New Roman" panose="02020603050405020304" pitchFamily="18" charset="0"/>
              </a:rPr>
            </a:br>
            <a:endParaRPr lang="en-US" sz="2800" dirty="0">
              <a:latin typeface="+mn-lt"/>
              <a:cs typeface="Times New Roman" panose="02020603050405020304" pitchFamily="18" charset="0"/>
            </a:endParaRPr>
          </a:p>
        </p:txBody>
      </p:sp>
      <p:pic>
        <p:nvPicPr>
          <p:cNvPr id="25" name="Picture 24" descr="C:\Users\Abu Zar\Desktop\New folder\Screenshot_20180530-122320.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38327" y="1364343"/>
            <a:ext cx="2999232" cy="4632960"/>
          </a:xfrm>
          <a:prstGeom prst="rect">
            <a:avLst/>
          </a:prstGeom>
          <a:noFill/>
          <a:ln>
            <a:noFill/>
          </a:ln>
        </p:spPr>
      </p:pic>
    </p:spTree>
    <p:extLst>
      <p:ext uri="{BB962C8B-B14F-4D97-AF65-F5344CB8AC3E}">
        <p14:creationId xmlns:p14="http://schemas.microsoft.com/office/powerpoint/2010/main" val="1040084945"/>
      </p:ext>
    </p:extLst>
  </p:cSld>
  <p:clrMapOvr>
    <a:masterClrMapping/>
  </p:clrMapOvr>
  <p:transition spd="slow">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5371" y="361724"/>
            <a:ext cx="9956800" cy="1143000"/>
          </a:xfrm>
        </p:spPr>
        <p:txBody>
          <a:bodyPr>
            <a:normAutofit/>
          </a:bodyPr>
          <a:lstStyle/>
          <a:p>
            <a:pPr algn="ctr"/>
            <a:r>
              <a:rPr lang="en-US" sz="2800" dirty="0" smtClean="0">
                <a:latin typeface="+mn-lt"/>
                <a:cs typeface="Times New Roman" panose="02020603050405020304" pitchFamily="18" charset="0"/>
              </a:rPr>
              <a:t> 4.  After Accurate Detection Of Medicine Name</a:t>
            </a:r>
            <a:endParaRPr lang="en-US" sz="2800" dirty="0">
              <a:latin typeface="+mn-lt"/>
              <a:cs typeface="Times New Roman" panose="02020603050405020304" pitchFamily="18" charset="0"/>
            </a:endParaRPr>
          </a:p>
        </p:txBody>
      </p:sp>
      <p:pic>
        <p:nvPicPr>
          <p:cNvPr id="22" name="Picture 21" descr="C:\Users\Abu Zar\Desktop\New folder\Screenshot_20180530-122628.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64155" y="1504724"/>
            <a:ext cx="2999232" cy="4636008"/>
          </a:xfrm>
          <a:prstGeom prst="rect">
            <a:avLst/>
          </a:prstGeom>
          <a:noFill/>
          <a:ln>
            <a:noFill/>
          </a:ln>
        </p:spPr>
      </p:pic>
    </p:spTree>
    <p:extLst>
      <p:ext uri="{BB962C8B-B14F-4D97-AF65-F5344CB8AC3E}">
        <p14:creationId xmlns:p14="http://schemas.microsoft.com/office/powerpoint/2010/main" val="3919914158"/>
      </p:ext>
    </p:extLst>
  </p:cSld>
  <p:clrMapOvr>
    <a:masterClrMapping/>
  </p:clrMapOvr>
  <p:transition spd="slow">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70857" y="347209"/>
            <a:ext cx="9956800" cy="1143000"/>
          </a:xfrm>
        </p:spPr>
        <p:txBody>
          <a:bodyPr>
            <a:noAutofit/>
          </a:bodyPr>
          <a:lstStyle/>
          <a:p>
            <a:pPr lvl="0" algn="ctr"/>
            <a:r>
              <a:rPr lang="en-US" sz="2800" dirty="0" smtClean="0">
                <a:latin typeface="+mn-lt"/>
              </a:rPr>
              <a:t/>
            </a:r>
            <a:br>
              <a:rPr lang="en-US" sz="2800" dirty="0" smtClean="0">
                <a:latin typeface="+mn-lt"/>
              </a:rPr>
            </a:br>
            <a:r>
              <a:rPr lang="en-US" sz="2800" dirty="0" smtClean="0">
                <a:latin typeface="+mn-lt"/>
              </a:rPr>
              <a:t>5.  When Medicine Name Is Not Detected Properly</a:t>
            </a:r>
            <a:br>
              <a:rPr lang="en-US" sz="2800" dirty="0" smtClean="0">
                <a:latin typeface="+mn-lt"/>
              </a:rPr>
            </a:br>
            <a:endParaRPr lang="en-US" sz="2800" dirty="0">
              <a:latin typeface="+mn-lt"/>
            </a:endParaRPr>
          </a:p>
        </p:txBody>
      </p:sp>
      <p:pic>
        <p:nvPicPr>
          <p:cNvPr id="42" name="Picture 41" descr="C:\Users\Abu Zar\Desktop\New folder\Screenshot_20180530-122409.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49641" y="1490209"/>
            <a:ext cx="2999232" cy="4636008"/>
          </a:xfrm>
          <a:prstGeom prst="rect">
            <a:avLst/>
          </a:prstGeom>
          <a:noFill/>
          <a:ln>
            <a:noFill/>
          </a:ln>
        </p:spPr>
      </p:pic>
    </p:spTree>
    <p:extLst>
      <p:ext uri="{BB962C8B-B14F-4D97-AF65-F5344CB8AC3E}">
        <p14:creationId xmlns:p14="http://schemas.microsoft.com/office/powerpoint/2010/main" val="1588130555"/>
      </p:ext>
    </p:extLst>
  </p:cSld>
  <p:clrMapOvr>
    <a:masterClrMapping/>
  </p:clrMapOvr>
  <p:transition spd="slow">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40228" y="492351"/>
            <a:ext cx="9956800" cy="741362"/>
          </a:xfrm>
        </p:spPr>
        <p:txBody>
          <a:bodyPr>
            <a:noAutofit/>
          </a:bodyPr>
          <a:lstStyle/>
          <a:p>
            <a:pPr lvl="0" algn="ctr"/>
            <a:r>
              <a:rPr lang="en-US" sz="2800" dirty="0" smtClean="0">
                <a:latin typeface="+mn-lt"/>
              </a:rPr>
              <a:t/>
            </a:r>
            <a:br>
              <a:rPr lang="en-US" sz="2800" dirty="0" smtClean="0">
                <a:latin typeface="+mn-lt"/>
              </a:rPr>
            </a:br>
            <a:r>
              <a:rPr lang="en-US" sz="2800" dirty="0" smtClean="0">
                <a:latin typeface="+mn-lt"/>
              </a:rPr>
              <a:t>6.  When User Clicks Add Medicine Button</a:t>
            </a:r>
            <a:br>
              <a:rPr lang="en-US" sz="2800" dirty="0" smtClean="0">
                <a:latin typeface="+mn-lt"/>
              </a:rPr>
            </a:br>
            <a:endParaRPr lang="en-US" sz="2800" dirty="0">
              <a:latin typeface="+mn-lt"/>
            </a:endParaRPr>
          </a:p>
        </p:txBody>
      </p:sp>
      <p:pic>
        <p:nvPicPr>
          <p:cNvPr id="40" name="Picture 39" descr="C:\Users\Abu Zar\Desktop\New folder\Screenshot_20180530-122400.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19012" y="1335313"/>
            <a:ext cx="2999232" cy="4636008"/>
          </a:xfrm>
          <a:prstGeom prst="rect">
            <a:avLst/>
          </a:prstGeom>
          <a:noFill/>
          <a:ln>
            <a:noFill/>
          </a:ln>
        </p:spPr>
      </p:pic>
    </p:spTree>
    <p:extLst>
      <p:ext uri="{BB962C8B-B14F-4D97-AF65-F5344CB8AC3E}">
        <p14:creationId xmlns:p14="http://schemas.microsoft.com/office/powerpoint/2010/main" val="3968832781"/>
      </p:ext>
    </p:extLst>
  </p:cSld>
  <p:clrMapOvr>
    <a:masterClrMapping/>
  </p:clrMapOvr>
  <p:transition spd="slow">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801" y="448810"/>
            <a:ext cx="9956800" cy="828447"/>
          </a:xfrm>
        </p:spPr>
        <p:txBody>
          <a:bodyPr>
            <a:noAutofit/>
          </a:bodyPr>
          <a:lstStyle/>
          <a:p>
            <a:pPr lvl="0" algn="ctr"/>
            <a:r>
              <a:rPr lang="en-US" sz="2800" dirty="0" smtClean="0">
                <a:latin typeface="+mn-lt"/>
              </a:rPr>
              <a:t/>
            </a:r>
            <a:br>
              <a:rPr lang="en-US" sz="2800" dirty="0" smtClean="0">
                <a:latin typeface="+mn-lt"/>
              </a:rPr>
            </a:br>
            <a:r>
              <a:rPr lang="en-US" sz="2800" dirty="0" smtClean="0">
                <a:latin typeface="+mn-lt"/>
              </a:rPr>
              <a:t>7.  When A New Customized Medicine Is Added Successfully</a:t>
            </a:r>
            <a:br>
              <a:rPr lang="en-US" sz="2800" dirty="0" smtClean="0">
                <a:latin typeface="+mn-lt"/>
              </a:rPr>
            </a:br>
            <a:endParaRPr lang="en-US" sz="2800" dirty="0">
              <a:latin typeface="+mn-lt"/>
            </a:endParaRPr>
          </a:p>
        </p:txBody>
      </p:sp>
      <p:pic>
        <p:nvPicPr>
          <p:cNvPr id="38" name="Picture 37" descr="C:\Users\Abu Zar\Desktop\New folder\Screenshot_20180530-122947.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91585" y="1451429"/>
            <a:ext cx="2999232" cy="4636008"/>
          </a:xfrm>
          <a:prstGeom prst="rect">
            <a:avLst/>
          </a:prstGeom>
          <a:noFill/>
          <a:ln>
            <a:noFill/>
          </a:ln>
        </p:spPr>
      </p:pic>
    </p:spTree>
    <p:extLst>
      <p:ext uri="{BB962C8B-B14F-4D97-AF65-F5344CB8AC3E}">
        <p14:creationId xmlns:p14="http://schemas.microsoft.com/office/powerpoint/2010/main" val="3682391422"/>
      </p:ext>
    </p:extLst>
  </p:cSld>
  <p:clrMapOvr>
    <a:masterClrMapping/>
  </p:clrMapOvr>
  <p:transition spd="slow">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0913" y="446689"/>
            <a:ext cx="8911687" cy="699723"/>
          </a:xfrm>
        </p:spPr>
        <p:txBody>
          <a:bodyPr>
            <a:noAutofit/>
          </a:bodyPr>
          <a:lstStyle/>
          <a:p>
            <a:r>
              <a:rPr lang="en-GB" sz="4400" dirty="0" smtClean="0">
                <a:latin typeface="Times New Roman" panose="02020603050405020304" pitchFamily="18" charset="0"/>
                <a:cs typeface="Times New Roman" panose="02020603050405020304" pitchFamily="18" charset="0"/>
              </a:rPr>
              <a:t>Contents</a:t>
            </a:r>
            <a:endParaRPr lang="en-GB" sz="4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251882" y="1480241"/>
            <a:ext cx="9020718" cy="4093245"/>
          </a:xfrm>
        </p:spPr>
        <p:txBody>
          <a:bodyPr>
            <a:noAutofit/>
          </a:bodyPr>
          <a:lstStyle/>
          <a:p>
            <a:r>
              <a:rPr lang="en-GB" sz="2400" dirty="0" smtClean="0">
                <a:latin typeface="Times New Roman" panose="02020603050405020304" pitchFamily="18" charset="0"/>
                <a:cs typeface="Times New Roman" panose="02020603050405020304" pitchFamily="18" charset="0"/>
              </a:rPr>
              <a:t>Introduction</a:t>
            </a:r>
          </a:p>
          <a:p>
            <a:r>
              <a:rPr lang="en-US" sz="2400" dirty="0" smtClean="0">
                <a:latin typeface="Times New Roman" panose="02020603050405020304" pitchFamily="18" charset="0"/>
                <a:cs typeface="Times New Roman" panose="02020603050405020304" pitchFamily="18" charset="0"/>
              </a:rPr>
              <a:t>Driving Principle For The Design</a:t>
            </a:r>
          </a:p>
          <a:p>
            <a:r>
              <a:rPr lang="en-US" sz="2400" dirty="0" smtClean="0">
                <a:latin typeface="Times New Roman" panose="02020603050405020304" pitchFamily="18" charset="0"/>
                <a:cs typeface="Times New Roman" panose="02020603050405020304" pitchFamily="18" charset="0"/>
              </a:rPr>
              <a:t>Overview Of Existing Apps</a:t>
            </a:r>
          </a:p>
          <a:p>
            <a:r>
              <a:rPr lang="en-US" sz="2400" dirty="0" smtClean="0">
                <a:latin typeface="Times New Roman" panose="02020603050405020304" pitchFamily="18" charset="0"/>
                <a:cs typeface="Times New Roman" panose="02020603050405020304" pitchFamily="18" charset="0"/>
              </a:rPr>
              <a:t>Optical Character Recognition On Android</a:t>
            </a:r>
          </a:p>
          <a:p>
            <a:r>
              <a:rPr lang="en-GB" sz="2400" dirty="0" smtClean="0">
                <a:latin typeface="Times New Roman" panose="02020603050405020304" pitchFamily="18" charset="0"/>
                <a:cs typeface="Times New Roman" panose="02020603050405020304" pitchFamily="18" charset="0"/>
              </a:rPr>
              <a:t>Text To Speech On Android</a:t>
            </a:r>
            <a:r>
              <a:rPr lang="en-US" sz="2400" dirty="0" smtClean="0">
                <a:latin typeface="Times New Roman" panose="02020603050405020304" pitchFamily="18" charset="0"/>
                <a:cs typeface="Times New Roman" panose="02020603050405020304" pitchFamily="18" charset="0"/>
              </a:rPr>
              <a:t> </a:t>
            </a:r>
          </a:p>
          <a:p>
            <a:r>
              <a:rPr lang="en-US" sz="2400" dirty="0" smtClean="0">
                <a:latin typeface="Times New Roman" panose="02020603050405020304" pitchFamily="18" charset="0"/>
                <a:cs typeface="Times New Roman" panose="02020603050405020304" pitchFamily="18" charset="0"/>
              </a:rPr>
              <a:t>Block Diagram</a:t>
            </a:r>
          </a:p>
          <a:p>
            <a:r>
              <a:rPr lang="en-US" sz="2400" dirty="0" smtClean="0">
                <a:latin typeface="Times New Roman" panose="02020603050405020304" pitchFamily="18" charset="0"/>
                <a:cs typeface="Times New Roman" panose="02020603050405020304" pitchFamily="18" charset="0"/>
              </a:rPr>
              <a:t>Users</a:t>
            </a:r>
            <a:endParaRPr lang="en-GB" sz="2400" dirty="0" smtClean="0">
              <a:latin typeface="Times New Roman" panose="02020603050405020304" pitchFamily="18" charset="0"/>
              <a:cs typeface="Times New Roman" panose="02020603050405020304" pitchFamily="18" charset="0"/>
            </a:endParaRPr>
          </a:p>
          <a:p>
            <a:r>
              <a:rPr lang="en-GB" sz="2400" dirty="0" smtClean="0">
                <a:latin typeface="Times New Roman" panose="02020603050405020304" pitchFamily="18" charset="0"/>
                <a:cs typeface="Times New Roman" panose="02020603050405020304" pitchFamily="18" charset="0"/>
              </a:rPr>
              <a:t>App Graphical User Interface</a:t>
            </a:r>
          </a:p>
          <a:p>
            <a:r>
              <a:rPr lang="en-GB" sz="2400" dirty="0" smtClean="0">
                <a:latin typeface="Times New Roman" panose="02020603050405020304" pitchFamily="18" charset="0"/>
                <a:cs typeface="Times New Roman" panose="02020603050405020304" pitchFamily="18" charset="0"/>
              </a:rPr>
              <a:t>Conclusion</a:t>
            </a:r>
          </a:p>
          <a:p>
            <a:endParaRPr lang="en-GB" sz="2400" dirty="0" smtClean="0">
              <a:latin typeface="Times New Roman" panose="02020603050405020304" pitchFamily="18" charset="0"/>
              <a:cs typeface="Times New Roman" panose="02020603050405020304" pitchFamily="18" charset="0"/>
            </a:endParaRPr>
          </a:p>
          <a:p>
            <a:endParaRPr lang="en-GB" sz="2400" dirty="0" smtClean="0">
              <a:latin typeface="Times New Roman" panose="02020603050405020304" pitchFamily="18" charset="0"/>
              <a:cs typeface="Times New Roman" panose="02020603050405020304" pitchFamily="18" charset="0"/>
            </a:endParaRPr>
          </a:p>
          <a:p>
            <a:pPr marL="36576" indent="0">
              <a:buNone/>
            </a:pPr>
            <a:endParaRPr lang="en-GB" sz="2400" dirty="0" smtClean="0">
              <a:latin typeface="Times New Roman" panose="02020603050405020304" pitchFamily="18" charset="0"/>
              <a:cs typeface="Times New Roman" panose="02020603050405020304" pitchFamily="18" charset="0"/>
            </a:endParaRPr>
          </a:p>
          <a:p>
            <a:endParaRPr lang="en-GB" sz="2400" dirty="0" smtClean="0">
              <a:latin typeface="Times New Roman" panose="02020603050405020304" pitchFamily="18" charset="0"/>
              <a:cs typeface="Times New Roman" panose="02020603050405020304" pitchFamily="18" charset="0"/>
            </a:endParaRPr>
          </a:p>
          <a:p>
            <a:endParaRPr lang="en-GB"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9748144"/>
      </p:ext>
    </p:extLst>
  </p:cSld>
  <p:clrMapOvr>
    <a:masterClrMapping/>
  </p:clrMapOvr>
  <p:transition spd="slow">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0515" y="506866"/>
            <a:ext cx="9956800" cy="1143000"/>
          </a:xfrm>
        </p:spPr>
        <p:txBody>
          <a:bodyPr>
            <a:normAutofit/>
          </a:bodyPr>
          <a:lstStyle/>
          <a:p>
            <a:r>
              <a:rPr lang="en-US" sz="4400" dirty="0" smtClean="0">
                <a:latin typeface="Times New Roman" panose="02020603050405020304" pitchFamily="18" charset="0"/>
                <a:cs typeface="Times New Roman" panose="02020603050405020304" pitchFamily="18" charset="0"/>
              </a:rPr>
              <a:t>Conclusion</a:t>
            </a:r>
            <a:endParaRPr lang="en-US" sz="4400" dirty="0">
              <a:latin typeface="Times New Roman" panose="02020603050405020304" pitchFamily="18" charset="0"/>
              <a:cs typeface="Times New Roman" panose="02020603050405020304" pitchFamily="18" charset="0"/>
            </a:endParaRPr>
          </a:p>
        </p:txBody>
      </p:sp>
      <p:sp>
        <p:nvSpPr>
          <p:cNvPr id="35" name="Content Placeholder 2"/>
          <p:cNvSpPr>
            <a:spLocks noGrp="1"/>
          </p:cNvSpPr>
          <p:nvPr>
            <p:ph idx="1"/>
          </p:nvPr>
        </p:nvSpPr>
        <p:spPr>
          <a:xfrm>
            <a:off x="1146630" y="1998407"/>
            <a:ext cx="8915400" cy="2740384"/>
          </a:xfrm>
        </p:spPr>
        <p:txBody>
          <a:bodyPr>
            <a:noAutofit/>
          </a:bodyPr>
          <a:lstStyle/>
          <a:p>
            <a:r>
              <a:rPr lang="en-US" sz="2400" dirty="0"/>
              <a:t>The app “</a:t>
            </a:r>
            <a:r>
              <a:rPr lang="en-US" sz="2400" b="1" dirty="0"/>
              <a:t>Medicine Name Detector</a:t>
            </a:r>
            <a:r>
              <a:rPr lang="en-US" sz="2400" dirty="0"/>
              <a:t>” consisted of the </a:t>
            </a:r>
            <a:r>
              <a:rPr lang="en-US" sz="2400" dirty="0" smtClean="0"/>
              <a:t>construction </a:t>
            </a:r>
            <a:r>
              <a:rPr lang="en-US" sz="2400" dirty="0"/>
              <a:t>of an application composed by several parts</a:t>
            </a:r>
            <a:r>
              <a:rPr lang="en-US" sz="2400" dirty="0" smtClean="0"/>
              <a:t>,   </a:t>
            </a:r>
            <a:r>
              <a:rPr lang="en-US" sz="2400" dirty="0"/>
              <a:t>scan the image by mobile device, then used  an OCR API  </a:t>
            </a:r>
            <a:r>
              <a:rPr lang="en-US" sz="2400" dirty="0" smtClean="0"/>
              <a:t>for recognition </a:t>
            </a:r>
            <a:r>
              <a:rPr lang="en-US" sz="2400" dirty="0"/>
              <a:t>of its </a:t>
            </a:r>
            <a:r>
              <a:rPr lang="en-US" sz="2400" dirty="0" smtClean="0"/>
              <a:t>text from image, </a:t>
            </a:r>
            <a:r>
              <a:rPr lang="en-US" sz="2400" dirty="0"/>
              <a:t>which is then synthesized through a </a:t>
            </a:r>
            <a:r>
              <a:rPr lang="en-US" sz="2400" dirty="0" smtClean="0"/>
              <a:t>process </a:t>
            </a:r>
            <a:r>
              <a:rPr lang="en-US" sz="2400" dirty="0"/>
              <a:t>of TTS. </a:t>
            </a:r>
            <a:endParaRPr lang="en-GB" sz="2400" dirty="0" smtClean="0"/>
          </a:p>
          <a:p>
            <a:r>
              <a:rPr lang="en-US" sz="2400" dirty="0" smtClean="0"/>
              <a:t>At </a:t>
            </a:r>
            <a:r>
              <a:rPr lang="en-US" sz="2400" dirty="0"/>
              <a:t>last app speak the name of medicine and why it is use.</a:t>
            </a:r>
          </a:p>
          <a:p>
            <a:endParaRPr lang="en-GB" sz="2400" b="1" dirty="0" smtClean="0"/>
          </a:p>
          <a:p>
            <a:pPr marL="36576" indent="0">
              <a:buNone/>
            </a:pPr>
            <a:endParaRPr lang="en-GB" sz="2400" b="1" dirty="0" smtClean="0"/>
          </a:p>
          <a:p>
            <a:pPr>
              <a:buNone/>
            </a:pPr>
            <a:r>
              <a:rPr lang="en-GB" sz="2400" b="1" dirty="0" smtClean="0"/>
              <a:t/>
            </a:r>
            <a:br>
              <a:rPr lang="en-GB" sz="2400" b="1" dirty="0" smtClean="0"/>
            </a:br>
            <a:endParaRPr lang="en-US" sz="2400" b="1" dirty="0"/>
          </a:p>
        </p:txBody>
      </p:sp>
    </p:spTree>
    <p:extLst>
      <p:ext uri="{BB962C8B-B14F-4D97-AF65-F5344CB8AC3E}">
        <p14:creationId xmlns:p14="http://schemas.microsoft.com/office/powerpoint/2010/main" val="3784323553"/>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5">
                                            <p:txEl>
                                              <p:pRg st="0" end="0"/>
                                            </p:txEl>
                                          </p:spTgt>
                                        </p:tgtEl>
                                        <p:attrNameLst>
                                          <p:attrName>style.visibility</p:attrName>
                                        </p:attrNameLst>
                                      </p:cBhvr>
                                      <p:to>
                                        <p:strVal val="visible"/>
                                      </p:to>
                                    </p:set>
                                    <p:animEffect transition="in" filter="wipe(up)">
                                      <p:cBhvr>
                                        <p:cTn id="7" dur="500"/>
                                        <p:tgtEl>
                                          <p:spTgt spid="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5">
                                            <p:txEl>
                                              <p:pRg st="1" end="1"/>
                                            </p:txEl>
                                          </p:spTgt>
                                        </p:tgtEl>
                                        <p:attrNameLst>
                                          <p:attrName>style.visibility</p:attrName>
                                        </p:attrNameLst>
                                      </p:cBhvr>
                                      <p:to>
                                        <p:strVal val="visible"/>
                                      </p:to>
                                    </p:set>
                                    <p:animEffect transition="in" filter="wipe(up)">
                                      <p:cBhvr>
                                        <p:cTn id="12" dur="500"/>
                                        <p:tgtEl>
                                          <p:spTgt spid="3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35">
                                            <p:txEl>
                                              <p:pRg st="4" end="4"/>
                                            </p:txEl>
                                          </p:spTgt>
                                        </p:tgtEl>
                                        <p:attrNameLst>
                                          <p:attrName>style.visibility</p:attrName>
                                        </p:attrNameLst>
                                      </p:cBhvr>
                                      <p:to>
                                        <p:strVal val="visible"/>
                                      </p:to>
                                    </p:set>
                                    <p:animEffect transition="in" filter="wipe(up)">
                                      <p:cBhvr>
                                        <p:cTn id="17" dur="500"/>
                                        <p:tgtEl>
                                          <p:spTgt spid="3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285247" y="2967335"/>
            <a:ext cx="4667683" cy="923330"/>
          </a:xfrm>
          <a:prstGeom prst="rect">
            <a:avLst/>
          </a:prstGeom>
          <a:noFill/>
        </p:spPr>
        <p:txBody>
          <a:bodyPr wrap="square" lIns="91440" tIns="45720" rIns="91440" bIns="45720">
            <a:spAutoFit/>
          </a:bodyPr>
          <a:lstStyle/>
          <a:p>
            <a:pPr algn="ctr"/>
            <a:r>
              <a:rPr lang="en-US" sz="5400" b="0"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Thank You</a:t>
            </a:r>
            <a:endPar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286143629"/>
      </p:ext>
    </p:extLst>
  </p:cSld>
  <p:clrMapOvr>
    <a:masterClrMapping/>
  </p:clrMapOvr>
  <p:transition spd="slow">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5373" y="422942"/>
            <a:ext cx="8911687" cy="877144"/>
          </a:xfrm>
        </p:spPr>
        <p:txBody>
          <a:bodyPr>
            <a:normAutofit/>
          </a:bodyPr>
          <a:lstStyle/>
          <a:p>
            <a:r>
              <a:rPr lang="en-GB" sz="4400" dirty="0" smtClean="0">
                <a:latin typeface="Times New Roman" panose="02020603050405020304" pitchFamily="18" charset="0"/>
                <a:cs typeface="Times New Roman" panose="02020603050405020304" pitchFamily="18" charset="0"/>
              </a:rPr>
              <a:t>Introduction</a:t>
            </a:r>
            <a:endParaRPr lang="en-GB" sz="4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88137" y="1691640"/>
            <a:ext cx="10712674" cy="4128589"/>
          </a:xfrm>
        </p:spPr>
        <p:txBody>
          <a:bodyPr>
            <a:normAutofit/>
          </a:bodyPr>
          <a:lstStyle/>
          <a:p>
            <a:pPr fontAlgn="base"/>
            <a:r>
              <a:rPr lang="en-US" sz="2400" dirty="0"/>
              <a:t>The wide-ranging eye problems make simple daily tasks difficult, or even impossible, for older people</a:t>
            </a:r>
            <a:r>
              <a:rPr lang="en-US" sz="2400" dirty="0" smtClean="0"/>
              <a:t>.</a:t>
            </a:r>
          </a:p>
          <a:p>
            <a:pPr fontAlgn="base"/>
            <a:r>
              <a:rPr lang="en-US" sz="2400" dirty="0"/>
              <a:t> According to a recent survey by a national </a:t>
            </a:r>
            <a:r>
              <a:rPr lang="en-US" sz="2400" dirty="0" err="1"/>
              <a:t>organisation</a:t>
            </a:r>
            <a:r>
              <a:rPr lang="en-US" sz="2400" dirty="0" smtClean="0"/>
              <a:t> </a:t>
            </a:r>
            <a:r>
              <a:rPr lang="en-US" sz="2400" dirty="0"/>
              <a:t>for ophthalmologists India accounts for 20% of the total blind population of the world, with 7.8 million visually impaired out of the 39 million across the globe. India is now home to the world's largest number of blind people .</a:t>
            </a:r>
            <a:r>
              <a:rPr lang="en-US" sz="2400" dirty="0">
                <a:cs typeface="Times New Roman" panose="02020603050405020304" pitchFamily="18" charset="0"/>
              </a:rPr>
              <a:t> </a:t>
            </a:r>
            <a:endParaRPr lang="en-US" sz="2400" dirty="0" smtClean="0">
              <a:cs typeface="Times New Roman" panose="02020603050405020304" pitchFamily="18" charset="0"/>
            </a:endParaRPr>
          </a:p>
          <a:p>
            <a:pPr fontAlgn="base"/>
            <a:r>
              <a:rPr lang="en-US" sz="2400" dirty="0" smtClean="0">
                <a:cs typeface="Times New Roman" panose="02020603050405020304" pitchFamily="18" charset="0"/>
              </a:rPr>
              <a:t>This app </a:t>
            </a:r>
            <a:r>
              <a:rPr lang="en-US" sz="2400" dirty="0"/>
              <a:t>helps </a:t>
            </a:r>
            <a:r>
              <a:rPr lang="en-US" sz="2400" dirty="0">
                <a:cs typeface="Times New Roman" panose="02020603050405020304" pitchFamily="18" charset="0"/>
              </a:rPr>
              <a:t>the blind and visually impaired person </a:t>
            </a:r>
            <a:r>
              <a:rPr lang="en-US" sz="2400" dirty="0"/>
              <a:t>to </a:t>
            </a:r>
            <a:r>
              <a:rPr lang="en-US" sz="2400" dirty="0" smtClean="0"/>
              <a:t>listen</a:t>
            </a:r>
            <a:r>
              <a:rPr lang="en-US" sz="2400" dirty="0" smtClean="0"/>
              <a:t> </a:t>
            </a:r>
            <a:r>
              <a:rPr lang="en-US" sz="2400" dirty="0"/>
              <a:t>the name of medicine printed on cover so that person will not take wrong medicine.</a:t>
            </a:r>
          </a:p>
          <a:p>
            <a:pPr fontAlgn="base"/>
            <a:endParaRPr lang="en-US" sz="2400" dirty="0">
              <a:cs typeface="Times New Roman" panose="02020603050405020304" pitchFamily="18" charset="0"/>
            </a:endParaRPr>
          </a:p>
          <a:p>
            <a:pPr fontAlgn="base"/>
            <a:endParaRPr lang="en-US" sz="2400" dirty="0"/>
          </a:p>
          <a:p>
            <a:pPr fontAlgn="base"/>
            <a:endParaRPr lang="en-US" sz="2400" dirty="0" smtClean="0">
              <a:cs typeface="Times New Roman" panose="02020603050405020304" pitchFamily="18" charset="0"/>
            </a:endParaRPr>
          </a:p>
        </p:txBody>
      </p:sp>
    </p:spTree>
    <p:extLst>
      <p:ext uri="{BB962C8B-B14F-4D97-AF65-F5344CB8AC3E}">
        <p14:creationId xmlns:p14="http://schemas.microsoft.com/office/powerpoint/2010/main" val="1690014030"/>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up)">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up)">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276114" cy="1143000"/>
          </a:xfrm>
        </p:spPr>
        <p:txBody>
          <a:bodyPr>
            <a:noAutofit/>
          </a:bodyPr>
          <a:lstStyle/>
          <a:p>
            <a:r>
              <a:rPr lang="en-US" sz="4400" dirty="0" smtClean="0">
                <a:latin typeface="Times New Roman" panose="02020603050405020304" pitchFamily="18" charset="0"/>
                <a:cs typeface="Times New Roman" panose="02020603050405020304" pitchFamily="18" charset="0"/>
              </a:rPr>
              <a:t>Driving Principle For The Design</a:t>
            </a:r>
            <a:endParaRPr lang="en-US" sz="4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0" y="1600201"/>
            <a:ext cx="10551886" cy="3320142"/>
          </a:xfrm>
        </p:spPr>
        <p:txBody>
          <a:bodyPr>
            <a:noAutofit/>
          </a:bodyPr>
          <a:lstStyle/>
          <a:p>
            <a:r>
              <a:rPr lang="en-US" sz="2400" dirty="0"/>
              <a:t>The main reasons for choosing this project are:</a:t>
            </a:r>
          </a:p>
          <a:p>
            <a:pPr marL="36576" indent="0">
              <a:buNone/>
            </a:pPr>
            <a:r>
              <a:rPr lang="en-US" sz="2400" dirty="0"/>
              <a:t>       a. </a:t>
            </a:r>
            <a:r>
              <a:rPr lang="en-GB" sz="2400" dirty="0"/>
              <a:t>Making a disable an independent.</a:t>
            </a:r>
            <a:r>
              <a:rPr lang="en-US" sz="2400" dirty="0"/>
              <a:t>    	 </a:t>
            </a:r>
          </a:p>
          <a:p>
            <a:pPr marL="36576" indent="0">
              <a:buNone/>
            </a:pPr>
            <a:r>
              <a:rPr lang="en-US" sz="2400" dirty="0"/>
              <a:t>       </a:t>
            </a:r>
            <a:r>
              <a:rPr lang="en-US" sz="2400" dirty="0" smtClean="0"/>
              <a:t>b. Choose right medicine before take.</a:t>
            </a:r>
          </a:p>
          <a:p>
            <a:pPr marL="36576" indent="0">
              <a:buNone/>
            </a:pPr>
            <a:endParaRPr lang="en-US" sz="2400" dirty="0" smtClean="0"/>
          </a:p>
          <a:p>
            <a:r>
              <a:rPr lang="en-US" sz="2400" dirty="0"/>
              <a:t>Our project aims at removing such constraints </a:t>
            </a:r>
            <a:r>
              <a:rPr lang="en-GB" sz="2400" dirty="0"/>
              <a:t>by helping </a:t>
            </a:r>
            <a:r>
              <a:rPr lang="en-US" sz="2400" dirty="0"/>
              <a:t>the visually challenged </a:t>
            </a:r>
            <a:r>
              <a:rPr lang="en-GB" sz="2400" dirty="0"/>
              <a:t>person to </a:t>
            </a:r>
            <a:r>
              <a:rPr lang="en-GB" sz="2400" dirty="0" smtClean="0"/>
              <a:t>know</a:t>
            </a:r>
            <a:r>
              <a:rPr lang="en-GB" sz="2400" dirty="0" smtClean="0"/>
              <a:t> </a:t>
            </a:r>
            <a:r>
              <a:rPr lang="en-GB" sz="2400" dirty="0"/>
              <a:t>what medicine is it and why it is used</a:t>
            </a:r>
            <a:r>
              <a:rPr lang="en-US" sz="2400" dirty="0"/>
              <a:t> independently without restricting his/her movements. </a:t>
            </a:r>
          </a:p>
          <a:p>
            <a:endParaRPr lang="en-US" sz="2400" dirty="0"/>
          </a:p>
          <a:p>
            <a:pPr marL="36576" indent="0">
              <a:buNone/>
            </a:pPr>
            <a:r>
              <a:rPr lang="en-GB" sz="2400" dirty="0" smtClean="0"/>
              <a:t> </a:t>
            </a:r>
          </a:p>
        </p:txBody>
      </p:sp>
    </p:spTree>
    <p:extLst>
      <p:ext uri="{BB962C8B-B14F-4D97-AF65-F5344CB8AC3E}">
        <p14:creationId xmlns:p14="http://schemas.microsoft.com/office/powerpoint/2010/main" val="31627202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dirty="0" smtClean="0">
                <a:latin typeface="Times New Roman" panose="02020603050405020304" pitchFamily="18" charset="0"/>
                <a:cs typeface="Times New Roman" panose="02020603050405020304" pitchFamily="18" charset="0"/>
              </a:rPr>
              <a:t>Overview Of Existing Apps</a:t>
            </a:r>
            <a:endParaRPr lang="en-US" sz="4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400" dirty="0"/>
              <a:t> Many reading </a:t>
            </a:r>
            <a:r>
              <a:rPr lang="en-US" sz="2400" dirty="0" smtClean="0"/>
              <a:t>apps </a:t>
            </a:r>
            <a:r>
              <a:rPr lang="en-US" sz="2400" dirty="0"/>
              <a:t>for visually-impaired people are already </a:t>
            </a:r>
            <a:r>
              <a:rPr lang="en-US" sz="2400" dirty="0" smtClean="0"/>
              <a:t>   available </a:t>
            </a:r>
            <a:r>
              <a:rPr lang="en-US" sz="2400" dirty="0"/>
              <a:t>and quite </a:t>
            </a:r>
            <a:r>
              <a:rPr lang="en-US" sz="2400" dirty="0" smtClean="0"/>
              <a:t>popular too.</a:t>
            </a:r>
          </a:p>
          <a:p>
            <a:r>
              <a:rPr lang="en-US" sz="2400" dirty="0" smtClean="0"/>
              <a:t>These apps </a:t>
            </a:r>
            <a:r>
              <a:rPr lang="en-US" sz="2400" dirty="0"/>
              <a:t>make use of a </a:t>
            </a:r>
            <a:r>
              <a:rPr lang="en-US" sz="2400" dirty="0" smtClean="0"/>
              <a:t>phone camera </a:t>
            </a:r>
            <a:r>
              <a:rPr lang="en-US" sz="2400" dirty="0"/>
              <a:t>which scans the entire document and subsequently the in-built optical recognition system extracts the text from the page</a:t>
            </a:r>
            <a:r>
              <a:rPr lang="en-US" sz="2400" dirty="0" smtClean="0"/>
              <a:t>.</a:t>
            </a:r>
          </a:p>
          <a:p>
            <a:r>
              <a:rPr lang="en-US" sz="2400" dirty="0" smtClean="0"/>
              <a:t>But there is no application which scan the medicine cover and speak the right name of medicine and why it is used.</a:t>
            </a:r>
          </a:p>
          <a:p>
            <a:endParaRPr lang="en-US" sz="2400" dirty="0"/>
          </a:p>
        </p:txBody>
      </p:sp>
    </p:spTree>
    <p:extLst>
      <p:ext uri="{BB962C8B-B14F-4D97-AF65-F5344CB8AC3E}">
        <p14:creationId xmlns:p14="http://schemas.microsoft.com/office/powerpoint/2010/main" val="31468162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dirty="0">
                <a:latin typeface="Times New Roman" panose="02020603050405020304" pitchFamily="18" charset="0"/>
                <a:cs typeface="Times New Roman" panose="02020603050405020304" pitchFamily="18" charset="0"/>
              </a:rPr>
              <a:t>Optical Character Recognition on Android </a:t>
            </a:r>
          </a:p>
        </p:txBody>
      </p:sp>
      <p:sp>
        <p:nvSpPr>
          <p:cNvPr id="3" name="Content Placeholder 2"/>
          <p:cNvSpPr>
            <a:spLocks noGrp="1"/>
          </p:cNvSpPr>
          <p:nvPr>
            <p:ph idx="1"/>
          </p:nvPr>
        </p:nvSpPr>
        <p:spPr/>
        <p:txBody>
          <a:bodyPr>
            <a:normAutofit/>
          </a:bodyPr>
          <a:lstStyle/>
          <a:p>
            <a:r>
              <a:rPr lang="en-US" sz="2400" dirty="0"/>
              <a:t>Text recognition is the process of detecting text in images and video streams and recognizing the text contained therein</a:t>
            </a:r>
            <a:r>
              <a:rPr lang="en-US" sz="2400" dirty="0" smtClean="0"/>
              <a:t>.</a:t>
            </a:r>
          </a:p>
          <a:p>
            <a:r>
              <a:rPr lang="en-US" sz="2400" dirty="0"/>
              <a:t>The Text Recognizer segments text into blocks, lines, and words. Roughly speaking</a:t>
            </a:r>
            <a:r>
              <a:rPr lang="en-US" sz="2400" dirty="0" smtClean="0"/>
              <a:t>:</a:t>
            </a:r>
          </a:p>
          <a:p>
            <a:pPr marL="36576" indent="0">
              <a:buNone/>
            </a:pPr>
            <a:r>
              <a:rPr lang="en-US" sz="2400" dirty="0" smtClean="0"/>
              <a:t>     *  </a:t>
            </a:r>
            <a:r>
              <a:rPr lang="en-US" sz="2400" dirty="0"/>
              <a:t>A </a:t>
            </a:r>
            <a:r>
              <a:rPr lang="en-US" sz="2400" dirty="0" smtClean="0"/>
              <a:t>block</a:t>
            </a:r>
            <a:r>
              <a:rPr lang="en-US" sz="2400" dirty="0"/>
              <a:t> is a contiguous set of text lines, such as a paragraph or </a:t>
            </a:r>
            <a:r>
              <a:rPr lang="en-US" sz="2400" dirty="0" smtClean="0"/>
              <a:t> 	column.</a:t>
            </a:r>
          </a:p>
          <a:p>
            <a:pPr marL="36576" indent="0">
              <a:buNone/>
            </a:pPr>
            <a:r>
              <a:rPr lang="en-US" sz="2400" dirty="0"/>
              <a:t> </a:t>
            </a:r>
            <a:r>
              <a:rPr lang="en-US" sz="2400" dirty="0" smtClean="0"/>
              <a:t>    *  A line</a:t>
            </a:r>
            <a:r>
              <a:rPr lang="en-US" sz="2400" dirty="0"/>
              <a:t> is a contiguous set of words on the same vertical axis, </a:t>
            </a:r>
            <a:r>
              <a:rPr lang="en-US" sz="2400" dirty="0" smtClean="0"/>
              <a:t>and</a:t>
            </a:r>
          </a:p>
          <a:p>
            <a:pPr marL="36576" indent="0">
              <a:buNone/>
            </a:pPr>
            <a:r>
              <a:rPr lang="en-US" sz="2400" dirty="0"/>
              <a:t> </a:t>
            </a:r>
            <a:r>
              <a:rPr lang="en-US" sz="2400" dirty="0" smtClean="0"/>
              <a:t>    *  A word</a:t>
            </a:r>
            <a:r>
              <a:rPr lang="en-US" sz="2400" dirty="0"/>
              <a:t> is a contiguous set of alphanumeric characters on the </a:t>
            </a:r>
            <a:r>
              <a:rPr lang="en-US" sz="2400" dirty="0" smtClean="0"/>
              <a:t>  	same </a:t>
            </a:r>
            <a:r>
              <a:rPr lang="en-US" sz="2400" dirty="0"/>
              <a:t>vertical axis.</a:t>
            </a:r>
            <a:endParaRPr lang="en-US" sz="2400" dirty="0" smtClean="0"/>
          </a:p>
        </p:txBody>
      </p:sp>
    </p:spTree>
    <p:extLst>
      <p:ext uri="{BB962C8B-B14F-4D97-AF65-F5344CB8AC3E}">
        <p14:creationId xmlns:p14="http://schemas.microsoft.com/office/powerpoint/2010/main" val="37573372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41388" y="1306785"/>
            <a:ext cx="9375775" cy="4001315"/>
          </a:xfrm>
        </p:spPr>
      </p:pic>
      <p:sp>
        <p:nvSpPr>
          <p:cNvPr id="2" name="TextBox 1"/>
          <p:cNvSpPr txBox="1"/>
          <p:nvPr/>
        </p:nvSpPr>
        <p:spPr>
          <a:xfrm>
            <a:off x="3238844" y="5704114"/>
            <a:ext cx="4780861" cy="461665"/>
          </a:xfrm>
          <a:prstGeom prst="rect">
            <a:avLst/>
          </a:prstGeom>
          <a:noFill/>
        </p:spPr>
        <p:txBody>
          <a:bodyPr wrap="none" rtlCol="0">
            <a:spAutoFit/>
          </a:bodyPr>
          <a:lstStyle/>
          <a:p>
            <a:r>
              <a:rPr lang="en-US" sz="2400" dirty="0">
                <a:ea typeface="Times New Roman" panose="02020603050405020304" pitchFamily="18" charset="0"/>
              </a:rPr>
              <a:t>Fig. 1: </a:t>
            </a:r>
            <a:r>
              <a:rPr lang="en-US" sz="2400" dirty="0" smtClean="0">
                <a:ea typeface="Times New Roman" panose="02020603050405020304" pitchFamily="18" charset="0"/>
              </a:rPr>
              <a:t> Text recognition segments</a:t>
            </a:r>
            <a:endParaRPr lang="en-US" sz="2400" dirty="0">
              <a:ea typeface="Times New Roman" panose="02020603050405020304" pitchFamily="18" charset="0"/>
            </a:endParaRPr>
          </a:p>
        </p:txBody>
      </p:sp>
    </p:spTree>
    <p:extLst>
      <p:ext uri="{BB962C8B-B14F-4D97-AF65-F5344CB8AC3E}">
        <p14:creationId xmlns:p14="http://schemas.microsoft.com/office/powerpoint/2010/main" val="1985059131"/>
      </p:ext>
    </p:extLst>
  </p:cSld>
  <p:clrMapOvr>
    <a:masterClrMapping/>
  </p:clrMapOvr>
  <p:transition spd="slow">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523526"/>
            <a:ext cx="8911687" cy="795257"/>
          </a:xfrm>
        </p:spPr>
        <p:txBody>
          <a:bodyPr>
            <a:normAutofit/>
          </a:bodyPr>
          <a:lstStyle/>
          <a:p>
            <a:r>
              <a:rPr lang="en-GB" sz="4400" dirty="0" smtClean="0">
                <a:latin typeface="Times New Roman" panose="02020603050405020304" pitchFamily="18" charset="0"/>
                <a:cs typeface="Times New Roman" panose="02020603050405020304" pitchFamily="18" charset="0"/>
              </a:rPr>
              <a:t>Text To Speech On Android</a:t>
            </a:r>
            <a:endParaRPr lang="en-GB" sz="4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338775" y="1704743"/>
            <a:ext cx="8915400" cy="3651028"/>
          </a:xfrm>
        </p:spPr>
        <p:txBody>
          <a:bodyPr>
            <a:noAutofit/>
          </a:bodyPr>
          <a:lstStyle/>
          <a:p>
            <a:r>
              <a:rPr lang="en-US" sz="2400" dirty="0"/>
              <a:t>Text-To-Speech (</a:t>
            </a:r>
            <a:r>
              <a:rPr lang="en-US" sz="2400" dirty="0" smtClean="0"/>
              <a:t>TTS) also </a:t>
            </a:r>
            <a:r>
              <a:rPr lang="en-US" sz="2400" dirty="0"/>
              <a:t>known as </a:t>
            </a:r>
            <a:r>
              <a:rPr lang="en-US" sz="2400" dirty="0" smtClean="0"/>
              <a:t>“speech synthesis”. </a:t>
            </a:r>
            <a:r>
              <a:rPr lang="en-US" sz="2400" dirty="0"/>
              <a:t>TTS enables your Android device to </a:t>
            </a:r>
            <a:r>
              <a:rPr lang="en-US" sz="2400" dirty="0" smtClean="0"/>
              <a:t>“speak” </a:t>
            </a:r>
            <a:r>
              <a:rPr lang="en-US" sz="2400" dirty="0"/>
              <a:t>text of different languages</a:t>
            </a:r>
            <a:r>
              <a:rPr lang="en-US" sz="2400" dirty="0" smtClean="0"/>
              <a:t>.</a:t>
            </a:r>
          </a:p>
          <a:p>
            <a:r>
              <a:rPr lang="en-US" sz="2400" dirty="0"/>
              <a:t>It is one of the major applications of Natural Language Processing (NLP</a:t>
            </a:r>
            <a:r>
              <a:rPr lang="en-US" sz="2400" dirty="0" smtClean="0"/>
              <a:t>).</a:t>
            </a:r>
          </a:p>
          <a:p>
            <a:r>
              <a:rPr lang="en-US" sz="2400" dirty="0"/>
              <a:t>The NLP module contains various </a:t>
            </a:r>
            <a:r>
              <a:rPr lang="en-US" sz="2400" dirty="0" smtClean="0"/>
              <a:t>blocks: preprocessor</a:t>
            </a:r>
            <a:r>
              <a:rPr lang="en-US" sz="2400" dirty="0"/>
              <a:t>, text analyzer, morphological analyzer, contextual analyzer, syntactic prosodic parser, letter to sound module and prosody </a:t>
            </a:r>
            <a:r>
              <a:rPr lang="en-US" sz="2400" dirty="0" smtClean="0"/>
              <a:t>generator</a:t>
            </a:r>
            <a:endParaRPr lang="en-GB" sz="2400" dirty="0"/>
          </a:p>
        </p:txBody>
      </p:sp>
    </p:spTree>
    <p:extLst>
      <p:ext uri="{BB962C8B-B14F-4D97-AF65-F5344CB8AC3E}">
        <p14:creationId xmlns:p14="http://schemas.microsoft.com/office/powerpoint/2010/main" val="1275205147"/>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up)">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up)">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2752" y="271628"/>
            <a:ext cx="8911687" cy="566058"/>
          </a:xfrm>
        </p:spPr>
        <p:txBody>
          <a:bodyPr>
            <a:noAutofit/>
          </a:bodyPr>
          <a:lstStyle/>
          <a:p>
            <a:pPr lvl="0" algn="ctr"/>
            <a:r>
              <a:rPr lang="en-US" sz="2400" b="1" dirty="0" smtClean="0">
                <a:latin typeface="Times New Roman" panose="02020603050405020304" pitchFamily="18" charset="0"/>
                <a:cs typeface="Times New Roman" panose="02020603050405020304" pitchFamily="18" charset="0"/>
              </a:rPr>
              <a:t>Algorithm For English Text To English Speech Conversion </a:t>
            </a: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pic>
        <p:nvPicPr>
          <p:cNvPr id="4" name="Content Placeholder 3"/>
          <p:cNvPicPr>
            <a:picLocks noGrp="1"/>
          </p:cNvPicPr>
          <p:nvPr>
            <p:ph idx="1"/>
          </p:nvPr>
        </p:nvPicPr>
        <p:blipFill>
          <a:blip r:embed="rId2"/>
          <a:stretch>
            <a:fillRect/>
          </a:stretch>
        </p:blipFill>
        <p:spPr>
          <a:xfrm>
            <a:off x="2984766" y="682171"/>
            <a:ext cx="5041633" cy="5965371"/>
          </a:xfrm>
          <a:prstGeom prst="rect">
            <a:avLst/>
          </a:prstGeom>
        </p:spPr>
      </p:pic>
    </p:spTree>
    <p:extLst>
      <p:ext uri="{BB962C8B-B14F-4D97-AF65-F5344CB8AC3E}">
        <p14:creationId xmlns:p14="http://schemas.microsoft.com/office/powerpoint/2010/main" val="74773704"/>
      </p:ext>
    </p:extLst>
  </p:cSld>
  <p:clrMapOvr>
    <a:masterClrMapping/>
  </p:clrMapOvr>
  <p:transition spd="slow">
    <p:wipe dir="r"/>
  </p:transition>
  <p:timing>
    <p:tnLst>
      <p:par>
        <p:cTn id="1" dur="indefinite" restart="never" nodeType="tmRoot"/>
      </p:par>
    </p:tnLst>
  </p:timing>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1114</TotalTime>
  <Words>326</Words>
  <Application>Microsoft Office PowerPoint</Application>
  <PresentationFormat>Widescreen</PresentationFormat>
  <Paragraphs>73</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Franklin Gothic Book</vt:lpstr>
      <vt:lpstr>Times New Roman</vt:lpstr>
      <vt:lpstr>Wingdings 2</vt:lpstr>
      <vt:lpstr>Technic</vt:lpstr>
      <vt:lpstr>PROJECT ON</vt:lpstr>
      <vt:lpstr>Contents</vt:lpstr>
      <vt:lpstr>Introduction</vt:lpstr>
      <vt:lpstr>Driving Principle For The Design</vt:lpstr>
      <vt:lpstr>Overview Of Existing Apps</vt:lpstr>
      <vt:lpstr>Optical Character Recognition on Android </vt:lpstr>
      <vt:lpstr>PowerPoint Presentation</vt:lpstr>
      <vt:lpstr>Text To Speech On Android</vt:lpstr>
      <vt:lpstr>Algorithm For English Text To English Speech Conversion  </vt:lpstr>
      <vt:lpstr>Block Diagram</vt:lpstr>
      <vt:lpstr>Users</vt:lpstr>
      <vt:lpstr>App Graphical User Interface</vt:lpstr>
      <vt:lpstr>1.  Splash Screen</vt:lpstr>
      <vt:lpstr>2.  Home Screen</vt:lpstr>
      <vt:lpstr> 3.  When User Clicks Capture Text Button </vt:lpstr>
      <vt:lpstr> 4.  After Accurate Detection Of Medicine Name</vt:lpstr>
      <vt:lpstr> 5.  When Medicine Name Is Not Detected Properly </vt:lpstr>
      <vt:lpstr> 6.  When User Clicks Add Medicine Button </vt:lpstr>
      <vt:lpstr> 7.  When A New Customized Medicine Is Added Successfully </vt:lpstr>
      <vt:lpstr>Conclusion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Campus ERP</dc:title>
  <dc:creator>Pawan Kumar Tiwari</dc:creator>
  <cp:lastModifiedBy>deepinlife</cp:lastModifiedBy>
  <cp:revision>354</cp:revision>
  <dcterms:created xsi:type="dcterms:W3CDTF">2015-04-05T12:02:46Z</dcterms:created>
  <dcterms:modified xsi:type="dcterms:W3CDTF">2018-06-06T04:04:42Z</dcterms:modified>
</cp:coreProperties>
</file>