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7" r:id="rId6"/>
    <p:sldId id="268" r:id="rId7"/>
    <p:sldId id="26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2160" autoAdjust="0"/>
  </p:normalViewPr>
  <p:slideViewPr>
    <p:cSldViewPr snapToGrid="0">
      <p:cViewPr>
        <p:scale>
          <a:sx n="83" d="100"/>
          <a:sy n="83" d="100"/>
        </p:scale>
        <p:origin x="39" y="525"/>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Baseline</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Minimum Detectable effect</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Statistical significance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 baseline was set to 15 % because as per the exercise last year 15 % of the sheep had foot and mouth disease at the Bryce national park . They want to check for reduction</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This year it was 10 % at Yellowstone that is a drop of 5/15 , 33 % which is significant , In order to confirm their findings they wanted determine the sample size to see if their program was working</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We are </a:t>
          </a:r>
          <a:r>
            <a:rPr lang="en-US" dirty="0" err="1"/>
            <a:t>chosing</a:t>
          </a:r>
          <a:r>
            <a:rPr lang="en-US" dirty="0"/>
            <a:t> 90 % as the statistical significance as this is how sure of the result that we </a:t>
          </a:r>
          <a:r>
            <a:rPr lang="en-US" dirty="0" err="1"/>
            <a:t>derieve</a:t>
          </a:r>
          <a:r>
            <a:rPr lang="en-US" dirty="0"/>
            <a:t> from the sample size. </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custLinFactNeighborX="0" custLinFactNeighborY="827">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4F42334-EB63-40DE-94BB-2D0F07F5D639}" srcId="{C5E6BC8D-1A4E-42C8-8E2C-7EC17FC2E1D1}" destId="{09E2EDBB-FB3E-4B60-875C-23AF617F3985}" srcOrd="0"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80863"/>
          <a:ext cx="3064668" cy="76315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Baseline</a:t>
          </a:r>
        </a:p>
      </dsp:txBody>
      <dsp:txXfrm>
        <a:off x="3143" y="80863"/>
        <a:ext cx="3064668" cy="763158"/>
      </dsp:txXfrm>
    </dsp:sp>
    <dsp:sp modelId="{9B31B566-F93C-4932-9C27-2AC260B106B4}">
      <dsp:nvSpPr>
        <dsp:cNvPr id="0" name=""/>
        <dsp:cNvSpPr/>
      </dsp:nvSpPr>
      <dsp:spPr>
        <a:xfrm>
          <a:off x="3143" y="844021"/>
          <a:ext cx="3064668" cy="353281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baseline was set to 15 % because as per the exercise last year 15 % of the sheep had foot and mouth disease at the Bryce national park . They want to check for reduction</a:t>
          </a:r>
        </a:p>
      </dsp:txBody>
      <dsp:txXfrm>
        <a:off x="3143" y="844021"/>
        <a:ext cx="3064668" cy="3532815"/>
      </dsp:txXfrm>
    </dsp:sp>
    <dsp:sp modelId="{7C161E6A-A933-4F26-AC69-DB5355D2DFE6}">
      <dsp:nvSpPr>
        <dsp:cNvPr id="0" name=""/>
        <dsp:cNvSpPr/>
      </dsp:nvSpPr>
      <dsp:spPr>
        <a:xfrm>
          <a:off x="3496865" y="80863"/>
          <a:ext cx="3064668" cy="76315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Minimum Detectable effect</a:t>
          </a:r>
        </a:p>
      </dsp:txBody>
      <dsp:txXfrm>
        <a:off x="3496865" y="80863"/>
        <a:ext cx="3064668" cy="763158"/>
      </dsp:txXfrm>
    </dsp:sp>
    <dsp:sp modelId="{571D68AB-B350-4D5C-AB6A-ABC40C2D8986}">
      <dsp:nvSpPr>
        <dsp:cNvPr id="0" name=""/>
        <dsp:cNvSpPr/>
      </dsp:nvSpPr>
      <dsp:spPr>
        <a:xfrm>
          <a:off x="3496865" y="873238"/>
          <a:ext cx="3064668" cy="353281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This year it was 10 % at Yellowstone that is a drop of 5/15 , 33 % which is significant , In order to confirm their findings they wanted determine the sample size to see if their program was working</a:t>
          </a:r>
        </a:p>
      </dsp:txBody>
      <dsp:txXfrm>
        <a:off x="3496865" y="873238"/>
        <a:ext cx="3064668" cy="3532815"/>
      </dsp:txXfrm>
    </dsp:sp>
    <dsp:sp modelId="{98493B2B-A905-429A-BAEF-6EBFD0668D83}">
      <dsp:nvSpPr>
        <dsp:cNvPr id="0" name=""/>
        <dsp:cNvSpPr/>
      </dsp:nvSpPr>
      <dsp:spPr>
        <a:xfrm>
          <a:off x="6990588" y="80863"/>
          <a:ext cx="3064668" cy="76315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Statistical significance</a:t>
          </a:r>
        </a:p>
      </dsp:txBody>
      <dsp:txXfrm>
        <a:off x="6990588" y="80863"/>
        <a:ext cx="3064668" cy="763158"/>
      </dsp:txXfrm>
    </dsp:sp>
    <dsp:sp modelId="{875AD089-2E66-469E-88C2-DFFE8330212E}">
      <dsp:nvSpPr>
        <dsp:cNvPr id="0" name=""/>
        <dsp:cNvSpPr/>
      </dsp:nvSpPr>
      <dsp:spPr>
        <a:xfrm>
          <a:off x="6990588" y="844021"/>
          <a:ext cx="3064668" cy="3532815"/>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We are </a:t>
          </a:r>
          <a:r>
            <a:rPr lang="en-US" sz="2200" kern="1200" dirty="0" err="1"/>
            <a:t>chosing</a:t>
          </a:r>
          <a:r>
            <a:rPr lang="en-US" sz="2200" kern="1200" dirty="0"/>
            <a:t> 90 % as the statistical significance as this is how sure of the result that we </a:t>
          </a:r>
          <a:r>
            <a:rPr lang="en-US" sz="2200" kern="1200" dirty="0" err="1"/>
            <a:t>derieve</a:t>
          </a:r>
          <a:r>
            <a:rPr lang="en-US" sz="2200" kern="1200" dirty="0"/>
            <a:t> from the sample size. </a:t>
          </a:r>
        </a:p>
      </dsp:txBody>
      <dsp:txXfrm>
        <a:off x="6990588" y="844021"/>
        <a:ext cx="3064668" cy="35328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2/28/2018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2/28/2018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6008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152135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12717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1862177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2/28/2018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2/28/2018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2/28/2018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CodeAcademy</a:t>
            </a:r>
            <a:r>
              <a:rPr lang="en-US" dirty="0"/>
              <a:t> </a:t>
            </a:r>
            <a:r>
              <a:rPr lang="en-US" dirty="0" err="1"/>
              <a:t>BioDiversity</a:t>
            </a:r>
            <a:endParaRPr lang="en-US" dirty="0"/>
          </a:p>
        </p:txBody>
      </p:sp>
      <p:sp>
        <p:nvSpPr>
          <p:cNvPr id="3" name="Subtitle 2"/>
          <p:cNvSpPr>
            <a:spLocks noGrp="1"/>
          </p:cNvSpPr>
          <p:nvPr>
            <p:ph type="subTitle" idx="1"/>
          </p:nvPr>
        </p:nvSpPr>
        <p:spPr/>
        <p:txBody>
          <a:bodyPr/>
          <a:lstStyle/>
          <a:p>
            <a:r>
              <a:rPr lang="en-US" dirty="0">
                <a:solidFill>
                  <a:schemeClr val="tx1">
                    <a:lumMod val="95000"/>
                  </a:schemeClr>
                </a:solidFill>
              </a:rPr>
              <a:t>Deep Jhavar | Teacher’s name | </a:t>
            </a:r>
            <a:r>
              <a:rPr lang="en-US" dirty="0" err="1">
                <a:solidFill>
                  <a:schemeClr val="tx1">
                    <a:lumMod val="95000"/>
                  </a:schemeClr>
                </a:solidFill>
              </a:rPr>
              <a:t>Codeacademy</a:t>
            </a:r>
            <a:endParaRPr lang="en-US" dirty="0">
              <a:solidFill>
                <a:schemeClr val="tx1">
                  <a:lumMod val="95000"/>
                </a:schemeClr>
              </a:solidFill>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Based on the result we have concluded the following </a:t>
            </a:r>
          </a:p>
          <a:p>
            <a:r>
              <a:rPr lang="en-US" dirty="0"/>
              <a:t>There is a significant difference between the levels of endangerment between different types of species . In our case it was reptiles vs mammals where the </a:t>
            </a:r>
            <a:r>
              <a:rPr lang="en-US" dirty="0" err="1"/>
              <a:t>Pvalues</a:t>
            </a:r>
            <a:r>
              <a:rPr lang="en-US" dirty="0"/>
              <a:t> were below 0.05 ,Certain species of  </a:t>
            </a:r>
            <a:r>
              <a:rPr lang="en-US" dirty="0" err="1"/>
              <a:t>Mamals</a:t>
            </a:r>
            <a:r>
              <a:rPr lang="en-US" dirty="0"/>
              <a:t> and birds seemed to be most in danger. </a:t>
            </a:r>
          </a:p>
          <a:p>
            <a:r>
              <a:rPr lang="en-US" dirty="0"/>
              <a:t>I would recommend the national parks to be careful about poaching and provide more protection for birds and </a:t>
            </a:r>
            <a:r>
              <a:rPr lang="en-US" dirty="0" err="1"/>
              <a:t>mamals</a:t>
            </a:r>
            <a:r>
              <a:rPr lang="en-US" dirty="0"/>
              <a:t> . </a:t>
            </a:r>
          </a:p>
          <a:p>
            <a:r>
              <a:rPr lang="en-US" dirty="0"/>
              <a:t>It could also be weather conditions that might not suit species and therefore shifting might be in order to </a:t>
            </a:r>
            <a:r>
              <a:rPr lang="en-US"/>
              <a:t>protect them. </a:t>
            </a:r>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Are some species more likely to be endangered than others?"</a:t>
            </a:r>
            <a:endParaRPr lang="en-US" dirty="0"/>
          </a:p>
        </p:txBody>
      </p:sp>
      <p:sp>
        <p:nvSpPr>
          <p:cNvPr id="3" name="Text Placeholder 2"/>
          <p:cNvSpPr>
            <a:spLocks noGrp="1"/>
          </p:cNvSpPr>
          <p:nvPr>
            <p:ph type="body" idx="1"/>
          </p:nvPr>
        </p:nvSpPr>
        <p:spPr/>
        <p:txBody>
          <a:bodyPr/>
          <a:lstStyle/>
          <a:p>
            <a:r>
              <a:rPr lang="en-US" dirty="0">
                <a:solidFill>
                  <a:schemeClr val="tx1">
                    <a:lumMod val="95000"/>
                  </a:schemeClr>
                </a:solidFill>
              </a:rPr>
              <a:t>In the national parks data</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dirty="0"/>
              <a:t>The Project had 2 sets of data as 2 csv files.</a:t>
            </a:r>
          </a:p>
          <a:p>
            <a:r>
              <a:rPr lang="en-US" dirty="0"/>
              <a:t>1) In the form of species info which contained information regarding species which contained columns like name, category, common name and conservation status.</a:t>
            </a:r>
          </a:p>
          <a:p>
            <a:r>
              <a:rPr lang="en-US" dirty="0"/>
              <a:t>2) The other file was observations.csv which contained data regarding type of species and their observation location and frequency. </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fontScale="70000" lnSpcReduction="20000"/>
          </a:bodyPr>
          <a:lstStyle/>
          <a:p>
            <a:r>
              <a:rPr lang="en-US" dirty="0"/>
              <a:t>The first part of the research involved counting the number of unique species and unique categories of species along with different status of conservation . Which Were Endangered ,in recovery, species of concern, Threatened and nan. </a:t>
            </a:r>
          </a:p>
          <a:p>
            <a:r>
              <a:rPr lang="en-US" dirty="0"/>
              <a:t>We used the </a:t>
            </a:r>
            <a:r>
              <a:rPr lang="en-US" dirty="0" err="1"/>
              <a:t>fillna</a:t>
            </a:r>
            <a:r>
              <a:rPr lang="en-US" dirty="0"/>
              <a:t> function to </a:t>
            </a:r>
            <a:r>
              <a:rPr lang="en-US" dirty="0" err="1"/>
              <a:t>replance</a:t>
            </a:r>
            <a:r>
              <a:rPr lang="en-US" dirty="0"/>
              <a:t> nan with a new category called no intervention . </a:t>
            </a:r>
          </a:p>
          <a:p>
            <a:r>
              <a:rPr lang="en-US" dirty="0"/>
              <a:t>We </a:t>
            </a:r>
            <a:r>
              <a:rPr lang="en-IN" dirty="0"/>
              <a:t>found the following data  </a:t>
            </a:r>
          </a:p>
          <a:p>
            <a:r>
              <a:rPr lang="en-IN" dirty="0"/>
              <a:t>Conservation Status : Number of species</a:t>
            </a:r>
          </a:p>
          <a:p>
            <a:r>
              <a:rPr lang="en-IN" dirty="0"/>
              <a:t>Endangered  		 15</a:t>
            </a:r>
          </a:p>
          <a:p>
            <a:r>
              <a:rPr lang="en-IN" dirty="0"/>
              <a:t>In Recovery              	  4</a:t>
            </a:r>
          </a:p>
          <a:p>
            <a:r>
              <a:rPr lang="en-IN" dirty="0"/>
              <a:t>   No Intervention            	 5363</a:t>
            </a:r>
          </a:p>
          <a:p>
            <a:r>
              <a:rPr lang="en-IN" dirty="0"/>
              <a:t> Species of Concern               151</a:t>
            </a:r>
          </a:p>
          <a:p>
            <a:r>
              <a:rPr lang="en-IN" dirty="0"/>
              <a:t>      Threatened               	 10</a:t>
            </a:r>
          </a:p>
          <a:p>
            <a:endParaRPr lang="en-IN" dirty="0"/>
          </a:p>
          <a:p>
            <a:endParaRPr lang="en-IN" dirty="0"/>
          </a:p>
          <a:p>
            <a:endParaRPr lang="en-IN" dirty="0"/>
          </a:p>
          <a:p>
            <a:endParaRPr lang="en-IN" dirty="0"/>
          </a:p>
          <a:p>
            <a:endParaRPr lang="en-IN" dirty="0"/>
          </a:p>
          <a:p>
            <a:endParaRPr lang="en-IN" dirty="0"/>
          </a:p>
          <a:p>
            <a:endParaRPr lang="en-US" dirty="0"/>
          </a:p>
        </p:txBody>
      </p:sp>
      <p:pic>
        <p:nvPicPr>
          <p:cNvPr id="6" name="Picture 5">
            <a:extLst>
              <a:ext uri="{FF2B5EF4-FFF2-40B4-BE49-F238E27FC236}">
                <a16:creationId xmlns:a16="http://schemas.microsoft.com/office/drawing/2014/main" id="{DA6AD605-FE6C-46EB-82FA-F60AE8734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687" y="4106174"/>
            <a:ext cx="5112091" cy="1973267"/>
          </a:xfrm>
          <a:prstGeom prst="rect">
            <a:avLst/>
          </a:prstGeom>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fontScale="55000" lnSpcReduction="20000"/>
          </a:bodyPr>
          <a:lstStyle/>
          <a:p>
            <a:r>
              <a:rPr lang="en-IN" dirty="0"/>
              <a:t>We then wanted to ascertain how much percentage of the species in each category  was protected , we did this by grouping category and scientific name to get the total number of species where the conservation status was no intervention and the total number where the conservation status was not no intervention which was placed in the protected column, we then divided protected/</a:t>
            </a:r>
            <a:r>
              <a:rPr lang="en-IN" dirty="0" err="1"/>
              <a:t>protected+nonprotected</a:t>
            </a:r>
            <a:r>
              <a:rPr lang="en-IN" dirty="0"/>
              <a:t> to get the percentage of protected species in each category. We got the following result  </a:t>
            </a:r>
          </a:p>
          <a:p>
            <a:pPr marL="0" indent="0">
              <a:buNone/>
            </a:pPr>
            <a:r>
              <a:rPr lang="en-IN" dirty="0"/>
              <a:t>category                  </a:t>
            </a:r>
            <a:r>
              <a:rPr lang="en-IN" dirty="0" err="1"/>
              <a:t>not_protected</a:t>
            </a:r>
            <a:r>
              <a:rPr lang="en-IN" dirty="0"/>
              <a:t>               protected                         </a:t>
            </a:r>
            <a:r>
              <a:rPr lang="en-IN" dirty="0" err="1"/>
              <a:t>percent_protected</a:t>
            </a:r>
            <a:endParaRPr lang="en-IN" dirty="0"/>
          </a:p>
          <a:p>
            <a:pPr marL="0" indent="0">
              <a:buNone/>
            </a:pPr>
            <a:r>
              <a:rPr lang="en-IN" dirty="0"/>
              <a:t> Amphibian                      72                           7                                             0.088608</a:t>
            </a:r>
          </a:p>
          <a:p>
            <a:pPr marL="0" indent="0">
              <a:buNone/>
            </a:pPr>
            <a:r>
              <a:rPr lang="en-IN" dirty="0"/>
              <a:t>  Bird                               413                         75           		           0.153689</a:t>
            </a:r>
          </a:p>
          <a:p>
            <a:pPr marL="0" indent="0">
              <a:buNone/>
            </a:pPr>
            <a:r>
              <a:rPr lang="en-IN" dirty="0"/>
              <a:t> Fish                                115                       11                                              0.087302</a:t>
            </a:r>
          </a:p>
          <a:p>
            <a:pPr marL="0" indent="0">
              <a:buNone/>
            </a:pPr>
            <a:r>
              <a:rPr lang="en-IN" dirty="0"/>
              <a:t>Mammal                          146                       30                                             0.170455</a:t>
            </a:r>
          </a:p>
          <a:p>
            <a:pPr marL="0" indent="0">
              <a:buNone/>
            </a:pPr>
            <a:r>
              <a:rPr lang="en-IN" dirty="0"/>
              <a:t> Nonvascular Plant          328                       5                                               0.015015</a:t>
            </a:r>
          </a:p>
          <a:p>
            <a:pPr marL="0" indent="0">
              <a:buNone/>
            </a:pPr>
            <a:r>
              <a:rPr lang="en-IN" dirty="0"/>
              <a:t> Reptile                            73                        5                                               0.064103</a:t>
            </a:r>
          </a:p>
          <a:p>
            <a:pPr marL="0" indent="0">
              <a:buNone/>
            </a:pPr>
            <a:r>
              <a:rPr lang="en-IN" dirty="0"/>
              <a:t> Vascular Plant               4216                     46                                              0.010793</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60083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a:bodyPr>
          <a:lstStyle/>
          <a:p>
            <a:pPr marL="0" indent="0">
              <a:buNone/>
            </a:pPr>
            <a:r>
              <a:rPr lang="en-IN" dirty="0"/>
              <a:t>We then used the chi2 test the null hypothesis that the difference was due to chance </a:t>
            </a:r>
          </a:p>
          <a:p>
            <a:pPr marL="0" indent="0">
              <a:buNone/>
            </a:pPr>
            <a:r>
              <a:rPr lang="en-IN" dirty="0"/>
              <a:t>We used sample data from to categories Mammals and reptiles, </a:t>
            </a:r>
          </a:p>
          <a:p>
            <a:pPr marL="0" indent="0">
              <a:buNone/>
            </a:pPr>
            <a:r>
              <a:rPr lang="en-IN" dirty="0"/>
              <a:t>We found that the </a:t>
            </a:r>
            <a:r>
              <a:rPr lang="en-IN" dirty="0" err="1"/>
              <a:t>pvalue</a:t>
            </a:r>
            <a:r>
              <a:rPr lang="en-IN" dirty="0"/>
              <a:t> results from the chi2 test were </a:t>
            </a:r>
            <a:r>
              <a:rPr lang="en-IN" dirty="0" err="1"/>
              <a:t>signigicant</a:t>
            </a:r>
            <a:endParaRPr lang="en-IN" dirty="0"/>
          </a:p>
          <a:p>
            <a:pPr marL="0" indent="0">
              <a:buNone/>
            </a:pPr>
            <a:r>
              <a:rPr lang="en-IN" dirty="0"/>
              <a:t>0.0383555902297 was the </a:t>
            </a:r>
            <a:r>
              <a:rPr lang="en-IN" dirty="0" err="1"/>
              <a:t>pvalue</a:t>
            </a:r>
            <a:r>
              <a:rPr lang="en-IN" dirty="0"/>
              <a:t> which was below 0.05 and therefore our null hypothesis was rejected and we could conclude certain species were more likely to be in endangered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18549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3" name="Content Placeholder 2"/>
          <p:cNvSpPr>
            <a:spLocks noGrp="1"/>
          </p:cNvSpPr>
          <p:nvPr>
            <p:ph idx="1"/>
          </p:nvPr>
        </p:nvSpPr>
        <p:spPr>
          <a:xfrm>
            <a:off x="1066800" y="1714500"/>
            <a:ext cx="6967268" cy="4457700"/>
          </a:xfrm>
        </p:spPr>
        <p:txBody>
          <a:bodyPr>
            <a:normAutofit/>
          </a:bodyPr>
          <a:lstStyle/>
          <a:p>
            <a:r>
              <a:rPr lang="en-IN" dirty="0"/>
              <a:t>In the second part the national park send us another data set observations. The Data Set used scientific names of the species so we had to we had to create new column which would check if the animal was type of sheep from the original species_info.csv , Once we tested weather a particular species was sheep using the lambda function , We then merged it with the observation </a:t>
            </a:r>
            <a:r>
              <a:rPr lang="en-IN" dirty="0" err="1"/>
              <a:t>dataframe</a:t>
            </a:r>
            <a:r>
              <a:rPr lang="en-IN" dirty="0"/>
              <a:t> which contained location and number observations </a:t>
            </a:r>
          </a:p>
          <a:p>
            <a:r>
              <a:rPr lang="en-IN" dirty="0"/>
              <a:t>We merged the two </a:t>
            </a:r>
            <a:r>
              <a:rPr lang="en-IN" dirty="0" err="1"/>
              <a:t>dataframes</a:t>
            </a:r>
            <a:r>
              <a:rPr lang="en-IN" dirty="0"/>
              <a:t> and grouped it by </a:t>
            </a:r>
            <a:r>
              <a:rPr lang="en-IN" dirty="0" err="1"/>
              <a:t>parkname</a:t>
            </a:r>
            <a:r>
              <a:rPr lang="en-IN" dirty="0"/>
              <a:t> to determine the sum of observations in each park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pic>
        <p:nvPicPr>
          <p:cNvPr id="5" name="Picture 4">
            <a:extLst>
              <a:ext uri="{FF2B5EF4-FFF2-40B4-BE49-F238E27FC236}">
                <a16:creationId xmlns:a16="http://schemas.microsoft.com/office/drawing/2014/main" id="{F3041556-1F0F-437A-B3B0-221ED4049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830" y="2047336"/>
            <a:ext cx="3858516" cy="3655697"/>
          </a:xfrm>
          <a:prstGeom prst="rect">
            <a:avLst/>
          </a:prstGeom>
        </p:spPr>
      </p:pic>
    </p:spTree>
    <p:extLst>
      <p:ext uri="{BB962C8B-B14F-4D97-AF65-F5344CB8AC3E}">
        <p14:creationId xmlns:p14="http://schemas.microsoft.com/office/powerpoint/2010/main" val="416125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foot and mouth Disease</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825021447"/>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sample size was 510 as per the calculator and the 3 parameters mentioned. </a:t>
            </a:r>
          </a:p>
        </p:txBody>
      </p:sp>
      <p:sp>
        <p:nvSpPr>
          <p:cNvPr id="3" name="Text Placeholder 2"/>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140</TotalTime>
  <Words>714</Words>
  <Application>Microsoft Office PowerPoint</Application>
  <PresentationFormat>Widescreen</PresentationFormat>
  <Paragraphs>90</Paragraphs>
  <Slides>10</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Science Project 16x9</vt:lpstr>
      <vt:lpstr>CodeAcademy BioDiversity</vt:lpstr>
      <vt:lpstr> Are some species more likely to be endangered than others?"</vt:lpstr>
      <vt:lpstr>Project Overview</vt:lpstr>
      <vt:lpstr>Part 1</vt:lpstr>
      <vt:lpstr>Part 1</vt:lpstr>
      <vt:lpstr>Part 1</vt:lpstr>
      <vt:lpstr>Part 2</vt:lpstr>
      <vt:lpstr>The foot and mouth Disease</vt:lpstr>
      <vt:lpstr>The sample size was 510 as per the calculator and the 3 parameters mentioned.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CodeAcademy BioDiversity</dc:title>
  <dc:creator>Deep Jhavar</dc:creator>
  <cp:lastModifiedBy>Deep Jhavar</cp:lastModifiedBy>
  <cp:revision>11</cp:revision>
  <dcterms:created xsi:type="dcterms:W3CDTF">2018-02-27T18:49:03Z</dcterms:created>
  <dcterms:modified xsi:type="dcterms:W3CDTF">2018-02-27T21:09:51Z</dcterms:modified>
</cp:coreProperties>
</file>