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9/18/20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9/18/20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Introduction to programming language using c (cc-102)</a:t>
            </a:r>
            <a:endParaRPr lang="en-US" sz="4800" dirty="0"/>
          </a:p>
        </p:txBody>
      </p:sp>
      <p:sp>
        <p:nvSpPr>
          <p:cNvPr id="3" name="Subtitle 2"/>
          <p:cNvSpPr>
            <a:spLocks noGrp="1"/>
          </p:cNvSpPr>
          <p:nvPr>
            <p:ph type="subTitle" idx="1"/>
          </p:nvPr>
        </p:nvSpPr>
        <p:spPr>
          <a:xfrm>
            <a:off x="2417780" y="3928248"/>
            <a:ext cx="8637072" cy="977621"/>
          </a:xfrm>
        </p:spPr>
        <p:txBody>
          <a:bodyPr/>
          <a:lstStyle/>
          <a:p>
            <a:endParaRPr lang="en-US"/>
          </a:p>
        </p:txBody>
      </p:sp>
    </p:spTree>
    <p:extLst>
      <p:ext uri="{BB962C8B-B14F-4D97-AF65-F5344CB8AC3E}">
        <p14:creationId xmlns:p14="http://schemas.microsoft.com/office/powerpoint/2010/main" val="157529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c Program </a:t>
            </a:r>
            <a:r>
              <a:rPr lang="mr-IN" dirty="0"/>
              <a:t>–</a:t>
            </a:r>
            <a:r>
              <a:rPr lang="en-US" dirty="0"/>
              <a:t> Example</a:t>
            </a:r>
          </a:p>
        </p:txBody>
      </p:sp>
      <p:sp>
        <p:nvSpPr>
          <p:cNvPr id="3" name="Content Placeholder 2"/>
          <p:cNvSpPr>
            <a:spLocks noGrp="1"/>
          </p:cNvSpPr>
          <p:nvPr>
            <p:ph idx="1"/>
          </p:nvPr>
        </p:nvSpPr>
        <p:spPr>
          <a:xfrm>
            <a:off x="1451579" y="2015732"/>
            <a:ext cx="9603275" cy="3915836"/>
          </a:xfrm>
        </p:spPr>
        <p:txBody>
          <a:bodyPr>
            <a:normAutofit fontScale="92500" lnSpcReduction="20000"/>
          </a:bodyPr>
          <a:lstStyle/>
          <a:p>
            <a:r>
              <a:rPr lang="en-US" b="1" dirty="0" smtClean="0"/>
              <a:t>Documentation</a:t>
            </a:r>
          </a:p>
          <a:p>
            <a:r>
              <a:rPr lang="en-US" dirty="0" smtClean="0"/>
              <a:t>/** </a:t>
            </a:r>
            <a:r>
              <a:rPr lang="en-US" dirty="0"/>
              <a:t>* file: </a:t>
            </a:r>
            <a:r>
              <a:rPr lang="en-US" dirty="0" err="1"/>
              <a:t>circle.c</a:t>
            </a:r>
            <a:r>
              <a:rPr lang="en-US" dirty="0"/>
              <a:t> * author: </a:t>
            </a:r>
            <a:r>
              <a:rPr lang="en-US" dirty="0" err="1"/>
              <a:t>rachana</a:t>
            </a:r>
            <a:r>
              <a:rPr lang="en-US" dirty="0"/>
              <a:t> * date: 17-sep-20 * description: program to find the area of a circle * using the radius r */ </a:t>
            </a:r>
          </a:p>
          <a:p>
            <a:r>
              <a:rPr lang="en-US" dirty="0"/>
              <a:t>In C, we can create single line comment using two forward slash // and we can create multi line comment using /* */.</a:t>
            </a:r>
          </a:p>
          <a:p>
            <a:r>
              <a:rPr lang="en-US" dirty="0"/>
              <a:t>Comments are ignored by the compiler and is used to write notes and document code.</a:t>
            </a:r>
          </a:p>
          <a:p>
            <a:r>
              <a:rPr lang="en-US" b="1" dirty="0"/>
              <a:t>Link</a:t>
            </a:r>
          </a:p>
          <a:p>
            <a:r>
              <a:rPr lang="en-US" dirty="0"/>
              <a:t>This section includes header file.</a:t>
            </a:r>
          </a:p>
          <a:p>
            <a:r>
              <a:rPr lang="en-US" dirty="0"/>
              <a:t>#include &lt;</a:t>
            </a:r>
            <a:r>
              <a:rPr lang="en-US" dirty="0" err="1"/>
              <a:t>stdio.h</a:t>
            </a:r>
            <a:r>
              <a:rPr lang="en-US" dirty="0"/>
              <a:t>&gt; </a:t>
            </a:r>
            <a:endParaRPr lang="en-US" dirty="0" smtClean="0"/>
          </a:p>
          <a:p>
            <a:r>
              <a:rPr lang="en-US" dirty="0" smtClean="0"/>
              <a:t>We </a:t>
            </a:r>
            <a:r>
              <a:rPr lang="en-US" dirty="0"/>
              <a:t>are including the </a:t>
            </a:r>
            <a:r>
              <a:rPr lang="en-US" dirty="0" err="1"/>
              <a:t>stdio.h</a:t>
            </a:r>
            <a:r>
              <a:rPr lang="en-US" dirty="0"/>
              <a:t> input/output header file from the C library</a:t>
            </a:r>
            <a:r>
              <a:rPr lang="en-US" dirty="0" smtClean="0"/>
              <a:t>.</a:t>
            </a:r>
            <a:endParaRPr lang="en-US" dirty="0"/>
          </a:p>
        </p:txBody>
      </p:sp>
    </p:spTree>
    <p:extLst>
      <p:ext uri="{BB962C8B-B14F-4D97-AF65-F5344CB8AC3E}">
        <p14:creationId xmlns:p14="http://schemas.microsoft.com/office/powerpoint/2010/main" val="753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c Program </a:t>
            </a:r>
            <a:r>
              <a:rPr lang="mr-IN" dirty="0"/>
              <a:t>–</a:t>
            </a:r>
            <a:r>
              <a:rPr lang="en-US" dirty="0"/>
              <a:t> Example</a:t>
            </a:r>
          </a:p>
        </p:txBody>
      </p:sp>
      <p:sp>
        <p:nvSpPr>
          <p:cNvPr id="3" name="Content Placeholder 2"/>
          <p:cNvSpPr>
            <a:spLocks noGrp="1"/>
          </p:cNvSpPr>
          <p:nvPr>
            <p:ph idx="1"/>
          </p:nvPr>
        </p:nvSpPr>
        <p:spPr>
          <a:xfrm>
            <a:off x="1451579" y="1853754"/>
            <a:ext cx="9603275" cy="4481321"/>
          </a:xfrm>
        </p:spPr>
        <p:txBody>
          <a:bodyPr>
            <a:normAutofit fontScale="85000" lnSpcReduction="20000"/>
          </a:bodyPr>
          <a:lstStyle/>
          <a:p>
            <a:r>
              <a:rPr lang="en-US" b="1" dirty="0" smtClean="0"/>
              <a:t>Definition</a:t>
            </a:r>
          </a:p>
          <a:p>
            <a:r>
              <a:rPr lang="en-US" dirty="0" smtClean="0"/>
              <a:t>This section contains constant.</a:t>
            </a:r>
          </a:p>
          <a:p>
            <a:r>
              <a:rPr lang="en-US" dirty="0" smtClean="0"/>
              <a:t>#define PI 3.1416 </a:t>
            </a:r>
          </a:p>
          <a:p>
            <a:r>
              <a:rPr lang="en-US" dirty="0" smtClean="0"/>
              <a:t>In the above code we have created a constant PI and assigned 3.1416 to it.</a:t>
            </a:r>
          </a:p>
          <a:p>
            <a:r>
              <a:rPr lang="en-US" dirty="0" smtClean="0"/>
              <a:t>The #define is a preprocessor compiler directive which is used to create constants. We generally use uppercase letters to create constants.</a:t>
            </a:r>
          </a:p>
          <a:p>
            <a:r>
              <a:rPr lang="en-US" dirty="0" smtClean="0"/>
              <a:t>The #define is not a statement and must not end with a ; semicolon</a:t>
            </a:r>
          </a:p>
          <a:p>
            <a:r>
              <a:rPr lang="en-US" b="1" dirty="0"/>
              <a:t>Global declaration</a:t>
            </a:r>
          </a:p>
          <a:p>
            <a:r>
              <a:rPr lang="en-US" dirty="0"/>
              <a:t>This section contains function declaration.</a:t>
            </a:r>
          </a:p>
          <a:p>
            <a:r>
              <a:rPr lang="en-US" dirty="0"/>
              <a:t>float area(float r); </a:t>
            </a:r>
            <a:endParaRPr lang="en-US" dirty="0" smtClean="0"/>
          </a:p>
          <a:p>
            <a:r>
              <a:rPr lang="en-US" dirty="0" smtClean="0"/>
              <a:t>We </a:t>
            </a:r>
            <a:r>
              <a:rPr lang="en-US" dirty="0"/>
              <a:t>have declared an area function which takes a floating number (i.e., number with decimal parts) as argument and returns floating number.</a:t>
            </a:r>
          </a:p>
          <a:p>
            <a:endParaRPr lang="en-US" dirty="0" smtClean="0"/>
          </a:p>
          <a:p>
            <a:endParaRPr lang="en-US" dirty="0"/>
          </a:p>
        </p:txBody>
      </p:sp>
    </p:spTree>
    <p:extLst>
      <p:ext uri="{BB962C8B-B14F-4D97-AF65-F5344CB8AC3E}">
        <p14:creationId xmlns:p14="http://schemas.microsoft.com/office/powerpoint/2010/main" val="86799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c Program </a:t>
            </a:r>
            <a:r>
              <a:rPr lang="mr-IN" dirty="0"/>
              <a:t>–</a:t>
            </a:r>
            <a:r>
              <a:rPr lang="en-US" dirty="0"/>
              <a:t> Example</a:t>
            </a:r>
          </a:p>
        </p:txBody>
      </p:sp>
      <p:sp>
        <p:nvSpPr>
          <p:cNvPr id="3" name="Content Placeholder 2"/>
          <p:cNvSpPr>
            <a:spLocks noGrp="1"/>
          </p:cNvSpPr>
          <p:nvPr>
            <p:ph idx="1"/>
          </p:nvPr>
        </p:nvSpPr>
        <p:spPr>
          <a:xfrm>
            <a:off x="1451579" y="2015732"/>
            <a:ext cx="9603275" cy="4000057"/>
          </a:xfrm>
        </p:spPr>
        <p:txBody>
          <a:bodyPr>
            <a:normAutofit fontScale="77500" lnSpcReduction="20000"/>
          </a:bodyPr>
          <a:lstStyle/>
          <a:p>
            <a:r>
              <a:rPr lang="en-US" b="1" dirty="0"/>
              <a:t>main( ) function</a:t>
            </a:r>
          </a:p>
          <a:p>
            <a:r>
              <a:rPr lang="en-US" dirty="0"/>
              <a:t>This section contains the main() function.</a:t>
            </a:r>
          </a:p>
          <a:p>
            <a:r>
              <a:rPr lang="en-US" dirty="0" err="1"/>
              <a:t>int</a:t>
            </a:r>
            <a:r>
              <a:rPr lang="en-US" dirty="0"/>
              <a:t> main(void) </a:t>
            </a:r>
            <a:endParaRPr lang="en-US" dirty="0" smtClean="0"/>
          </a:p>
          <a:p>
            <a:r>
              <a:rPr lang="en-US" dirty="0" smtClean="0"/>
              <a:t>{ </a:t>
            </a:r>
            <a:r>
              <a:rPr lang="en-US" dirty="0"/>
              <a:t>float r = 10; </a:t>
            </a:r>
            <a:endParaRPr lang="en-US" dirty="0" smtClean="0"/>
          </a:p>
          <a:p>
            <a:r>
              <a:rPr lang="en-US" dirty="0" err="1" smtClean="0"/>
              <a:t>printf</a:t>
            </a:r>
            <a:r>
              <a:rPr lang="en-US" dirty="0"/>
              <a:t>("Area: %.2f", area(r)); </a:t>
            </a:r>
            <a:endParaRPr lang="en-US" dirty="0" smtClean="0"/>
          </a:p>
          <a:p>
            <a:r>
              <a:rPr lang="en-US" dirty="0" smtClean="0"/>
              <a:t>return </a:t>
            </a:r>
            <a:r>
              <a:rPr lang="en-US" dirty="0"/>
              <a:t>0; } </a:t>
            </a:r>
            <a:endParaRPr lang="en-US" dirty="0" smtClean="0"/>
          </a:p>
          <a:p>
            <a:r>
              <a:rPr lang="en-US" dirty="0" smtClean="0"/>
              <a:t>This </a:t>
            </a:r>
            <a:r>
              <a:rPr lang="en-US" dirty="0"/>
              <a:t>is the main() function of the code. Inside this function we have created a floating variable r and assigned 10 to it.</a:t>
            </a:r>
          </a:p>
          <a:p>
            <a:r>
              <a:rPr lang="en-US" dirty="0"/>
              <a:t>Then we have called the </a:t>
            </a:r>
            <a:r>
              <a:rPr lang="en-US" dirty="0" err="1"/>
              <a:t>printf</a:t>
            </a:r>
            <a:r>
              <a:rPr lang="en-US" dirty="0"/>
              <a:t>() function. The first argument contains "Area: %.2f" which means we will print floating number having only 2 decimal place. In the second argument we are calling the area() function and passing the value of r to </a:t>
            </a:r>
            <a:r>
              <a:rPr lang="en-US" dirty="0" smtClean="0"/>
              <a:t>it</a:t>
            </a:r>
            <a:r>
              <a:rPr lang="en-US" dirty="0"/>
              <a:t>.</a:t>
            </a:r>
            <a:br>
              <a:rPr lang="en-US" dirty="0"/>
            </a:br>
            <a:endParaRPr lang="en-US" dirty="0"/>
          </a:p>
        </p:txBody>
      </p:sp>
    </p:spTree>
    <p:extLst>
      <p:ext uri="{BB962C8B-B14F-4D97-AF65-F5344CB8AC3E}">
        <p14:creationId xmlns:p14="http://schemas.microsoft.com/office/powerpoint/2010/main" val="119402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c Program </a:t>
            </a:r>
            <a:r>
              <a:rPr lang="mr-IN" dirty="0"/>
              <a:t>–</a:t>
            </a:r>
            <a:r>
              <a:rPr lang="en-US" dirty="0"/>
              <a:t> Example</a:t>
            </a:r>
          </a:p>
        </p:txBody>
      </p:sp>
      <p:sp>
        <p:nvSpPr>
          <p:cNvPr id="3" name="Content Placeholder 2"/>
          <p:cNvSpPr>
            <a:spLocks noGrp="1"/>
          </p:cNvSpPr>
          <p:nvPr>
            <p:ph idx="1"/>
          </p:nvPr>
        </p:nvSpPr>
        <p:spPr>
          <a:xfrm>
            <a:off x="1451579" y="2015732"/>
            <a:ext cx="9603275" cy="3975994"/>
          </a:xfrm>
        </p:spPr>
        <p:txBody>
          <a:bodyPr>
            <a:normAutofit lnSpcReduction="10000"/>
          </a:bodyPr>
          <a:lstStyle/>
          <a:p>
            <a:r>
              <a:rPr lang="en-US" b="1" dirty="0"/>
              <a:t>Subprograms</a:t>
            </a:r>
          </a:p>
          <a:p>
            <a:r>
              <a:rPr lang="en-US" dirty="0"/>
              <a:t>This section contains a subprogram, an area() function that is called from the main() function.</a:t>
            </a:r>
          </a:p>
          <a:p>
            <a:r>
              <a:rPr lang="en-US" dirty="0"/>
              <a:t>float area(float r</a:t>
            </a:r>
            <a:r>
              <a:rPr lang="en-US" dirty="0" smtClean="0"/>
              <a:t>)</a:t>
            </a:r>
          </a:p>
          <a:p>
            <a:r>
              <a:rPr lang="en-US" dirty="0" smtClean="0"/>
              <a:t> </a:t>
            </a:r>
            <a:r>
              <a:rPr lang="en-US" dirty="0"/>
              <a:t>{ </a:t>
            </a:r>
            <a:endParaRPr lang="en-US" dirty="0" smtClean="0"/>
          </a:p>
          <a:p>
            <a:r>
              <a:rPr lang="en-US" dirty="0" smtClean="0"/>
              <a:t>return </a:t>
            </a:r>
            <a:r>
              <a:rPr lang="en-US" dirty="0"/>
              <a:t>PI * r * r</a:t>
            </a:r>
            <a:r>
              <a:rPr lang="en-US" dirty="0" smtClean="0"/>
              <a:t>;</a:t>
            </a:r>
          </a:p>
          <a:p>
            <a:r>
              <a:rPr lang="en-US" dirty="0" smtClean="0"/>
              <a:t> }</a:t>
            </a:r>
          </a:p>
          <a:p>
            <a:r>
              <a:rPr lang="en-US" dirty="0" smtClean="0"/>
              <a:t> </a:t>
            </a:r>
            <a:r>
              <a:rPr lang="en-US" dirty="0"/>
              <a:t>This is the definition of the area() function. It receives the value of radius in variable r and then returns the area of the circle using the following formula PI * r * r.</a:t>
            </a:r>
          </a:p>
          <a:p>
            <a:endParaRPr lang="en-US" dirty="0"/>
          </a:p>
        </p:txBody>
      </p:sp>
    </p:spTree>
    <p:extLst>
      <p:ext uri="{BB962C8B-B14F-4D97-AF65-F5344CB8AC3E}">
        <p14:creationId xmlns:p14="http://schemas.microsoft.com/office/powerpoint/2010/main" val="119955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set &amp; c Tokens</a:t>
            </a:r>
          </a:p>
        </p:txBody>
      </p:sp>
      <p:sp>
        <p:nvSpPr>
          <p:cNvPr id="3" name="Content Placeholder 2"/>
          <p:cNvSpPr>
            <a:spLocks noGrp="1"/>
          </p:cNvSpPr>
          <p:nvPr>
            <p:ph idx="1"/>
          </p:nvPr>
        </p:nvSpPr>
        <p:spPr/>
        <p:txBody>
          <a:bodyPr/>
          <a:lstStyle/>
          <a:p>
            <a:r>
              <a:rPr lang="en-US" dirty="0" smtClean="0"/>
              <a:t>Character set is a set of characters that can be used to create values, variables, expressions, etc.</a:t>
            </a:r>
          </a:p>
          <a:p>
            <a:r>
              <a:rPr lang="en-US" dirty="0" smtClean="0"/>
              <a:t>Following are the characters that we can use in C programming language.</a:t>
            </a:r>
          </a:p>
          <a:p>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029331109"/>
              </p:ext>
            </p:extLst>
          </p:nvPr>
        </p:nvGraphicFramePr>
        <p:xfrm>
          <a:off x="1529854" y="3457266"/>
          <a:ext cx="9525000" cy="2733040"/>
        </p:xfrm>
        <a:graphic>
          <a:graphicData uri="http://schemas.openxmlformats.org/drawingml/2006/table">
            <a:tbl>
              <a:tblPr/>
              <a:tblGrid>
                <a:gridCol w="4762500"/>
                <a:gridCol w="4762500"/>
              </a:tblGrid>
              <a:tr h="0">
                <a:tc>
                  <a:txBody>
                    <a:bodyPr/>
                    <a:lstStyle/>
                    <a:p>
                      <a:pPr fontAlgn="t"/>
                      <a:r>
                        <a:rPr lang="en-US">
                          <a:effectLst/>
                        </a:rPr>
                        <a:t>LETTERS</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Uppercase A-Z</a:t>
                      </a:r>
                      <a:br>
                        <a:rPr lang="en-US">
                          <a:effectLst/>
                        </a:rPr>
                      </a:br>
                      <a:r>
                        <a:rPr lang="en-US">
                          <a:effectLst/>
                        </a:rPr>
                        <a:t>Lowercase a-z</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US">
                          <a:effectLst/>
                        </a:rPr>
                        <a:t>DIGITS</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All decimal digits 0-9</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0">
                <a:tc>
                  <a:txBody>
                    <a:bodyPr/>
                    <a:lstStyle/>
                    <a:p>
                      <a:pPr fontAlgn="t"/>
                      <a:r>
                        <a:rPr lang="en-US">
                          <a:effectLst/>
                        </a:rPr>
                        <a:t>SPECIAL CHARACTERS</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mr-IN">
                          <a:effectLst/>
                        </a:rPr>
                        <a:t>` ~ ! @ # $ % ^ &amp; * ( ) _ - + = { } | [ ] \ : " ; ' &lt; &gt; ? , . /</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US">
                          <a:effectLst/>
                        </a:rPr>
                        <a:t>WHITE SPACE</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dirty="0">
                          <a:effectLst/>
                        </a:rPr>
                        <a:t>Blank Space, Horizontal tab, Carriage Return, New Line, Form feed</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5849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Token?</a:t>
            </a:r>
          </a:p>
        </p:txBody>
      </p:sp>
      <p:sp>
        <p:nvSpPr>
          <p:cNvPr id="3" name="Content Placeholder 2"/>
          <p:cNvSpPr>
            <a:spLocks noGrp="1"/>
          </p:cNvSpPr>
          <p:nvPr>
            <p:ph idx="1"/>
          </p:nvPr>
        </p:nvSpPr>
        <p:spPr>
          <a:xfrm>
            <a:off x="1451579" y="2015732"/>
            <a:ext cx="9603275" cy="3783489"/>
          </a:xfrm>
        </p:spPr>
        <p:txBody>
          <a:bodyPr>
            <a:normAutofit/>
          </a:bodyPr>
          <a:lstStyle/>
          <a:p>
            <a:r>
              <a:rPr lang="en-US" dirty="0"/>
              <a:t>The smallest individual unit in a program is known as token.</a:t>
            </a:r>
          </a:p>
          <a:p>
            <a:r>
              <a:rPr lang="en-US" dirty="0"/>
              <a:t>Following are the tokens used in C programming language.</a:t>
            </a:r>
          </a:p>
          <a:p>
            <a:pPr lvl="1"/>
            <a:r>
              <a:rPr lang="en-US" dirty="0"/>
              <a:t>Keywords</a:t>
            </a:r>
          </a:p>
          <a:p>
            <a:pPr lvl="1"/>
            <a:r>
              <a:rPr lang="en-US" dirty="0"/>
              <a:t>Identifiers</a:t>
            </a:r>
          </a:p>
          <a:p>
            <a:pPr lvl="1"/>
            <a:r>
              <a:rPr lang="en-US" dirty="0"/>
              <a:t>Constants</a:t>
            </a:r>
          </a:p>
          <a:p>
            <a:pPr lvl="1"/>
            <a:r>
              <a:rPr lang="en-US" dirty="0"/>
              <a:t>Strings</a:t>
            </a:r>
          </a:p>
          <a:p>
            <a:pPr lvl="1"/>
            <a:r>
              <a:rPr lang="en-US" dirty="0"/>
              <a:t>Special Symbols</a:t>
            </a:r>
          </a:p>
          <a:p>
            <a:pPr lvl="1"/>
            <a:r>
              <a:rPr lang="en-US" dirty="0" smtClean="0"/>
              <a:t>Operators</a:t>
            </a:r>
            <a:r>
              <a:rPr lang="en-US" dirty="0"/>
              <a:t/>
            </a:r>
            <a:br>
              <a:rPr lang="en-US" dirty="0"/>
            </a:br>
            <a:endParaRPr lang="en-US" dirty="0"/>
          </a:p>
        </p:txBody>
      </p:sp>
    </p:spTree>
    <p:extLst>
      <p:ext uri="{BB962C8B-B14F-4D97-AF65-F5344CB8AC3E}">
        <p14:creationId xmlns:p14="http://schemas.microsoft.com/office/powerpoint/2010/main" val="156002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a:t>
            </a:r>
            <a:br>
              <a:rPr lang="en-US" dirty="0"/>
            </a:br>
            <a:endParaRPr lang="en-US" dirty="0"/>
          </a:p>
        </p:txBody>
      </p:sp>
      <p:sp>
        <p:nvSpPr>
          <p:cNvPr id="3" name="Content Placeholder 2"/>
          <p:cNvSpPr>
            <a:spLocks noGrp="1"/>
          </p:cNvSpPr>
          <p:nvPr>
            <p:ph idx="1"/>
          </p:nvPr>
        </p:nvSpPr>
        <p:spPr>
          <a:xfrm>
            <a:off x="1451579" y="1853754"/>
            <a:ext cx="9603275" cy="3450613"/>
          </a:xfrm>
        </p:spPr>
        <p:txBody>
          <a:bodyPr/>
          <a:lstStyle/>
          <a:p>
            <a:r>
              <a:rPr lang="en-US" sz="1800" dirty="0"/>
              <a:t>Keywords are the words that conveys a special meaning to the language compiler and are </a:t>
            </a:r>
            <a:r>
              <a:rPr lang="en-US" sz="1800" dirty="0" smtClean="0"/>
              <a:t>reserved </a:t>
            </a:r>
            <a:r>
              <a:rPr lang="en-US" sz="1800" dirty="0"/>
              <a:t>for special purpose and hence must not be used as normal identifier name</a:t>
            </a:r>
            <a:r>
              <a:rPr lang="en-US" sz="1800" dirty="0" smtClean="0"/>
              <a:t>.</a:t>
            </a:r>
          </a:p>
          <a:p>
            <a:r>
              <a:rPr lang="en-US" sz="1800" dirty="0"/>
              <a:t>ANSI C KEYWORDS</a:t>
            </a:r>
          </a:p>
          <a:p>
            <a:r>
              <a:rPr lang="en-US" sz="1800" dirty="0"/>
              <a:t>There are 32 keywords.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23131047"/>
              </p:ext>
            </p:extLst>
          </p:nvPr>
        </p:nvGraphicFramePr>
        <p:xfrm>
          <a:off x="2108993" y="3444456"/>
          <a:ext cx="8601160" cy="3449640"/>
        </p:xfrm>
        <a:graphic>
          <a:graphicData uri="http://schemas.openxmlformats.org/drawingml/2006/table">
            <a:tbl>
              <a:tblPr/>
              <a:tblGrid>
                <a:gridCol w="2150290"/>
                <a:gridCol w="2150290"/>
                <a:gridCol w="2150290"/>
                <a:gridCol w="2150290"/>
              </a:tblGrid>
              <a:tr h="431205">
                <a:tc>
                  <a:txBody>
                    <a:bodyPr/>
                    <a:lstStyle/>
                    <a:p>
                      <a:pPr fontAlgn="t"/>
                      <a:r>
                        <a:rPr lang="en-US" sz="1600">
                          <a:effectLst/>
                        </a:rPr>
                        <a:t>auto</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effectLst/>
                        </a:rPr>
                        <a:t>break</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case</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char</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431205">
                <a:tc>
                  <a:txBody>
                    <a:bodyPr/>
                    <a:lstStyle/>
                    <a:p>
                      <a:pPr fontAlgn="t"/>
                      <a:r>
                        <a:rPr lang="en-US" sz="1600">
                          <a:effectLst/>
                        </a:rPr>
                        <a:t>const</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continue</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default</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do</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31205">
                <a:tc>
                  <a:txBody>
                    <a:bodyPr/>
                    <a:lstStyle/>
                    <a:p>
                      <a:pPr fontAlgn="t"/>
                      <a:r>
                        <a:rPr lang="en-US" sz="1600">
                          <a:effectLst/>
                        </a:rPr>
                        <a:t>double</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else</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enum</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extern</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431205">
                <a:tc>
                  <a:txBody>
                    <a:bodyPr/>
                    <a:lstStyle/>
                    <a:p>
                      <a:pPr fontAlgn="t"/>
                      <a:r>
                        <a:rPr lang="en-US" sz="1600">
                          <a:effectLst/>
                        </a:rPr>
                        <a:t>float</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for</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goto</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if</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31205">
                <a:tc>
                  <a:txBody>
                    <a:bodyPr/>
                    <a:lstStyle/>
                    <a:p>
                      <a:pPr fontAlgn="t"/>
                      <a:r>
                        <a:rPr lang="en-US" sz="1600">
                          <a:effectLst/>
                        </a:rPr>
                        <a:t>int</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long</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register</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return</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431205">
                <a:tc>
                  <a:txBody>
                    <a:bodyPr/>
                    <a:lstStyle/>
                    <a:p>
                      <a:pPr fontAlgn="t"/>
                      <a:r>
                        <a:rPr lang="en-US" sz="1600" dirty="0">
                          <a:effectLst/>
                        </a:rPr>
                        <a:t>short</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signed</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sizeof</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static</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31205">
                <a:tc>
                  <a:txBody>
                    <a:bodyPr/>
                    <a:lstStyle/>
                    <a:p>
                      <a:pPr fontAlgn="t"/>
                      <a:r>
                        <a:rPr lang="en-US" sz="1600" dirty="0" err="1">
                          <a:effectLst/>
                        </a:rPr>
                        <a:t>struct</a:t>
                      </a:r>
                      <a:endParaRPr lang="en-US" sz="1600" dirty="0">
                        <a:effectLst/>
                      </a:endParaRP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switch</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typedef</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union</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431205">
                <a:tc>
                  <a:txBody>
                    <a:bodyPr/>
                    <a:lstStyle/>
                    <a:p>
                      <a:pPr fontAlgn="t"/>
                      <a:r>
                        <a:rPr lang="en-US" sz="1600" dirty="0">
                          <a:effectLst/>
                        </a:rPr>
                        <a:t>unsigned</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void</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a:effectLst/>
                        </a:rPr>
                        <a:t>volatile</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600" dirty="0">
                          <a:effectLst/>
                        </a:rPr>
                        <a:t>while</a:t>
                      </a:r>
                    </a:p>
                  </a:txBody>
                  <a:tcPr marL="91746" marR="91746" marT="91746" marB="9174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7801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Identifiers are the fundamental building blocks of a program. They are used as the general terminology for the names givens to different parts of the program like the name of the variables, functions and arrays.</a:t>
            </a:r>
          </a:p>
          <a:p>
            <a:r>
              <a:rPr lang="en-US" dirty="0"/>
              <a:t>Identifiers name are user-defined and follow the following rules.</a:t>
            </a:r>
          </a:p>
          <a:p>
            <a:r>
              <a:rPr lang="en-US" dirty="0"/>
              <a:t>First character of the identifier must be a letter or underscore</a:t>
            </a:r>
          </a:p>
          <a:p>
            <a:r>
              <a:rPr lang="en-US" dirty="0"/>
              <a:t>Identifier names must only use letters (A-Z and a-z), digits (0-9) and underscore _</a:t>
            </a:r>
          </a:p>
          <a:p>
            <a:pPr lvl="1"/>
            <a:r>
              <a:rPr lang="en-US" dirty="0"/>
              <a:t>Can't use white spaces</a:t>
            </a:r>
          </a:p>
          <a:p>
            <a:pPr lvl="1"/>
            <a:r>
              <a:rPr lang="en-US" dirty="0"/>
              <a:t>Can't use keywords</a:t>
            </a:r>
          </a:p>
          <a:p>
            <a:r>
              <a:rPr lang="en-US" dirty="0"/>
              <a:t>Example: name, _</a:t>
            </a:r>
            <a:r>
              <a:rPr lang="en-US" dirty="0" err="1"/>
              <a:t>gameStatus</a:t>
            </a:r>
            <a:r>
              <a:rPr lang="en-US" dirty="0"/>
              <a:t>, </a:t>
            </a:r>
            <a:r>
              <a:rPr lang="en-US" dirty="0" err="1"/>
              <a:t>is_game_over</a:t>
            </a:r>
            <a:r>
              <a:rPr lang="en-US" dirty="0"/>
              <a:t>, stage99 etc.</a:t>
            </a:r>
          </a:p>
          <a:p>
            <a:endParaRPr lang="en-US" dirty="0"/>
          </a:p>
        </p:txBody>
      </p:sp>
    </p:spTree>
    <p:extLst>
      <p:ext uri="{BB962C8B-B14F-4D97-AF65-F5344CB8AC3E}">
        <p14:creationId xmlns:p14="http://schemas.microsoft.com/office/powerpoint/2010/main" val="50936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a:xfrm>
            <a:off x="1451578" y="1853753"/>
            <a:ext cx="9603275" cy="4583142"/>
          </a:xfrm>
        </p:spPr>
        <p:txBody>
          <a:bodyPr>
            <a:normAutofit fontScale="70000" lnSpcReduction="20000"/>
          </a:bodyPr>
          <a:lstStyle/>
          <a:p>
            <a:pPr>
              <a:spcBef>
                <a:spcPts val="0"/>
              </a:spcBef>
            </a:pPr>
            <a:r>
              <a:rPr lang="en-US" dirty="0"/>
              <a:t>A value that will never change throughout the execution of the program is called a constant.</a:t>
            </a:r>
          </a:p>
          <a:p>
            <a:pPr>
              <a:spcBef>
                <a:spcPts val="0"/>
              </a:spcBef>
            </a:pPr>
            <a:r>
              <a:rPr lang="en-US" dirty="0"/>
              <a:t>Example: 9.8 </a:t>
            </a:r>
            <a:endParaRPr lang="en-US" dirty="0" smtClean="0"/>
          </a:p>
          <a:p>
            <a:pPr>
              <a:spcBef>
                <a:spcPts val="0"/>
              </a:spcBef>
            </a:pPr>
            <a:r>
              <a:rPr lang="en-US" dirty="0" smtClean="0"/>
              <a:t>Following </a:t>
            </a:r>
            <a:r>
              <a:rPr lang="en-US" dirty="0"/>
              <a:t>are the types of constants.</a:t>
            </a:r>
          </a:p>
          <a:p>
            <a:pPr>
              <a:spcBef>
                <a:spcPts val="0"/>
              </a:spcBef>
            </a:pPr>
            <a:r>
              <a:rPr lang="en-US" b="1" dirty="0"/>
              <a:t>Numeric Constants</a:t>
            </a:r>
          </a:p>
          <a:p>
            <a:pPr lvl="1">
              <a:spcBef>
                <a:spcPts val="0"/>
              </a:spcBef>
            </a:pPr>
            <a:r>
              <a:rPr lang="en-US" dirty="0"/>
              <a:t>Integer Constants</a:t>
            </a:r>
          </a:p>
          <a:p>
            <a:pPr lvl="1">
              <a:spcBef>
                <a:spcPts val="0"/>
              </a:spcBef>
            </a:pPr>
            <a:r>
              <a:rPr lang="en-US" dirty="0"/>
              <a:t>Real Constants</a:t>
            </a:r>
          </a:p>
          <a:p>
            <a:pPr>
              <a:spcBef>
                <a:spcPts val="0"/>
              </a:spcBef>
            </a:pPr>
            <a:r>
              <a:rPr lang="en-US" b="1" dirty="0"/>
              <a:t>Character Constants</a:t>
            </a:r>
          </a:p>
          <a:p>
            <a:pPr lvl="1">
              <a:spcBef>
                <a:spcPts val="0"/>
              </a:spcBef>
            </a:pPr>
            <a:r>
              <a:rPr lang="en-US" dirty="0"/>
              <a:t>Single Character Constants</a:t>
            </a:r>
          </a:p>
          <a:p>
            <a:pPr lvl="1">
              <a:spcBef>
                <a:spcPts val="0"/>
              </a:spcBef>
            </a:pPr>
            <a:r>
              <a:rPr lang="en-US" dirty="0"/>
              <a:t>Multi characters i.e., String Constants</a:t>
            </a:r>
          </a:p>
          <a:p>
            <a:pPr>
              <a:spcBef>
                <a:spcPts val="0"/>
              </a:spcBef>
            </a:pPr>
            <a:r>
              <a:rPr lang="en-US" b="1" dirty="0"/>
              <a:t>Integer Constants</a:t>
            </a:r>
          </a:p>
          <a:p>
            <a:pPr>
              <a:spcBef>
                <a:spcPts val="0"/>
              </a:spcBef>
            </a:pPr>
            <a:r>
              <a:rPr lang="en-US" dirty="0"/>
              <a:t>Integers are numbers without decimal parts and there are three types of integers namely decimal, octal and hexadecimal integers.</a:t>
            </a:r>
          </a:p>
          <a:p>
            <a:pPr>
              <a:spcBef>
                <a:spcPts val="0"/>
              </a:spcBef>
            </a:pPr>
            <a:r>
              <a:rPr lang="en-US" b="1" dirty="0"/>
              <a:t>Decimal</a:t>
            </a:r>
            <a:r>
              <a:rPr lang="en-US" dirty="0"/>
              <a:t> integers are in base 10 number system and uses 10 digits from 0 to 9.</a:t>
            </a:r>
          </a:p>
          <a:p>
            <a:pPr>
              <a:spcBef>
                <a:spcPts val="0"/>
              </a:spcBef>
            </a:pPr>
            <a:r>
              <a:rPr lang="en-US" dirty="0"/>
              <a:t>Example: -9, 0, 10 etc.</a:t>
            </a:r>
          </a:p>
          <a:p>
            <a:pPr>
              <a:spcBef>
                <a:spcPts val="0"/>
              </a:spcBef>
            </a:pPr>
            <a:r>
              <a:rPr lang="en-US" b="1" dirty="0"/>
              <a:t>Octal</a:t>
            </a:r>
            <a:r>
              <a:rPr lang="en-US" dirty="0"/>
              <a:t> integers are in base 8 number system and uses 8 digits from 0 to 7 with a leading 0.</a:t>
            </a:r>
          </a:p>
          <a:p>
            <a:pPr>
              <a:spcBef>
                <a:spcPts val="0"/>
              </a:spcBef>
            </a:pPr>
            <a:r>
              <a:rPr lang="en-US" dirty="0"/>
              <a:t>Example: 07, 017 etc.</a:t>
            </a:r>
          </a:p>
          <a:p>
            <a:pPr>
              <a:spcBef>
                <a:spcPts val="0"/>
              </a:spcBef>
            </a:pPr>
            <a:r>
              <a:rPr lang="en-US" b="1" dirty="0"/>
              <a:t>Hexadecimal</a:t>
            </a:r>
            <a:r>
              <a:rPr lang="en-US" dirty="0"/>
              <a:t> integers are in base 16 number system and uses 10 digits from 0 to 9 and 6 letters from A to F with leading 0x and 0X. Lowercase letters from a to f can also be used.</a:t>
            </a:r>
          </a:p>
          <a:p>
            <a:pPr>
              <a:spcBef>
                <a:spcPts val="0"/>
              </a:spcBef>
            </a:pPr>
            <a:r>
              <a:rPr lang="en-US" dirty="0"/>
              <a:t>Example: 0x11, 0xAA, 0xbb, 0x12F etc</a:t>
            </a:r>
            <a:r>
              <a:rPr lang="en-US" dirty="0" smtClean="0"/>
              <a:t>.</a:t>
            </a:r>
            <a:endParaRPr lang="en-US" dirty="0"/>
          </a:p>
        </p:txBody>
      </p:sp>
    </p:spTree>
    <p:extLst>
      <p:ext uri="{BB962C8B-B14F-4D97-AF65-F5344CB8AC3E}">
        <p14:creationId xmlns:p14="http://schemas.microsoft.com/office/powerpoint/2010/main" val="187859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Real Constants</a:t>
            </a:r>
          </a:p>
          <a:p>
            <a:r>
              <a:rPr lang="en-US" dirty="0"/>
              <a:t>These are the constants that have decimal parts and are also called as Floating Point Numbers.</a:t>
            </a:r>
          </a:p>
          <a:p>
            <a:r>
              <a:rPr lang="en-US" dirty="0"/>
              <a:t>Example: -10.234, 0, 3.14 etc.</a:t>
            </a:r>
          </a:p>
          <a:p>
            <a:r>
              <a:rPr lang="en-US" dirty="0"/>
              <a:t>We can also express real numbers in exponential form.</a:t>
            </a:r>
          </a:p>
          <a:p>
            <a:r>
              <a:rPr lang="en-US" dirty="0"/>
              <a:t>mantissa </a:t>
            </a:r>
            <a:r>
              <a:rPr lang="en-US" b="1" dirty="0"/>
              <a:t>e</a:t>
            </a:r>
            <a:r>
              <a:rPr lang="en-US" dirty="0"/>
              <a:t> exponent</a:t>
            </a:r>
          </a:p>
          <a:p>
            <a:r>
              <a:rPr lang="en-US" dirty="0"/>
              <a:t>Example: 1234 can be expressed in exponential form as 1.234e3.</a:t>
            </a:r>
          </a:p>
          <a:p>
            <a:r>
              <a:rPr lang="en-US" dirty="0"/>
              <a:t>Similarly, -1200 can be expresses in exponential form as -0.12e4.</a:t>
            </a:r>
          </a:p>
          <a:p>
            <a:endParaRPr lang="en-US" dirty="0"/>
          </a:p>
        </p:txBody>
      </p:sp>
    </p:spTree>
    <p:extLst>
      <p:ext uri="{BB962C8B-B14F-4D97-AF65-F5344CB8AC3E}">
        <p14:creationId xmlns:p14="http://schemas.microsoft.com/office/powerpoint/2010/main" val="16302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programming languages</a:t>
            </a:r>
            <a:endParaRPr lang="en-US" dirty="0"/>
          </a:p>
        </p:txBody>
      </p:sp>
      <p:sp>
        <p:nvSpPr>
          <p:cNvPr id="3" name="Content Placeholder 2"/>
          <p:cNvSpPr>
            <a:spLocks noGrp="1"/>
          </p:cNvSpPr>
          <p:nvPr>
            <p:ph idx="1"/>
          </p:nvPr>
        </p:nvSpPr>
        <p:spPr/>
        <p:txBody>
          <a:bodyPr>
            <a:normAutofit/>
          </a:bodyPr>
          <a:lstStyle/>
          <a:p>
            <a:r>
              <a:rPr lang="en-US" dirty="0"/>
              <a:t>Programming is the act of developing a piece of software. </a:t>
            </a:r>
            <a:r>
              <a:rPr lang="en-US" dirty="0" smtClean="0"/>
              <a:t>Software </a:t>
            </a:r>
            <a:r>
              <a:rPr lang="en-US" dirty="0"/>
              <a:t>contains instructions that tell a computer what to do. Therefore, programming is the process of developing instructions that tell a computer what to do</a:t>
            </a:r>
            <a:r>
              <a:rPr lang="en-US" dirty="0" smtClean="0"/>
              <a:t>.</a:t>
            </a:r>
          </a:p>
          <a:p>
            <a:r>
              <a:rPr lang="en-US" dirty="0" smtClean="0"/>
              <a:t>We </a:t>
            </a:r>
            <a:r>
              <a:rPr lang="en-US" dirty="0"/>
              <a:t>can tell the computer what to do with with a with a programming language.</a:t>
            </a:r>
            <a:endParaRPr lang="en-US" dirty="0" smtClean="0"/>
          </a:p>
          <a:p>
            <a:pPr lvl="1"/>
            <a:r>
              <a:rPr lang="en-US" dirty="0" smtClean="0"/>
              <a:t>Machine Level Language</a:t>
            </a:r>
          </a:p>
          <a:p>
            <a:pPr lvl="1"/>
            <a:r>
              <a:rPr lang="en-US" dirty="0" smtClean="0"/>
              <a:t>Assembly Language</a:t>
            </a:r>
          </a:p>
          <a:p>
            <a:pPr lvl="1"/>
            <a:r>
              <a:rPr lang="en-US" dirty="0" smtClean="0"/>
              <a:t>Higher Level Language</a:t>
            </a:r>
            <a:endParaRPr lang="en-US" dirty="0"/>
          </a:p>
        </p:txBody>
      </p:sp>
    </p:spTree>
    <p:extLst>
      <p:ext uri="{BB962C8B-B14F-4D97-AF65-F5344CB8AC3E}">
        <p14:creationId xmlns:p14="http://schemas.microsoft.com/office/powerpoint/2010/main" val="816415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a:xfrm>
            <a:off x="1451578" y="1853753"/>
            <a:ext cx="9603275" cy="4174067"/>
          </a:xfrm>
        </p:spPr>
        <p:txBody>
          <a:bodyPr>
            <a:normAutofit fontScale="85000" lnSpcReduction="20000"/>
          </a:bodyPr>
          <a:lstStyle/>
          <a:p>
            <a:pPr>
              <a:spcBef>
                <a:spcPts val="0"/>
              </a:spcBef>
            </a:pPr>
            <a:r>
              <a:rPr lang="en-US" b="1" dirty="0"/>
              <a:t>Single Character Constant</a:t>
            </a:r>
          </a:p>
          <a:p>
            <a:pPr>
              <a:spcBef>
                <a:spcPts val="0"/>
              </a:spcBef>
            </a:pPr>
            <a:r>
              <a:rPr lang="en-US" dirty="0"/>
              <a:t>A single character constant is a character enclosed in single quote.</a:t>
            </a:r>
          </a:p>
          <a:p>
            <a:pPr>
              <a:spcBef>
                <a:spcPts val="0"/>
              </a:spcBef>
            </a:pPr>
            <a:r>
              <a:rPr lang="en-US" dirty="0"/>
              <a:t>Example: 'a', 'A', '1', '#' etc.</a:t>
            </a:r>
          </a:p>
          <a:p>
            <a:pPr>
              <a:spcBef>
                <a:spcPts val="0"/>
              </a:spcBef>
            </a:pPr>
            <a:r>
              <a:rPr lang="en-US" b="1" dirty="0"/>
              <a:t>ASCII value</a:t>
            </a:r>
          </a:p>
          <a:p>
            <a:pPr>
              <a:spcBef>
                <a:spcPts val="0"/>
              </a:spcBef>
            </a:pPr>
            <a:r>
              <a:rPr lang="en-US" dirty="0"/>
              <a:t>Character constants have integer value known as the </a:t>
            </a:r>
            <a:r>
              <a:rPr lang="en-US" dirty="0" smtClean="0"/>
              <a:t>ASCII value.</a:t>
            </a:r>
            <a:endParaRPr lang="en-US" dirty="0"/>
          </a:p>
          <a:p>
            <a:pPr>
              <a:spcBef>
                <a:spcPts val="0"/>
              </a:spcBef>
            </a:pPr>
            <a:r>
              <a:rPr lang="en-US" dirty="0"/>
              <a:t>If we want to print the ASCII value of a character we can use the </a:t>
            </a:r>
            <a:r>
              <a:rPr lang="en-US" dirty="0" err="1"/>
              <a:t>printf</a:t>
            </a:r>
            <a:r>
              <a:rPr lang="en-US" dirty="0"/>
              <a:t>()function.</a:t>
            </a:r>
          </a:p>
          <a:p>
            <a:pPr>
              <a:spcBef>
                <a:spcPts val="0"/>
              </a:spcBef>
            </a:pPr>
            <a:r>
              <a:rPr lang="en-US" dirty="0" err="1"/>
              <a:t>printf</a:t>
            </a:r>
            <a:r>
              <a:rPr lang="en-US" dirty="0"/>
              <a:t>("ASCII value of character 'A' is %d", 'A'); </a:t>
            </a:r>
            <a:r>
              <a:rPr lang="en-US" dirty="0" smtClean="0"/>
              <a:t> </a:t>
            </a:r>
          </a:p>
          <a:p>
            <a:pPr>
              <a:spcBef>
                <a:spcPts val="0"/>
              </a:spcBef>
            </a:pPr>
            <a:r>
              <a:rPr lang="en-US" dirty="0" smtClean="0"/>
              <a:t>The </a:t>
            </a:r>
            <a:r>
              <a:rPr lang="en-US" dirty="0"/>
              <a:t>above code will give the following output:</a:t>
            </a:r>
          </a:p>
          <a:p>
            <a:pPr>
              <a:spcBef>
                <a:spcPts val="0"/>
              </a:spcBef>
            </a:pPr>
            <a:r>
              <a:rPr lang="en-US" dirty="0"/>
              <a:t>ASCII value of character 'A' is 65</a:t>
            </a:r>
          </a:p>
          <a:p>
            <a:pPr>
              <a:spcBef>
                <a:spcPts val="0"/>
              </a:spcBef>
            </a:pPr>
            <a:r>
              <a:rPr lang="en-US" dirty="0"/>
              <a:t>Similarly, we can use the ASCII value to print the character.</a:t>
            </a:r>
          </a:p>
          <a:p>
            <a:pPr>
              <a:spcBef>
                <a:spcPts val="0"/>
              </a:spcBef>
            </a:pPr>
            <a:r>
              <a:rPr lang="en-US" dirty="0" err="1"/>
              <a:t>printf</a:t>
            </a:r>
            <a:r>
              <a:rPr lang="en-US" dirty="0"/>
              <a:t>("Character for the ASCII value 65 is %c", 65); The above code will give us the following output.</a:t>
            </a:r>
          </a:p>
          <a:p>
            <a:pPr>
              <a:spcBef>
                <a:spcPts val="0"/>
              </a:spcBef>
            </a:pPr>
            <a:r>
              <a:rPr lang="en-US" dirty="0"/>
              <a:t>Character for the ASCII value 65 is A</a:t>
            </a:r>
          </a:p>
          <a:p>
            <a:pPr>
              <a:spcBef>
                <a:spcPts val="0"/>
              </a:spcBef>
            </a:pPr>
            <a:r>
              <a:rPr lang="en-US" b="1" dirty="0"/>
              <a:t>Multi characters or String Constants</a:t>
            </a:r>
          </a:p>
          <a:p>
            <a:pPr>
              <a:spcBef>
                <a:spcPts val="0"/>
              </a:spcBef>
            </a:pPr>
            <a:r>
              <a:rPr lang="en-US" dirty="0"/>
              <a:t>It is a sequence of characters enclosed in double quotes.</a:t>
            </a:r>
          </a:p>
          <a:p>
            <a:pPr>
              <a:spcBef>
                <a:spcPts val="0"/>
              </a:spcBef>
            </a:pPr>
            <a:r>
              <a:rPr lang="en-US" dirty="0"/>
              <a:t>Example: "Hello World!"</a:t>
            </a:r>
          </a:p>
          <a:p>
            <a:endParaRPr lang="en-US" dirty="0"/>
          </a:p>
        </p:txBody>
      </p:sp>
    </p:spTree>
    <p:extLst>
      <p:ext uri="{BB962C8B-B14F-4D97-AF65-F5344CB8AC3E}">
        <p14:creationId xmlns:p14="http://schemas.microsoft.com/office/powerpoint/2010/main" val="88614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sequence</a:t>
            </a:r>
            <a:endParaRPr lang="en-US" dirty="0"/>
          </a:p>
        </p:txBody>
      </p:sp>
      <p:sp>
        <p:nvSpPr>
          <p:cNvPr id="3" name="Content Placeholder 2"/>
          <p:cNvSpPr>
            <a:spLocks noGrp="1"/>
          </p:cNvSpPr>
          <p:nvPr>
            <p:ph idx="1"/>
          </p:nvPr>
        </p:nvSpPr>
        <p:spPr/>
        <p:txBody>
          <a:bodyPr/>
          <a:lstStyle/>
          <a:p>
            <a:r>
              <a:rPr lang="en-US" dirty="0"/>
              <a:t>These are special backslash character constants</a:t>
            </a:r>
            <a:r>
              <a:rPr lang="en-US" dirty="0" smtClean="0"/>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65368894"/>
              </p:ext>
            </p:extLst>
          </p:nvPr>
        </p:nvGraphicFramePr>
        <p:xfrm>
          <a:off x="3007894" y="2473324"/>
          <a:ext cx="6605338" cy="4252326"/>
        </p:xfrm>
        <a:graphic>
          <a:graphicData uri="http://schemas.openxmlformats.org/drawingml/2006/table">
            <a:tbl>
              <a:tblPr/>
              <a:tblGrid>
                <a:gridCol w="3302669"/>
                <a:gridCol w="3302669"/>
              </a:tblGrid>
              <a:tr h="327102">
                <a:tc>
                  <a:txBody>
                    <a:bodyPr/>
                    <a:lstStyle/>
                    <a:p>
                      <a:pPr algn="l" fontAlgn="t"/>
                      <a:r>
                        <a:rPr lang="en-US" sz="1000">
                          <a:effectLst/>
                        </a:rPr>
                        <a:t>Character Constant</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Description</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27102">
                <a:tc>
                  <a:txBody>
                    <a:bodyPr/>
                    <a:lstStyle/>
                    <a:p>
                      <a:pPr fontAlgn="t"/>
                      <a:r>
                        <a:rPr lang="mr-IN" sz="1000">
                          <a:effectLst/>
                        </a:rPr>
                        <a:t>'\0'</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null</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27102">
                <a:tc>
                  <a:txBody>
                    <a:bodyPr/>
                    <a:lstStyle/>
                    <a:p>
                      <a:pPr fontAlgn="t"/>
                      <a:r>
                        <a:rPr lang="mr-IN" sz="1000">
                          <a:effectLst/>
                        </a:rPr>
                        <a:t>'\n'</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New line</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27102">
                <a:tc>
                  <a:txBody>
                    <a:bodyPr/>
                    <a:lstStyle/>
                    <a:p>
                      <a:pPr fontAlgn="t"/>
                      <a:r>
                        <a:rPr lang="mr-IN" sz="1000">
                          <a:effectLst/>
                        </a:rPr>
                        <a:t>'\''</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Single quote</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27102">
                <a:tc>
                  <a:txBody>
                    <a:bodyPr/>
                    <a:lstStyle/>
                    <a:p>
                      <a:pPr fontAlgn="t"/>
                      <a:r>
                        <a:rPr lang="mr-IN" sz="1000">
                          <a:effectLst/>
                        </a:rPr>
                        <a:t>'\"'</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Double quotes</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27102">
                <a:tc>
                  <a:txBody>
                    <a:bodyPr/>
                    <a:lstStyle/>
                    <a:p>
                      <a:pPr fontAlgn="t"/>
                      <a:r>
                        <a:rPr lang="mr-IN" sz="1000">
                          <a:effectLst/>
                        </a:rPr>
                        <a:t>'\a'</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Audible alert(bell)</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27102">
                <a:tc>
                  <a:txBody>
                    <a:bodyPr/>
                    <a:lstStyle/>
                    <a:p>
                      <a:pPr fontAlgn="t"/>
                      <a:r>
                        <a:rPr lang="mr-IN" sz="1000">
                          <a:effectLst/>
                        </a:rPr>
                        <a:t>'\b'</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Backspace</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27102">
                <a:tc>
                  <a:txBody>
                    <a:bodyPr/>
                    <a:lstStyle/>
                    <a:p>
                      <a:pPr fontAlgn="t"/>
                      <a:r>
                        <a:rPr lang="mr-IN" sz="1000">
                          <a:effectLst/>
                        </a:rPr>
                        <a:t>'\f'</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Form feed</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27102">
                <a:tc>
                  <a:txBody>
                    <a:bodyPr/>
                    <a:lstStyle/>
                    <a:p>
                      <a:pPr fontAlgn="t"/>
                      <a:r>
                        <a:rPr lang="mr-IN" sz="1000">
                          <a:effectLst/>
                        </a:rPr>
                        <a:t>'\r'</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Carriage return</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27102">
                <a:tc>
                  <a:txBody>
                    <a:bodyPr/>
                    <a:lstStyle/>
                    <a:p>
                      <a:pPr fontAlgn="t"/>
                      <a:r>
                        <a:rPr lang="mr-IN" sz="1000">
                          <a:effectLst/>
                        </a:rPr>
                        <a:t>'\t'</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Horizontal tab</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27102">
                <a:tc>
                  <a:txBody>
                    <a:bodyPr/>
                    <a:lstStyle/>
                    <a:p>
                      <a:pPr fontAlgn="t"/>
                      <a:r>
                        <a:rPr lang="mr-IN" sz="1000">
                          <a:effectLst/>
                        </a:rPr>
                        <a:t>'\v'</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a:effectLst/>
                        </a:rPr>
                        <a:t>Vertical tab</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27102">
                <a:tc>
                  <a:txBody>
                    <a:bodyPr/>
                    <a:lstStyle/>
                    <a:p>
                      <a:pPr fontAlgn="t"/>
                      <a:r>
                        <a:rPr lang="mr-IN" sz="1000">
                          <a:effectLst/>
                        </a:rPr>
                        <a:t>'\\'</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00">
                          <a:effectLst/>
                        </a:rPr>
                        <a:t>Backslash</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27102">
                <a:tc>
                  <a:txBody>
                    <a:bodyPr/>
                    <a:lstStyle/>
                    <a:p>
                      <a:pPr fontAlgn="t"/>
                      <a:r>
                        <a:rPr lang="mr-IN" sz="1000">
                          <a:effectLst/>
                        </a:rPr>
                        <a:t>'\/'</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000" dirty="0">
                          <a:effectLst/>
                        </a:rPr>
                        <a:t>Forward slash</a:t>
                      </a:r>
                    </a:p>
                  </a:txBody>
                  <a:tcPr marL="56459" marR="56459" marT="56459" marB="564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91228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a:t>Operators are the symbols that are meant to perform some operation.</a:t>
            </a:r>
          </a:p>
          <a:p>
            <a:r>
              <a:rPr lang="en-US" dirty="0"/>
              <a:t>Example: + is an addition operator and we use it to add two numbers i.e., perform addition operation.</a:t>
            </a:r>
          </a:p>
          <a:p>
            <a:endParaRPr lang="en-US" dirty="0"/>
          </a:p>
        </p:txBody>
      </p:sp>
    </p:spTree>
    <p:extLst>
      <p:ext uri="{BB962C8B-B14F-4D97-AF65-F5344CB8AC3E}">
        <p14:creationId xmlns:p14="http://schemas.microsoft.com/office/powerpoint/2010/main" val="199402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1451579" y="2015732"/>
            <a:ext cx="9603275" cy="4336942"/>
          </a:xfrm>
        </p:spPr>
        <p:txBody>
          <a:bodyPr>
            <a:normAutofit lnSpcReduction="10000"/>
          </a:bodyPr>
          <a:lstStyle/>
          <a:p>
            <a:r>
              <a:rPr lang="en-US" dirty="0"/>
              <a:t>A variable is a named location to hold a data value.</a:t>
            </a:r>
          </a:p>
          <a:p>
            <a:r>
              <a:rPr lang="en-US" dirty="0"/>
              <a:t>The value stored in a variable can change and is opposite to a constant whose value never changes.</a:t>
            </a:r>
          </a:p>
          <a:p>
            <a:r>
              <a:rPr lang="en-US" dirty="0"/>
              <a:t>Example of variable: name, </a:t>
            </a:r>
            <a:r>
              <a:rPr lang="en-US" dirty="0" err="1" smtClean="0"/>
              <a:t>rollno</a:t>
            </a:r>
            <a:r>
              <a:rPr lang="en-US" dirty="0" smtClean="0"/>
              <a:t>, num1, _</a:t>
            </a:r>
            <a:r>
              <a:rPr lang="en-US" dirty="0" err="1" smtClean="0"/>
              <a:t>next_page</a:t>
            </a:r>
            <a:r>
              <a:rPr lang="en-US" dirty="0" smtClean="0"/>
              <a:t>, _result </a:t>
            </a:r>
            <a:r>
              <a:rPr lang="en-US" dirty="0"/>
              <a:t>etc.</a:t>
            </a:r>
          </a:p>
          <a:p>
            <a:r>
              <a:rPr lang="en-US" dirty="0"/>
              <a:t>Rules for variable names</a:t>
            </a:r>
          </a:p>
          <a:p>
            <a:r>
              <a:rPr lang="en-US" dirty="0"/>
              <a:t>Following are the rules for naming a variable.</a:t>
            </a:r>
          </a:p>
          <a:p>
            <a:pPr lvl="1"/>
            <a:r>
              <a:rPr lang="en-US" dirty="0"/>
              <a:t>First character must be a letter or underscore</a:t>
            </a:r>
          </a:p>
          <a:p>
            <a:pPr lvl="1"/>
            <a:r>
              <a:rPr lang="en-US" dirty="0"/>
              <a:t>Can use letters (A-Z and a-z), digits (0-9) and underscore _</a:t>
            </a:r>
          </a:p>
          <a:p>
            <a:pPr lvl="1"/>
            <a:r>
              <a:rPr lang="en-US" dirty="0"/>
              <a:t>Must not be a keyword</a:t>
            </a:r>
          </a:p>
          <a:p>
            <a:pPr lvl="1"/>
            <a:r>
              <a:rPr lang="en-US" dirty="0"/>
              <a:t>Must not contain white space</a:t>
            </a:r>
          </a:p>
          <a:p>
            <a:endParaRPr lang="en-US" dirty="0"/>
          </a:p>
        </p:txBody>
      </p:sp>
    </p:spTree>
    <p:extLst>
      <p:ext uri="{BB962C8B-B14F-4D97-AF65-F5344CB8AC3E}">
        <p14:creationId xmlns:p14="http://schemas.microsoft.com/office/powerpoint/2010/main" val="33412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a:t>
            </a:r>
            <a:endParaRPr lang="en-US" dirty="0"/>
          </a:p>
        </p:txBody>
      </p:sp>
      <p:sp>
        <p:nvSpPr>
          <p:cNvPr id="3" name="Content Placeholder 2"/>
          <p:cNvSpPr>
            <a:spLocks noGrp="1"/>
          </p:cNvSpPr>
          <p:nvPr>
            <p:ph idx="1"/>
          </p:nvPr>
        </p:nvSpPr>
        <p:spPr/>
        <p:txBody>
          <a:bodyPr/>
          <a:lstStyle/>
          <a:p>
            <a:r>
              <a:rPr lang="en-US" dirty="0"/>
              <a:t>Data Types are storage representation and tells the compiler what type of data is stored in the variable.</a:t>
            </a:r>
          </a:p>
          <a:p>
            <a:r>
              <a:rPr lang="en-US" dirty="0"/>
              <a:t>C divides its data types into 3 categories.</a:t>
            </a:r>
          </a:p>
          <a:p>
            <a:pPr lvl="1"/>
            <a:r>
              <a:rPr lang="en-US" dirty="0"/>
              <a:t>Primary</a:t>
            </a:r>
          </a:p>
          <a:p>
            <a:pPr lvl="1"/>
            <a:r>
              <a:rPr lang="en-US" dirty="0"/>
              <a:t>Derived</a:t>
            </a:r>
          </a:p>
          <a:p>
            <a:pPr lvl="1"/>
            <a:r>
              <a:rPr lang="en-US" dirty="0"/>
              <a:t>User </a:t>
            </a:r>
            <a:r>
              <a:rPr lang="en-US" dirty="0" smtClean="0"/>
              <a:t>defined</a:t>
            </a:r>
            <a:endParaRPr lang="en-US" dirty="0"/>
          </a:p>
        </p:txBody>
      </p:sp>
    </p:spTree>
    <p:extLst>
      <p:ext uri="{BB962C8B-B14F-4D97-AF65-F5344CB8AC3E}">
        <p14:creationId xmlns:p14="http://schemas.microsoft.com/office/powerpoint/2010/main" val="1187314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data type</a:t>
            </a:r>
            <a:endParaRPr lang="en-US" dirty="0"/>
          </a:p>
        </p:txBody>
      </p:sp>
      <p:sp>
        <p:nvSpPr>
          <p:cNvPr id="3" name="Content Placeholder 2"/>
          <p:cNvSpPr>
            <a:spLocks noGrp="1"/>
          </p:cNvSpPr>
          <p:nvPr>
            <p:ph idx="1"/>
          </p:nvPr>
        </p:nvSpPr>
        <p:spPr>
          <a:xfrm>
            <a:off x="1451579" y="1853754"/>
            <a:ext cx="9603275" cy="4101878"/>
          </a:xfrm>
        </p:spPr>
        <p:txBody>
          <a:bodyPr>
            <a:normAutofit fontScale="85000" lnSpcReduction="20000"/>
          </a:bodyPr>
          <a:lstStyle/>
          <a:p>
            <a:r>
              <a:rPr lang="en-US" dirty="0"/>
              <a:t>C provides 5 primary or fundamental data types namely </a:t>
            </a:r>
            <a:endParaRPr lang="en-US" dirty="0" smtClean="0"/>
          </a:p>
          <a:p>
            <a:r>
              <a:rPr lang="en-US" dirty="0" smtClean="0"/>
              <a:t>character</a:t>
            </a:r>
            <a:r>
              <a:rPr lang="en-US" dirty="0"/>
              <a:t> </a:t>
            </a:r>
            <a:r>
              <a:rPr lang="en-US" dirty="0" smtClean="0"/>
              <a:t>char</a:t>
            </a:r>
          </a:p>
          <a:p>
            <a:pPr lvl="1"/>
            <a:r>
              <a:rPr lang="en-US" dirty="0" smtClean="0"/>
              <a:t>Integer -</a:t>
            </a:r>
            <a:r>
              <a:rPr lang="en-US" dirty="0"/>
              <a:t> </a:t>
            </a:r>
            <a:r>
              <a:rPr lang="en-US" dirty="0" err="1" smtClean="0"/>
              <a:t>int</a:t>
            </a:r>
            <a:endParaRPr lang="en-US" dirty="0" smtClean="0"/>
          </a:p>
          <a:p>
            <a:pPr lvl="1"/>
            <a:r>
              <a:rPr lang="en-US" dirty="0" smtClean="0"/>
              <a:t>floating </a:t>
            </a:r>
            <a:r>
              <a:rPr lang="en-US" dirty="0"/>
              <a:t>point </a:t>
            </a:r>
            <a:r>
              <a:rPr lang="en-US" dirty="0" smtClean="0"/>
              <a:t>- float</a:t>
            </a:r>
          </a:p>
          <a:p>
            <a:pPr lvl="1"/>
            <a:r>
              <a:rPr lang="en-US" dirty="0" smtClean="0"/>
              <a:t>double </a:t>
            </a:r>
            <a:r>
              <a:rPr lang="en-US" dirty="0"/>
              <a:t>precision floating point </a:t>
            </a:r>
            <a:r>
              <a:rPr lang="en-US" dirty="0" smtClean="0"/>
              <a:t>- double</a:t>
            </a:r>
          </a:p>
          <a:p>
            <a:pPr lvl="1"/>
            <a:r>
              <a:rPr lang="en-US" dirty="0" smtClean="0"/>
              <a:t>void</a:t>
            </a:r>
            <a:endParaRPr lang="en-US" dirty="0"/>
          </a:p>
          <a:p>
            <a:r>
              <a:rPr lang="en-US" dirty="0"/>
              <a:t>So, if we want to create a variable that will hold a character we use the char data type.</a:t>
            </a:r>
          </a:p>
          <a:p>
            <a:r>
              <a:rPr lang="mr-IN" dirty="0" err="1"/>
              <a:t>char</a:t>
            </a:r>
            <a:r>
              <a:rPr lang="mr-IN" dirty="0"/>
              <a:t> </a:t>
            </a:r>
            <a:r>
              <a:rPr lang="mr-IN" dirty="0" err="1"/>
              <a:t>ch</a:t>
            </a:r>
            <a:r>
              <a:rPr lang="mr-IN" dirty="0"/>
              <a:t> = '</a:t>
            </a:r>
            <a:r>
              <a:rPr lang="mr-IN" dirty="0" err="1"/>
              <a:t>a</a:t>
            </a:r>
            <a:r>
              <a:rPr lang="mr-IN" dirty="0" smtClean="0"/>
              <a:t>';</a:t>
            </a:r>
            <a:endParaRPr lang="en-US" dirty="0" smtClean="0"/>
          </a:p>
          <a:p>
            <a:r>
              <a:rPr lang="en-US" dirty="0"/>
              <a:t>Similarly, if we want to store integer value we use the </a:t>
            </a:r>
            <a:r>
              <a:rPr lang="en-US" dirty="0" err="1"/>
              <a:t>int</a:t>
            </a:r>
            <a:r>
              <a:rPr lang="en-US" dirty="0"/>
              <a:t> data type</a:t>
            </a:r>
            <a:r>
              <a:rPr lang="en-US" dirty="0" smtClean="0"/>
              <a:t>.</a:t>
            </a:r>
          </a:p>
          <a:p>
            <a:r>
              <a:rPr lang="en-US" dirty="0" err="1"/>
              <a:t>int</a:t>
            </a:r>
            <a:r>
              <a:rPr lang="en-US" dirty="0"/>
              <a:t> </a:t>
            </a:r>
            <a:r>
              <a:rPr lang="en-US" dirty="0" err="1"/>
              <a:t>gameScore</a:t>
            </a:r>
            <a:r>
              <a:rPr lang="en-US" dirty="0"/>
              <a:t> = 10</a:t>
            </a:r>
            <a:r>
              <a:rPr lang="en-US" dirty="0" smtClean="0"/>
              <a:t>;</a:t>
            </a:r>
          </a:p>
          <a:p>
            <a:r>
              <a:rPr lang="en-US" dirty="0"/>
              <a:t>The </a:t>
            </a:r>
            <a:r>
              <a:rPr lang="en-US" dirty="0"/>
              <a:t>void</a:t>
            </a:r>
            <a:r>
              <a:rPr lang="en-US" dirty="0"/>
              <a:t> data type takes no value and is generally used with functions to denote that the function is not going to return any value.</a:t>
            </a:r>
            <a:endParaRPr lang="en-US" dirty="0"/>
          </a:p>
        </p:txBody>
      </p:sp>
    </p:spTree>
    <p:extLst>
      <p:ext uri="{BB962C8B-B14F-4D97-AF65-F5344CB8AC3E}">
        <p14:creationId xmlns:p14="http://schemas.microsoft.com/office/powerpoint/2010/main" val="60912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of primary data type</a:t>
            </a:r>
            <a:endParaRPr lang="en-US" dirty="0"/>
          </a:p>
        </p:txBody>
      </p:sp>
      <p:sp>
        <p:nvSpPr>
          <p:cNvPr id="3" name="Content Placeholder 2"/>
          <p:cNvSpPr>
            <a:spLocks noGrp="1"/>
          </p:cNvSpPr>
          <p:nvPr>
            <p:ph idx="1"/>
          </p:nvPr>
        </p:nvSpPr>
        <p:spPr/>
        <p:txBody>
          <a:bodyPr/>
          <a:lstStyle/>
          <a:p>
            <a:r>
              <a:rPr lang="en-US" dirty="0"/>
              <a:t>In the following table we have the range of the values of the primary or fundamental data type</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7213924"/>
              </p:ext>
            </p:extLst>
          </p:nvPr>
        </p:nvGraphicFramePr>
        <p:xfrm>
          <a:off x="1559867" y="2857881"/>
          <a:ext cx="9428676" cy="3474610"/>
        </p:xfrm>
        <a:graphic>
          <a:graphicData uri="http://schemas.openxmlformats.org/drawingml/2006/table">
            <a:tbl>
              <a:tblPr/>
              <a:tblGrid>
                <a:gridCol w="2357169"/>
                <a:gridCol w="2357169"/>
                <a:gridCol w="2357169"/>
                <a:gridCol w="2357169"/>
              </a:tblGrid>
              <a:tr h="744237">
                <a:tc>
                  <a:txBody>
                    <a:bodyPr/>
                    <a:lstStyle/>
                    <a:p>
                      <a:pPr algn="l" fontAlgn="t"/>
                      <a:r>
                        <a:rPr lang="en-US" sz="1800">
                          <a:effectLst/>
                        </a:rPr>
                        <a:t>DATA TYPE</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KEYWORD</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EQUIVALENT SIZE (bits)</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RANGE</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472691">
                <a:tc>
                  <a:txBody>
                    <a:bodyPr/>
                    <a:lstStyle/>
                    <a:p>
                      <a:pPr fontAlgn="t"/>
                      <a:r>
                        <a:rPr lang="en-US" sz="1800">
                          <a:effectLst/>
                        </a:rPr>
                        <a:t>character</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800">
                          <a:effectLst/>
                        </a:rPr>
                        <a:t>char</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800">
                          <a:effectLst/>
                        </a:rPr>
                        <a:t>8</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800">
                          <a:effectLst/>
                        </a:rPr>
                        <a:t>-128 to 127</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2691">
                <a:tc>
                  <a:txBody>
                    <a:bodyPr/>
                    <a:lstStyle/>
                    <a:p>
                      <a:pPr fontAlgn="t"/>
                      <a:r>
                        <a:rPr lang="en-US" sz="1800">
                          <a:effectLst/>
                        </a:rPr>
                        <a:t>integer</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int</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16</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-32768 to 32767</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744237">
                <a:tc>
                  <a:txBody>
                    <a:bodyPr/>
                    <a:lstStyle/>
                    <a:p>
                      <a:pPr fontAlgn="t"/>
                      <a:r>
                        <a:rPr lang="en-US" sz="1800">
                          <a:effectLst/>
                        </a:rPr>
                        <a:t>floating point (6 decimal place)</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800">
                          <a:effectLst/>
                        </a:rPr>
                        <a:t>float</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is-IS" sz="1800">
                          <a:effectLst/>
                        </a:rPr>
                        <a:t>32</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mr-IN" sz="1800">
                          <a:effectLst/>
                        </a:rPr>
                        <a:t>3.4e-38 to 3.4e+38</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1015783">
                <a:tc>
                  <a:txBody>
                    <a:bodyPr/>
                    <a:lstStyle/>
                    <a:p>
                      <a:pPr fontAlgn="t"/>
                      <a:r>
                        <a:rPr lang="en-US" sz="1800">
                          <a:effectLst/>
                        </a:rPr>
                        <a:t>double-precision floating point (12 decimal place)</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double</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64</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pl-PL" sz="1800" dirty="0">
                          <a:effectLst/>
                        </a:rPr>
                        <a:t>1.7e-308 to 1.7e+308</a:t>
                      </a:r>
                    </a:p>
                  </a:txBody>
                  <a:tcPr marL="100573" marR="100573" marT="100573" marB="100573">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416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data type</a:t>
            </a:r>
            <a:br>
              <a:rPr lang="en-US" dirty="0"/>
            </a:br>
            <a:endParaRPr lang="en-US" dirty="0"/>
          </a:p>
        </p:txBody>
      </p:sp>
      <p:sp>
        <p:nvSpPr>
          <p:cNvPr id="3" name="Content Placeholder 2"/>
          <p:cNvSpPr>
            <a:spLocks noGrp="1"/>
          </p:cNvSpPr>
          <p:nvPr>
            <p:ph idx="1"/>
          </p:nvPr>
        </p:nvSpPr>
        <p:spPr/>
        <p:txBody>
          <a:bodyPr/>
          <a:lstStyle/>
          <a:p>
            <a:r>
              <a:rPr lang="en-US" dirty="0"/>
              <a:t>We can also use the short, long, signed and unsigned keywords to extend the primary data types.</a:t>
            </a:r>
          </a:p>
          <a:p>
            <a:r>
              <a:rPr lang="en-US" dirty="0"/>
              <a:t>A short data type has a smaller range compared to the long data type.</a:t>
            </a:r>
          </a:p>
          <a:p>
            <a:r>
              <a:rPr lang="en-US" dirty="0"/>
              <a:t>A signed data type can hold both positive and negative values. But an </a:t>
            </a:r>
            <a:r>
              <a:rPr lang="en-US" dirty="0" err="1"/>
              <a:t>unsigneddata</a:t>
            </a:r>
            <a:r>
              <a:rPr lang="en-US" dirty="0"/>
              <a:t> type can only hold positive values</a:t>
            </a:r>
            <a:r>
              <a:rPr lang="en-US" dirty="0" smtClean="0"/>
              <a:t>.</a:t>
            </a:r>
            <a:endParaRPr lang="en-US" dirty="0"/>
          </a:p>
        </p:txBody>
      </p:sp>
    </p:spTree>
    <p:extLst>
      <p:ext uri="{BB962C8B-B14F-4D97-AF65-F5344CB8AC3E}">
        <p14:creationId xmlns:p14="http://schemas.microsoft.com/office/powerpoint/2010/main" val="1822876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data type</a:t>
            </a:r>
            <a:endParaRPr lang="en-US" dirty="0"/>
          </a:p>
        </p:txBody>
      </p:sp>
      <p:sp>
        <p:nvSpPr>
          <p:cNvPr id="3" name="Content Placeholder 2"/>
          <p:cNvSpPr>
            <a:spLocks noGrp="1"/>
          </p:cNvSpPr>
          <p:nvPr>
            <p:ph idx="1"/>
          </p:nvPr>
        </p:nvSpPr>
        <p:spPr>
          <a:xfrm>
            <a:off x="1451579" y="1853754"/>
            <a:ext cx="9603275" cy="3450613"/>
          </a:xfrm>
        </p:spPr>
        <p:txBody>
          <a:bodyPr/>
          <a:lstStyle/>
          <a:p>
            <a:r>
              <a:rPr lang="en-US" sz="1800" dirty="0"/>
              <a:t>The following table list different combination of the primary data type along with their value range.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95451707"/>
              </p:ext>
            </p:extLst>
          </p:nvPr>
        </p:nvGraphicFramePr>
        <p:xfrm>
          <a:off x="1451579" y="2249910"/>
          <a:ext cx="9749820" cy="4716073"/>
        </p:xfrm>
        <a:graphic>
          <a:graphicData uri="http://schemas.openxmlformats.org/drawingml/2006/table">
            <a:tbl>
              <a:tblPr/>
              <a:tblGrid>
                <a:gridCol w="2437455"/>
                <a:gridCol w="2437455"/>
                <a:gridCol w="2437455"/>
                <a:gridCol w="2437455"/>
              </a:tblGrid>
              <a:tr h="362379">
                <a:tc>
                  <a:txBody>
                    <a:bodyPr/>
                    <a:lstStyle/>
                    <a:p>
                      <a:pPr algn="l" fontAlgn="t"/>
                      <a:r>
                        <a:rPr lang="en-US" sz="1100" dirty="0">
                          <a:effectLst/>
                        </a:rPr>
                        <a:t>DATA TYPE</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dirty="0">
                          <a:effectLst/>
                        </a:rPr>
                        <a:t>KEYWORD</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dirty="0">
                          <a:effectLst/>
                        </a:rPr>
                        <a:t>EQUIVALENT SIZE (bits)</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100" dirty="0">
                          <a:effectLst/>
                        </a:rPr>
                        <a:t>RANGE</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230160">
                <a:tc>
                  <a:txBody>
                    <a:bodyPr/>
                    <a:lstStyle/>
                    <a:p>
                      <a:pPr fontAlgn="t"/>
                      <a:r>
                        <a:rPr lang="en-US" sz="1100">
                          <a:effectLst/>
                        </a:rPr>
                        <a:t>character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char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8</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dirty="0">
                          <a:effectLst/>
                        </a:rPr>
                        <a:t>-128 to 127</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30160">
                <a:tc>
                  <a:txBody>
                    <a:bodyPr/>
                    <a:lstStyle/>
                    <a:p>
                      <a:pPr fontAlgn="t"/>
                      <a:r>
                        <a:rPr lang="en-US" sz="1100">
                          <a:effectLst/>
                        </a:rPr>
                        <a:t>signed character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signed char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8</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dirty="0">
                          <a:effectLst/>
                        </a:rPr>
                        <a:t>-128 to 127</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230160">
                <a:tc>
                  <a:txBody>
                    <a:bodyPr/>
                    <a:lstStyle/>
                    <a:p>
                      <a:pPr fontAlgn="t"/>
                      <a:r>
                        <a:rPr lang="en-US" sz="1100">
                          <a:effectLst/>
                        </a:rPr>
                        <a:t>unsigned character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unsigned char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8</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dirty="0">
                          <a:effectLst/>
                        </a:rPr>
                        <a:t>0 to 255</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30160">
                <a:tc>
                  <a:txBody>
                    <a:bodyPr/>
                    <a:lstStyle/>
                    <a:p>
                      <a:pPr fontAlgn="t"/>
                      <a:r>
                        <a:rPr lang="en-US" sz="1100">
                          <a:effectLst/>
                        </a:rPr>
                        <a:t>short integer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short int or short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8</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dirty="0">
                          <a:effectLst/>
                        </a:rPr>
                        <a:t>-128 to 127</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230160">
                <a:tc>
                  <a:txBody>
                    <a:bodyPr/>
                    <a:lstStyle/>
                    <a:p>
                      <a:pPr fontAlgn="t"/>
                      <a:r>
                        <a:rPr lang="en-US" sz="1100">
                          <a:effectLst/>
                        </a:rPr>
                        <a:t>signed short integer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signed short int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8</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dirty="0">
                          <a:effectLst/>
                        </a:rPr>
                        <a:t>-128 to 127</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30160">
                <a:tc>
                  <a:txBody>
                    <a:bodyPr/>
                    <a:lstStyle/>
                    <a:p>
                      <a:pPr fontAlgn="t"/>
                      <a:r>
                        <a:rPr lang="en-US" sz="1100">
                          <a:effectLst/>
                        </a:rPr>
                        <a:t>unsigned short integer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unsigned short int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8</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dirty="0">
                          <a:effectLst/>
                        </a:rPr>
                        <a:t>0 to 255</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230160">
                <a:tc>
                  <a:txBody>
                    <a:bodyPr/>
                    <a:lstStyle/>
                    <a:p>
                      <a:pPr fontAlgn="t"/>
                      <a:r>
                        <a:rPr lang="en-US" sz="1100">
                          <a:effectLst/>
                        </a:rPr>
                        <a:t>integer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int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16</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dirty="0">
                          <a:effectLst/>
                        </a:rPr>
                        <a:t>-32768 to 32767</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30160">
                <a:tc>
                  <a:txBody>
                    <a:bodyPr/>
                    <a:lstStyle/>
                    <a:p>
                      <a:pPr fontAlgn="t"/>
                      <a:r>
                        <a:rPr lang="en-US" sz="1100">
                          <a:effectLst/>
                        </a:rPr>
                        <a:t>signed integer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signed int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16</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dirty="0">
                          <a:effectLst/>
                        </a:rPr>
                        <a:t>-32768 to 32767</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230160">
                <a:tc>
                  <a:txBody>
                    <a:bodyPr/>
                    <a:lstStyle/>
                    <a:p>
                      <a:pPr fontAlgn="t"/>
                      <a:r>
                        <a:rPr lang="en-US" sz="1100">
                          <a:effectLst/>
                        </a:rPr>
                        <a:t>unsigned integer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unsigned int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16</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dirty="0">
                          <a:effectLst/>
                        </a:rPr>
                        <a:t>0 to 65535</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62379">
                <a:tc>
                  <a:txBody>
                    <a:bodyPr/>
                    <a:lstStyle/>
                    <a:p>
                      <a:pPr fontAlgn="t"/>
                      <a:r>
                        <a:rPr lang="en-US" sz="1100">
                          <a:effectLst/>
                        </a:rPr>
                        <a:t>long integer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long int or long</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is-IS" sz="1100">
                          <a:effectLst/>
                        </a:rPr>
                        <a:t>32</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cs-CZ" sz="1100" dirty="0">
                          <a:effectLst/>
                        </a:rPr>
                        <a:t>-2147483648 to 2147483647</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62379">
                <a:tc>
                  <a:txBody>
                    <a:bodyPr/>
                    <a:lstStyle/>
                    <a:p>
                      <a:pPr fontAlgn="t"/>
                      <a:r>
                        <a:rPr lang="en-US" sz="1100">
                          <a:effectLst/>
                        </a:rPr>
                        <a:t>signed long integer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signed long int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is-IS" sz="1100">
                          <a:effectLst/>
                        </a:rPr>
                        <a:t>32</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cs-CZ" sz="1100" dirty="0">
                          <a:effectLst/>
                        </a:rPr>
                        <a:t>-2147483648 to 2147483647</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30160">
                <a:tc>
                  <a:txBody>
                    <a:bodyPr/>
                    <a:lstStyle/>
                    <a:p>
                      <a:pPr fontAlgn="t"/>
                      <a:r>
                        <a:rPr lang="en-US" sz="1100">
                          <a:effectLst/>
                        </a:rPr>
                        <a:t>unsigned long integer</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unsigned long int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is-IS" sz="1100">
                          <a:effectLst/>
                        </a:rPr>
                        <a:t>32</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dirty="0">
                          <a:effectLst/>
                        </a:rPr>
                        <a:t>0 to 4294967295</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62379">
                <a:tc>
                  <a:txBody>
                    <a:bodyPr/>
                    <a:lstStyle/>
                    <a:p>
                      <a:pPr fontAlgn="t"/>
                      <a:r>
                        <a:rPr lang="en-US" sz="1100">
                          <a:effectLst/>
                        </a:rPr>
                        <a:t>floating point (6 decimal place)</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float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is-IS" sz="1100">
                          <a:effectLst/>
                        </a:rPr>
                        <a:t>32</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mr-IN" sz="1100" dirty="0">
                          <a:effectLst/>
                        </a:rPr>
                        <a:t>3.4e-38 to 3.4e+38</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94598">
                <a:tc>
                  <a:txBody>
                    <a:bodyPr/>
                    <a:lstStyle/>
                    <a:p>
                      <a:pPr fontAlgn="t"/>
                      <a:r>
                        <a:rPr lang="en-US" sz="1100">
                          <a:effectLst/>
                        </a:rPr>
                        <a:t>double-precision floating point (12 decimal place)</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double</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en-US" sz="1100">
                          <a:effectLst/>
                        </a:rPr>
                        <a:t>64</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fontAlgn="t"/>
                      <a:r>
                        <a:rPr lang="pl-PL" sz="1100" dirty="0">
                          <a:effectLst/>
                        </a:rPr>
                        <a:t>1.7e-308 to 1.7e+308</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62379">
                <a:tc>
                  <a:txBody>
                    <a:bodyPr/>
                    <a:lstStyle/>
                    <a:p>
                      <a:pPr fontAlgn="t"/>
                      <a:r>
                        <a:rPr lang="en-US" sz="1100">
                          <a:effectLst/>
                        </a:rPr>
                        <a:t>extended double-precision floating point</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long double</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a:effectLst/>
                        </a:rPr>
                        <a:t>80</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100" dirty="0">
                          <a:effectLst/>
                        </a:rPr>
                        <a:t>3.4e-4932 to 1.1e+4932</a:t>
                      </a:r>
                    </a:p>
                  </a:txBody>
                  <a:tcPr marL="36659" marR="36659" marT="36659" marB="3665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6453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a:t>
            </a:r>
            <a:endParaRPr lang="en-US" dirty="0"/>
          </a:p>
        </p:txBody>
      </p:sp>
      <p:sp>
        <p:nvSpPr>
          <p:cNvPr id="3" name="Content Placeholder 2"/>
          <p:cNvSpPr>
            <a:spLocks noGrp="1"/>
          </p:cNvSpPr>
          <p:nvPr>
            <p:ph idx="1"/>
          </p:nvPr>
        </p:nvSpPr>
        <p:spPr>
          <a:xfrm>
            <a:off x="1451579" y="2015732"/>
            <a:ext cx="9603275" cy="4132405"/>
          </a:xfrm>
        </p:spPr>
        <p:txBody>
          <a:bodyPr>
            <a:normAutofit fontScale="85000" lnSpcReduction="10000"/>
          </a:bodyPr>
          <a:lstStyle/>
          <a:p>
            <a:r>
              <a:rPr lang="en-US" dirty="0"/>
              <a:t>When we declare a variable the compiler gets to know two things.</a:t>
            </a:r>
          </a:p>
          <a:p>
            <a:pPr lvl="1"/>
            <a:r>
              <a:rPr lang="en-US" dirty="0"/>
              <a:t>Name of the variable</a:t>
            </a:r>
          </a:p>
          <a:p>
            <a:pPr lvl="1"/>
            <a:r>
              <a:rPr lang="en-US" dirty="0"/>
              <a:t>Type of data that variable will hold</a:t>
            </a:r>
          </a:p>
          <a:p>
            <a:r>
              <a:rPr lang="en-US" dirty="0"/>
              <a:t>Example: Create a variable that will hold level of a game.</a:t>
            </a:r>
          </a:p>
          <a:p>
            <a:pPr lvl="1"/>
            <a:r>
              <a:rPr lang="en-US" dirty="0" err="1"/>
              <a:t>int</a:t>
            </a:r>
            <a:r>
              <a:rPr lang="en-US" dirty="0"/>
              <a:t> level</a:t>
            </a:r>
            <a:r>
              <a:rPr lang="en-US" dirty="0" smtClean="0"/>
              <a:t>;</a:t>
            </a:r>
          </a:p>
          <a:p>
            <a:r>
              <a:rPr lang="en-US" dirty="0"/>
              <a:t>Example: Declaring multiple </a:t>
            </a:r>
            <a:r>
              <a:rPr lang="en-US" dirty="0" smtClean="0"/>
              <a:t>variables</a:t>
            </a:r>
          </a:p>
          <a:p>
            <a:pPr lvl="1"/>
            <a:r>
              <a:rPr lang="en-US" dirty="0" err="1"/>
              <a:t>int</a:t>
            </a:r>
            <a:r>
              <a:rPr lang="en-US" dirty="0"/>
              <a:t> level; </a:t>
            </a:r>
            <a:endParaRPr lang="en-US" dirty="0" smtClean="0"/>
          </a:p>
          <a:p>
            <a:pPr lvl="1"/>
            <a:r>
              <a:rPr lang="en-US" dirty="0" err="1" smtClean="0"/>
              <a:t>int</a:t>
            </a:r>
            <a:r>
              <a:rPr lang="en-US" dirty="0" smtClean="0"/>
              <a:t> </a:t>
            </a:r>
            <a:r>
              <a:rPr lang="en-US" dirty="0"/>
              <a:t>score</a:t>
            </a:r>
            <a:r>
              <a:rPr lang="en-US" dirty="0" smtClean="0"/>
              <a:t>;</a:t>
            </a:r>
          </a:p>
          <a:p>
            <a:pPr lvl="1"/>
            <a:r>
              <a:rPr lang="en-US" dirty="0" err="1" smtClean="0"/>
              <a:t>int</a:t>
            </a:r>
            <a:r>
              <a:rPr lang="en-US" dirty="0" smtClean="0"/>
              <a:t> </a:t>
            </a:r>
            <a:r>
              <a:rPr lang="en-US" dirty="0"/>
              <a:t>life</a:t>
            </a:r>
            <a:r>
              <a:rPr lang="en-US" dirty="0" smtClean="0"/>
              <a:t>;</a:t>
            </a:r>
          </a:p>
          <a:p>
            <a:r>
              <a:rPr lang="en-US" dirty="0"/>
              <a:t>We can merge the three variables having the same data type </a:t>
            </a:r>
            <a:r>
              <a:rPr lang="en-US" dirty="0" err="1"/>
              <a:t>int</a:t>
            </a:r>
            <a:r>
              <a:rPr lang="en-US" dirty="0"/>
              <a:t> in one single line by separating them with comma</a:t>
            </a:r>
            <a:r>
              <a:rPr lang="en-US" dirty="0" smtClean="0"/>
              <a:t>.</a:t>
            </a:r>
          </a:p>
          <a:p>
            <a:pPr lvl="1"/>
            <a:r>
              <a:rPr lang="en-US" dirty="0" err="1"/>
              <a:t>int</a:t>
            </a:r>
            <a:r>
              <a:rPr lang="en-US" dirty="0"/>
              <a:t> level, score, life;</a:t>
            </a:r>
            <a:endParaRPr lang="en-US" dirty="0" smtClean="0"/>
          </a:p>
        </p:txBody>
      </p:sp>
    </p:spTree>
    <p:extLst>
      <p:ext uri="{BB962C8B-B14F-4D97-AF65-F5344CB8AC3E}">
        <p14:creationId xmlns:p14="http://schemas.microsoft.com/office/powerpoint/2010/main" val="137062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level language</a:t>
            </a:r>
            <a:endParaRPr lang="en-US" dirty="0"/>
          </a:p>
        </p:txBody>
      </p:sp>
      <p:sp>
        <p:nvSpPr>
          <p:cNvPr id="3" name="Content Placeholder 2"/>
          <p:cNvSpPr>
            <a:spLocks noGrp="1"/>
          </p:cNvSpPr>
          <p:nvPr>
            <p:ph idx="1"/>
          </p:nvPr>
        </p:nvSpPr>
        <p:spPr/>
        <p:txBody>
          <a:bodyPr/>
          <a:lstStyle/>
          <a:p>
            <a:r>
              <a:rPr lang="en-US" dirty="0"/>
              <a:t>A computer’s native language is called </a:t>
            </a:r>
            <a:r>
              <a:rPr lang="en-US" i="1" dirty="0"/>
              <a:t>Machine Language</a:t>
            </a:r>
            <a:r>
              <a:rPr lang="en-US" dirty="0"/>
              <a:t>. </a:t>
            </a:r>
            <a:endParaRPr lang="en-US" dirty="0" smtClean="0"/>
          </a:p>
          <a:p>
            <a:r>
              <a:rPr lang="en-US" dirty="0" smtClean="0"/>
              <a:t>Machine </a:t>
            </a:r>
            <a:r>
              <a:rPr lang="en-US" dirty="0"/>
              <a:t>language is the most primitive or basic programming language that starts or takes instructions in the form of raw binary </a:t>
            </a:r>
            <a:r>
              <a:rPr lang="en-US" dirty="0" smtClean="0"/>
              <a:t>code</a:t>
            </a:r>
            <a:r>
              <a:rPr lang="en-US" dirty="0"/>
              <a:t> </a:t>
            </a:r>
            <a:r>
              <a:rPr lang="en-US" dirty="0" smtClean="0"/>
              <a:t>i.e. (0 and 1)</a:t>
            </a:r>
          </a:p>
          <a:p>
            <a:r>
              <a:rPr lang="en-US" dirty="0" smtClean="0"/>
              <a:t>So </a:t>
            </a:r>
            <a:r>
              <a:rPr lang="en-US" dirty="0"/>
              <a:t>that if you wanted to give a computer an instruction in its native or </a:t>
            </a:r>
            <a:r>
              <a:rPr lang="en-US" i="1" dirty="0"/>
              <a:t>Machine </a:t>
            </a:r>
            <a:r>
              <a:rPr lang="en-US" dirty="0"/>
              <a:t>language, you have to manually enter the instructions as binary code.</a:t>
            </a:r>
          </a:p>
          <a:p>
            <a:r>
              <a:rPr lang="en-US" dirty="0"/>
              <a:t>For example, adding two numbers together in machine language would look like this:</a:t>
            </a:r>
          </a:p>
          <a:p>
            <a:r>
              <a:rPr lang="en-US" dirty="0"/>
              <a:t>1101101010011010</a:t>
            </a:r>
          </a:p>
        </p:txBody>
      </p:sp>
    </p:spTree>
    <p:extLst>
      <p:ext uri="{BB962C8B-B14F-4D97-AF65-F5344CB8AC3E}">
        <p14:creationId xmlns:p14="http://schemas.microsoft.com/office/powerpoint/2010/main" val="1108058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value to variable</a:t>
            </a:r>
            <a:endParaRPr lang="en-US" dirty="0"/>
          </a:p>
        </p:txBody>
      </p:sp>
      <p:sp>
        <p:nvSpPr>
          <p:cNvPr id="3" name="Content Placeholder 2"/>
          <p:cNvSpPr>
            <a:spLocks noGrp="1"/>
          </p:cNvSpPr>
          <p:nvPr>
            <p:ph idx="1"/>
          </p:nvPr>
        </p:nvSpPr>
        <p:spPr>
          <a:xfrm>
            <a:off x="1451579" y="2015732"/>
            <a:ext cx="9603275" cy="4036152"/>
          </a:xfrm>
        </p:spPr>
        <p:txBody>
          <a:bodyPr>
            <a:normAutofit fontScale="92500" lnSpcReduction="10000"/>
          </a:bodyPr>
          <a:lstStyle/>
          <a:p>
            <a:r>
              <a:rPr lang="en-US" dirty="0"/>
              <a:t>We use the = assignment operator to assign value to a variable.</a:t>
            </a:r>
          </a:p>
          <a:p>
            <a:r>
              <a:rPr lang="en-US" dirty="0"/>
              <a:t>Example: Create a variable to store score of a match and assign 0 to it</a:t>
            </a:r>
            <a:r>
              <a:rPr lang="en-US" dirty="0" smtClean="0"/>
              <a:t>.</a:t>
            </a:r>
          </a:p>
          <a:p>
            <a:pPr marL="0" indent="0">
              <a:buNone/>
            </a:pPr>
            <a:r>
              <a:rPr lang="en-US" dirty="0" smtClean="0"/>
              <a:t>	//</a:t>
            </a:r>
            <a:r>
              <a:rPr lang="en-US" dirty="0"/>
              <a:t>declaring variable </a:t>
            </a:r>
            <a:endParaRPr lang="en-US" dirty="0" smtClean="0"/>
          </a:p>
          <a:p>
            <a:pPr marL="0" indent="0">
              <a:buNone/>
            </a:pPr>
            <a:r>
              <a:rPr lang="en-US" dirty="0"/>
              <a:t>	</a:t>
            </a:r>
            <a:r>
              <a:rPr lang="en-US" dirty="0" err="1" smtClean="0"/>
              <a:t>int</a:t>
            </a:r>
            <a:r>
              <a:rPr lang="en-US" dirty="0" smtClean="0"/>
              <a:t> </a:t>
            </a:r>
            <a:r>
              <a:rPr lang="en-US" dirty="0"/>
              <a:t>level; </a:t>
            </a:r>
            <a:endParaRPr lang="en-US" dirty="0" smtClean="0"/>
          </a:p>
          <a:p>
            <a:pPr marL="0" indent="0">
              <a:buNone/>
            </a:pPr>
            <a:r>
              <a:rPr lang="en-US" dirty="0"/>
              <a:t>	</a:t>
            </a:r>
            <a:r>
              <a:rPr lang="en-US" dirty="0" smtClean="0"/>
              <a:t>//</a:t>
            </a:r>
            <a:r>
              <a:rPr lang="en-US" dirty="0"/>
              <a:t>assigning value </a:t>
            </a:r>
            <a:endParaRPr lang="en-US" dirty="0" smtClean="0"/>
          </a:p>
          <a:p>
            <a:pPr marL="0" indent="0">
              <a:buNone/>
            </a:pPr>
            <a:r>
              <a:rPr lang="en-US" dirty="0"/>
              <a:t>	</a:t>
            </a:r>
            <a:r>
              <a:rPr lang="en-US" dirty="0" smtClean="0"/>
              <a:t>level </a:t>
            </a:r>
            <a:r>
              <a:rPr lang="en-US" dirty="0"/>
              <a:t>= 0</a:t>
            </a:r>
            <a:r>
              <a:rPr lang="en-US" dirty="0" smtClean="0"/>
              <a:t>;</a:t>
            </a:r>
          </a:p>
          <a:p>
            <a:r>
              <a:rPr lang="en-US" dirty="0"/>
              <a:t>We can merge the declaration and assignment step into one</a:t>
            </a:r>
            <a:r>
              <a:rPr lang="en-US" dirty="0" smtClean="0"/>
              <a:t>.</a:t>
            </a:r>
          </a:p>
          <a:p>
            <a:pPr marL="0" indent="0">
              <a:buNone/>
            </a:pPr>
            <a:r>
              <a:rPr lang="en-US" dirty="0" smtClean="0"/>
              <a:t>	//</a:t>
            </a:r>
            <a:r>
              <a:rPr lang="en-US" dirty="0"/>
              <a:t>declare and assign </a:t>
            </a:r>
            <a:endParaRPr lang="en-US" dirty="0" smtClean="0"/>
          </a:p>
          <a:p>
            <a:pPr marL="0" indent="0">
              <a:buNone/>
            </a:pPr>
            <a:r>
              <a:rPr lang="en-US" dirty="0"/>
              <a:t>	</a:t>
            </a:r>
            <a:r>
              <a:rPr lang="en-US" dirty="0" err="1" smtClean="0"/>
              <a:t>int</a:t>
            </a:r>
            <a:r>
              <a:rPr lang="en-US" dirty="0" smtClean="0"/>
              <a:t> </a:t>
            </a:r>
            <a:r>
              <a:rPr lang="en-US" dirty="0"/>
              <a:t>level = 0</a:t>
            </a:r>
            <a:r>
              <a:rPr lang="en-US" dirty="0" smtClean="0"/>
              <a:t>;</a:t>
            </a:r>
          </a:p>
          <a:p>
            <a:endParaRPr lang="en-US" dirty="0"/>
          </a:p>
        </p:txBody>
      </p:sp>
    </p:spTree>
    <p:extLst>
      <p:ext uri="{BB962C8B-B14F-4D97-AF65-F5344CB8AC3E}">
        <p14:creationId xmlns:p14="http://schemas.microsoft.com/office/powerpoint/2010/main" val="415326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Data Types</a:t>
            </a:r>
            <a:br>
              <a:rPr lang="en-US" dirty="0"/>
            </a:br>
            <a:endParaRPr lang="en-US" dirty="0"/>
          </a:p>
        </p:txBody>
      </p:sp>
      <p:sp>
        <p:nvSpPr>
          <p:cNvPr id="3" name="Content Placeholder 2"/>
          <p:cNvSpPr>
            <a:spLocks noGrp="1"/>
          </p:cNvSpPr>
          <p:nvPr>
            <p:ph idx="1"/>
          </p:nvPr>
        </p:nvSpPr>
        <p:spPr/>
        <p:txBody>
          <a:bodyPr/>
          <a:lstStyle/>
          <a:p>
            <a:r>
              <a:rPr lang="en-US" dirty="0"/>
              <a:t>These are the data types derived from the primary data type.</a:t>
            </a:r>
          </a:p>
          <a:p>
            <a:r>
              <a:rPr lang="en-US" dirty="0"/>
              <a:t>Example: Array, Function, Pointer</a:t>
            </a:r>
          </a:p>
          <a:p>
            <a:r>
              <a:rPr lang="en-US" dirty="0"/>
              <a:t>We will learn about the derived data types in their respective tutorial.</a:t>
            </a:r>
          </a:p>
          <a:p>
            <a:endParaRPr lang="en-US" dirty="0"/>
          </a:p>
        </p:txBody>
      </p:sp>
    </p:spTree>
    <p:extLst>
      <p:ext uri="{BB962C8B-B14F-4D97-AF65-F5344CB8AC3E}">
        <p14:creationId xmlns:p14="http://schemas.microsoft.com/office/powerpoint/2010/main" val="103187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Data Type</a:t>
            </a:r>
            <a:br>
              <a:rPr lang="en-US" dirty="0"/>
            </a:br>
            <a:endParaRPr lang="en-US" dirty="0"/>
          </a:p>
        </p:txBody>
      </p:sp>
      <p:sp>
        <p:nvSpPr>
          <p:cNvPr id="3" name="Content Placeholder 2"/>
          <p:cNvSpPr>
            <a:spLocks noGrp="1"/>
          </p:cNvSpPr>
          <p:nvPr>
            <p:ph idx="1"/>
          </p:nvPr>
        </p:nvSpPr>
        <p:spPr>
          <a:xfrm>
            <a:off x="1451579" y="2015732"/>
            <a:ext cx="9603275" cy="3988026"/>
          </a:xfrm>
        </p:spPr>
        <p:txBody>
          <a:bodyPr>
            <a:normAutofit lnSpcReduction="10000"/>
          </a:bodyPr>
          <a:lstStyle/>
          <a:p>
            <a:r>
              <a:rPr lang="en-US" dirty="0"/>
              <a:t>C allows programmers to create user defined types using the </a:t>
            </a:r>
            <a:r>
              <a:rPr lang="en-US" dirty="0" err="1"/>
              <a:t>typedef</a:t>
            </a:r>
            <a:r>
              <a:rPr lang="en-US" dirty="0"/>
              <a:t> and </a:t>
            </a:r>
            <a:r>
              <a:rPr lang="en-US" dirty="0" err="1"/>
              <a:t>enum</a:t>
            </a:r>
            <a:r>
              <a:rPr lang="en-US" dirty="0"/>
              <a:t>.</a:t>
            </a:r>
          </a:p>
          <a:p>
            <a:r>
              <a:rPr lang="en-US" dirty="0" err="1"/>
              <a:t>typedef</a:t>
            </a:r>
            <a:endParaRPr lang="en-US" dirty="0"/>
          </a:p>
          <a:p>
            <a:r>
              <a:rPr lang="en-US" dirty="0"/>
              <a:t>We use the </a:t>
            </a:r>
            <a:r>
              <a:rPr lang="en-US" dirty="0" err="1"/>
              <a:t>typedef</a:t>
            </a:r>
            <a:r>
              <a:rPr lang="en-US" dirty="0"/>
              <a:t> keyword to give new identifier name to a </a:t>
            </a:r>
            <a:r>
              <a:rPr lang="en-US" dirty="0" err="1"/>
              <a:t>exisiting</a:t>
            </a:r>
            <a:r>
              <a:rPr lang="en-US" dirty="0"/>
              <a:t> data type.</a:t>
            </a:r>
          </a:p>
          <a:p>
            <a:r>
              <a:rPr lang="en-US" dirty="0"/>
              <a:t>The general format to use </a:t>
            </a:r>
            <a:r>
              <a:rPr lang="en-US" dirty="0" err="1"/>
              <a:t>typedef</a:t>
            </a:r>
            <a:r>
              <a:rPr lang="en-US" dirty="0"/>
              <a:t> is given below.</a:t>
            </a:r>
          </a:p>
          <a:p>
            <a:r>
              <a:rPr lang="en-US" dirty="0" err="1"/>
              <a:t>typedef</a:t>
            </a:r>
            <a:r>
              <a:rPr lang="en-US" dirty="0"/>
              <a:t> type identifier</a:t>
            </a:r>
          </a:p>
          <a:p>
            <a:r>
              <a:rPr lang="en-US" dirty="0"/>
              <a:t>Where type is any existing data type and identifier is the new name given to it.</a:t>
            </a:r>
          </a:p>
          <a:p>
            <a:r>
              <a:rPr lang="en-US" dirty="0"/>
              <a:t>Example:</a:t>
            </a:r>
          </a:p>
          <a:p>
            <a:pPr lvl="1"/>
            <a:r>
              <a:rPr lang="en-US" dirty="0" err="1"/>
              <a:t>typedef</a:t>
            </a:r>
            <a:r>
              <a:rPr lang="en-US" dirty="0"/>
              <a:t> </a:t>
            </a:r>
            <a:r>
              <a:rPr lang="en-US" dirty="0" err="1"/>
              <a:t>int</a:t>
            </a:r>
            <a:r>
              <a:rPr lang="en-US" dirty="0"/>
              <a:t> </a:t>
            </a:r>
            <a:r>
              <a:rPr lang="en-US" dirty="0" err="1"/>
              <a:t>num</a:t>
            </a:r>
            <a:r>
              <a:rPr lang="en-US" dirty="0"/>
              <a:t>; </a:t>
            </a:r>
            <a:br>
              <a:rPr lang="en-US" dirty="0"/>
            </a:br>
            <a:r>
              <a:rPr lang="en-US" dirty="0"/>
              <a:t>In the above line we are giving integer </a:t>
            </a:r>
            <a:r>
              <a:rPr lang="en-US" dirty="0" err="1"/>
              <a:t>int</a:t>
            </a:r>
            <a:r>
              <a:rPr lang="en-US" dirty="0"/>
              <a:t> data type a new name num</a:t>
            </a:r>
            <a:r>
              <a:rPr lang="en-US" dirty="0" smtClean="0"/>
              <a:t>.</a:t>
            </a:r>
            <a:endParaRPr lang="en-US" dirty="0"/>
          </a:p>
        </p:txBody>
      </p:sp>
    </p:spTree>
    <p:extLst>
      <p:ext uri="{BB962C8B-B14F-4D97-AF65-F5344CB8AC3E}">
        <p14:creationId xmlns:p14="http://schemas.microsoft.com/office/powerpoint/2010/main" val="1889142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conversions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There are two type of conversions in C.</a:t>
            </a:r>
          </a:p>
          <a:p>
            <a:pPr lvl="1"/>
            <a:r>
              <a:rPr lang="en-US" dirty="0"/>
              <a:t>Implicit type conversion</a:t>
            </a:r>
          </a:p>
          <a:p>
            <a:pPr lvl="1"/>
            <a:r>
              <a:rPr lang="en-US" dirty="0"/>
              <a:t>Explicit type conversion</a:t>
            </a:r>
          </a:p>
          <a:p>
            <a:r>
              <a:rPr lang="en-US" dirty="0" smtClean="0"/>
              <a:t>Implicit type conversion</a:t>
            </a:r>
          </a:p>
          <a:p>
            <a:pPr lvl="1"/>
            <a:r>
              <a:rPr lang="en-US" dirty="0"/>
              <a:t>C performs automatic conversions of type in order to evaluate the expression. This is called implicit type conversion.</a:t>
            </a:r>
          </a:p>
          <a:p>
            <a:pPr lvl="1"/>
            <a:r>
              <a:rPr lang="en-US" dirty="0"/>
              <a:t>For example, if we have an integer data type value and a double data type value in an expression then C will automatically convert integer type value to double in order to evaluate the expression.</a:t>
            </a:r>
          </a:p>
          <a:p>
            <a:endParaRPr lang="en-US" dirty="0"/>
          </a:p>
        </p:txBody>
      </p:sp>
    </p:spTree>
    <p:extLst>
      <p:ext uri="{BB962C8B-B14F-4D97-AF65-F5344CB8AC3E}">
        <p14:creationId xmlns:p14="http://schemas.microsoft.com/office/powerpoint/2010/main" val="536027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implicit type conversion</a:t>
            </a:r>
            <a:br>
              <a:rPr lang="en-US" dirty="0"/>
            </a:br>
            <a:endParaRPr lang="en-US" dirty="0"/>
          </a:p>
        </p:txBody>
      </p:sp>
      <p:sp>
        <p:nvSpPr>
          <p:cNvPr id="3" name="Content Placeholder 2"/>
          <p:cNvSpPr>
            <a:spLocks noGrp="1"/>
          </p:cNvSpPr>
          <p:nvPr>
            <p:ph idx="1"/>
          </p:nvPr>
        </p:nvSpPr>
        <p:spPr>
          <a:xfrm>
            <a:off x="1451579" y="1853754"/>
            <a:ext cx="9603275" cy="4842268"/>
          </a:xfrm>
        </p:spPr>
        <p:txBody>
          <a:bodyPr>
            <a:normAutofit fontScale="77500" lnSpcReduction="20000"/>
          </a:bodyPr>
          <a:lstStyle/>
          <a:p>
            <a:r>
              <a:rPr lang="en-US" dirty="0"/>
              <a:t>Following are the rules for the implicit type conversion in C.</a:t>
            </a:r>
          </a:p>
          <a:p>
            <a:r>
              <a:rPr lang="en-US" dirty="0"/>
              <a:t>First, all char and short are converted to </a:t>
            </a:r>
            <a:r>
              <a:rPr lang="en-US" dirty="0" err="1"/>
              <a:t>int</a:t>
            </a:r>
            <a:r>
              <a:rPr lang="en-US" dirty="0"/>
              <a:t> data type.</a:t>
            </a:r>
          </a:p>
          <a:p>
            <a:r>
              <a:rPr lang="en-US" dirty="0" err="1" smtClean="0"/>
              <a:t>Then,If</a:t>
            </a:r>
            <a:r>
              <a:rPr lang="en-US" dirty="0" smtClean="0"/>
              <a:t> </a:t>
            </a:r>
            <a:r>
              <a:rPr lang="en-US" dirty="0"/>
              <a:t>any of the operand in the expression is long double then others will be converted to long double and we will get the result in long double.</a:t>
            </a:r>
          </a:p>
          <a:p>
            <a:r>
              <a:rPr lang="en-US" dirty="0"/>
              <a:t>Else, if any of the operand is double then other will be converted into </a:t>
            </a:r>
            <a:r>
              <a:rPr lang="en-US" dirty="0" smtClean="0"/>
              <a:t>double and </a:t>
            </a:r>
            <a:r>
              <a:rPr lang="en-US" dirty="0"/>
              <a:t>the result will be in double.</a:t>
            </a:r>
          </a:p>
          <a:p>
            <a:r>
              <a:rPr lang="en-US" dirty="0"/>
              <a:t>Else, if any of the operand is float then other will be converted into </a:t>
            </a:r>
            <a:r>
              <a:rPr lang="en-US" dirty="0" smtClean="0"/>
              <a:t>float and </a:t>
            </a:r>
            <a:r>
              <a:rPr lang="en-US" dirty="0"/>
              <a:t>the result will be in float.</a:t>
            </a:r>
          </a:p>
          <a:p>
            <a:r>
              <a:rPr lang="en-US" dirty="0"/>
              <a:t>Else, if any of the operand is unsigned long </a:t>
            </a:r>
            <a:r>
              <a:rPr lang="en-US" dirty="0" err="1"/>
              <a:t>int</a:t>
            </a:r>
            <a:r>
              <a:rPr lang="en-US" dirty="0"/>
              <a:t> then others will be converted into unsigned long </a:t>
            </a:r>
            <a:r>
              <a:rPr lang="en-US" dirty="0" err="1"/>
              <a:t>int</a:t>
            </a:r>
            <a:r>
              <a:rPr lang="en-US" dirty="0"/>
              <a:t> and we will get the result in unsigned long int.</a:t>
            </a:r>
          </a:p>
          <a:p>
            <a:r>
              <a:rPr lang="en-US" dirty="0"/>
              <a:t>Else, if any of the operand is long </a:t>
            </a:r>
            <a:r>
              <a:rPr lang="en-US" dirty="0" err="1"/>
              <a:t>int</a:t>
            </a:r>
            <a:r>
              <a:rPr lang="en-US" dirty="0"/>
              <a:t> and another is in unsigned </a:t>
            </a:r>
            <a:r>
              <a:rPr lang="en-US" dirty="0" err="1"/>
              <a:t>int</a:t>
            </a:r>
            <a:r>
              <a:rPr lang="en-US" dirty="0"/>
              <a:t> then,</a:t>
            </a:r>
          </a:p>
          <a:p>
            <a:pPr lvl="1"/>
            <a:r>
              <a:rPr lang="en-US" dirty="0"/>
              <a:t>If unsigned </a:t>
            </a:r>
            <a:r>
              <a:rPr lang="en-US" dirty="0" err="1"/>
              <a:t>int</a:t>
            </a:r>
            <a:r>
              <a:rPr lang="en-US" dirty="0"/>
              <a:t> can be converted to long </a:t>
            </a:r>
            <a:r>
              <a:rPr lang="en-US" dirty="0" err="1"/>
              <a:t>int</a:t>
            </a:r>
            <a:r>
              <a:rPr lang="en-US" dirty="0"/>
              <a:t> then it will be converted into long </a:t>
            </a:r>
            <a:r>
              <a:rPr lang="en-US" dirty="0" err="1"/>
              <a:t>int</a:t>
            </a:r>
            <a:r>
              <a:rPr lang="en-US" dirty="0"/>
              <a:t> and the result will be in long int.</a:t>
            </a:r>
          </a:p>
          <a:p>
            <a:pPr lvl="1"/>
            <a:r>
              <a:rPr lang="en-US" dirty="0"/>
              <a:t>Else, both will be converted into unsigned long </a:t>
            </a:r>
            <a:r>
              <a:rPr lang="en-US" dirty="0" err="1"/>
              <a:t>int</a:t>
            </a:r>
            <a:r>
              <a:rPr lang="en-US" dirty="0"/>
              <a:t> and the result will be in unsigned long int.</a:t>
            </a:r>
          </a:p>
          <a:p>
            <a:r>
              <a:rPr lang="en-US" dirty="0"/>
              <a:t>Else, if any of the operand is long </a:t>
            </a:r>
            <a:r>
              <a:rPr lang="en-US" dirty="0" err="1"/>
              <a:t>int</a:t>
            </a:r>
            <a:r>
              <a:rPr lang="en-US" dirty="0"/>
              <a:t> then other will be converted to long </a:t>
            </a:r>
            <a:r>
              <a:rPr lang="en-US" dirty="0" err="1"/>
              <a:t>int</a:t>
            </a:r>
            <a:r>
              <a:rPr lang="en-US" dirty="0"/>
              <a:t> and we will get the result in long int.</a:t>
            </a:r>
          </a:p>
          <a:p>
            <a:r>
              <a:rPr lang="en-US" dirty="0"/>
              <a:t>Else, if any of the operand is unsigned </a:t>
            </a:r>
            <a:r>
              <a:rPr lang="en-US" dirty="0" err="1"/>
              <a:t>int</a:t>
            </a:r>
            <a:r>
              <a:rPr lang="en-US" dirty="0"/>
              <a:t> then other will be converted into unsigned </a:t>
            </a:r>
            <a:r>
              <a:rPr lang="en-US" dirty="0" err="1"/>
              <a:t>int</a:t>
            </a:r>
            <a:r>
              <a:rPr lang="en-US" dirty="0"/>
              <a:t> and the result will be in unsigned int</a:t>
            </a:r>
            <a:r>
              <a:rPr lang="en-US" dirty="0" smtClean="0"/>
              <a:t>.</a:t>
            </a:r>
            <a:endParaRPr lang="en-US" dirty="0"/>
          </a:p>
        </p:txBody>
      </p:sp>
    </p:spTree>
    <p:extLst>
      <p:ext uri="{BB962C8B-B14F-4D97-AF65-F5344CB8AC3E}">
        <p14:creationId xmlns:p14="http://schemas.microsoft.com/office/powerpoint/2010/main" val="1147415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80399" y="156410"/>
            <a:ext cx="5831201" cy="6545179"/>
          </a:xfrm>
          <a:prstGeom prst="rect">
            <a:avLst/>
          </a:prstGeom>
        </p:spPr>
      </p:pic>
    </p:spTree>
    <p:extLst>
      <p:ext uri="{BB962C8B-B14F-4D97-AF65-F5344CB8AC3E}">
        <p14:creationId xmlns:p14="http://schemas.microsoft.com/office/powerpoint/2010/main" val="65825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language</a:t>
            </a:r>
            <a:endParaRPr lang="en-US" dirty="0"/>
          </a:p>
        </p:txBody>
      </p:sp>
      <p:sp>
        <p:nvSpPr>
          <p:cNvPr id="3" name="Content Placeholder 2"/>
          <p:cNvSpPr>
            <a:spLocks noGrp="1"/>
          </p:cNvSpPr>
          <p:nvPr>
            <p:ph idx="1"/>
          </p:nvPr>
        </p:nvSpPr>
        <p:spPr>
          <a:xfrm>
            <a:off x="1451579" y="1906670"/>
            <a:ext cx="9603275" cy="3615825"/>
          </a:xfrm>
        </p:spPr>
        <p:txBody>
          <a:bodyPr>
            <a:noAutofit/>
          </a:bodyPr>
          <a:lstStyle/>
          <a:p>
            <a:r>
              <a:rPr lang="en-US" sz="1750" dirty="0"/>
              <a:t>Programming in Machine language is tedious (you have to program every command from scratch) and hard to read &amp; modify (the 1s and 0s are kind of hard to work with…). For these reasons, Assembly language was developed as an alternative to Machine language.</a:t>
            </a:r>
          </a:p>
          <a:p>
            <a:r>
              <a:rPr lang="en-US" sz="1750" dirty="0"/>
              <a:t>Assembly Language uses short descriptive words (mnemonic) to represent each of the Machine Language instructions.</a:t>
            </a:r>
          </a:p>
          <a:p>
            <a:r>
              <a:rPr lang="en-US" sz="1750" dirty="0"/>
              <a:t>For example the mnemonic </a:t>
            </a:r>
            <a:r>
              <a:rPr lang="en-US" sz="1750" b="1" dirty="0"/>
              <a:t>add</a:t>
            </a:r>
            <a:r>
              <a:rPr lang="en-US" sz="1750" dirty="0"/>
              <a:t> means to add numbers together, and </a:t>
            </a:r>
            <a:r>
              <a:rPr lang="en-US" sz="1750" b="1" dirty="0"/>
              <a:t>sub</a:t>
            </a:r>
            <a:r>
              <a:rPr lang="en-US" sz="1750" dirty="0"/>
              <a:t> means to subtract the numbers. So if you want to add the numbers 2 and 3 in assembly language, it would look like this:</a:t>
            </a:r>
          </a:p>
          <a:p>
            <a:r>
              <a:rPr lang="en-US" sz="1750" dirty="0"/>
              <a:t>add 2, 3, </a:t>
            </a:r>
            <a:r>
              <a:rPr lang="en-US" sz="1750" dirty="0" smtClean="0"/>
              <a:t>result</a:t>
            </a:r>
          </a:p>
          <a:p>
            <a:r>
              <a:rPr lang="en-US" sz="1750" dirty="0"/>
              <a:t> the computer cannot directly execute the assembly language. First another program called the </a:t>
            </a:r>
            <a:r>
              <a:rPr lang="en-US" sz="1750" b="1" dirty="0"/>
              <a:t>assembler </a:t>
            </a:r>
            <a:r>
              <a:rPr lang="en-US" sz="1750" dirty="0"/>
              <a:t>is used to translate the Assembly Language into machine code.</a:t>
            </a:r>
            <a:endParaRPr lang="en-US" sz="1750" dirty="0" smtClean="0"/>
          </a:p>
          <a:p>
            <a:endParaRPr lang="en-US" sz="1750" dirty="0"/>
          </a:p>
        </p:txBody>
      </p:sp>
      <p:pic>
        <p:nvPicPr>
          <p:cNvPr id="1026" name="Picture 2" descr="ssembly to Assembler to Machine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913" y="5831305"/>
            <a:ext cx="6677025" cy="1026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93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language</a:t>
            </a:r>
            <a:endParaRPr lang="en-US" dirty="0"/>
          </a:p>
        </p:txBody>
      </p:sp>
      <p:sp>
        <p:nvSpPr>
          <p:cNvPr id="3" name="Content Placeholder 2"/>
          <p:cNvSpPr>
            <a:spLocks noGrp="1"/>
          </p:cNvSpPr>
          <p:nvPr>
            <p:ph idx="1"/>
          </p:nvPr>
        </p:nvSpPr>
        <p:spPr>
          <a:xfrm>
            <a:off x="1451579" y="1853754"/>
            <a:ext cx="9603275" cy="3921404"/>
          </a:xfrm>
        </p:spPr>
        <p:txBody>
          <a:bodyPr>
            <a:normAutofit fontScale="85000" lnSpcReduction="10000"/>
          </a:bodyPr>
          <a:lstStyle/>
          <a:p>
            <a:r>
              <a:rPr lang="en-US" sz="2100" dirty="0"/>
              <a:t>High-Level languages are platform independent, meaning that you can write &amp; run High-Level Languages on different types of machines. High-Level Languages are English like and therefore easier to learn and use. Note that instructions in a High-Level Language are called </a:t>
            </a:r>
            <a:r>
              <a:rPr lang="en-US" sz="2100" b="1" dirty="0"/>
              <a:t>statements</a:t>
            </a:r>
            <a:r>
              <a:rPr lang="en-US" sz="2100" dirty="0"/>
              <a:t>.</a:t>
            </a:r>
          </a:p>
          <a:p>
            <a:r>
              <a:rPr lang="en-US" sz="2100" dirty="0"/>
              <a:t>Note that a program written in a high-level language is called the </a:t>
            </a:r>
            <a:r>
              <a:rPr lang="en-US" sz="2100" b="1" dirty="0"/>
              <a:t>source code</a:t>
            </a:r>
            <a:r>
              <a:rPr lang="en-US" sz="2100" dirty="0"/>
              <a:t>. Note that the Source Code must be translated into machine code before the computer can execute the source code. And the translations are done by programming tools called an </a:t>
            </a:r>
            <a:r>
              <a:rPr lang="en-US" sz="2100" b="1" dirty="0"/>
              <a:t>interpreter</a:t>
            </a:r>
            <a:r>
              <a:rPr lang="en-US" sz="2100" dirty="0"/>
              <a:t> or </a:t>
            </a:r>
            <a:r>
              <a:rPr lang="en-US" sz="2100" b="1" dirty="0" smtClean="0"/>
              <a:t>compiler</a:t>
            </a:r>
            <a:r>
              <a:rPr lang="en-US" sz="2100" dirty="0" smtClean="0"/>
              <a:t>.</a:t>
            </a:r>
          </a:p>
          <a:p>
            <a:r>
              <a:rPr lang="en-US" sz="2100" dirty="0" smtClean="0"/>
              <a:t>Example </a:t>
            </a:r>
            <a:r>
              <a:rPr lang="en-US" sz="2100" dirty="0"/>
              <a:t>of a High-Level Language statement that calculates the area of a circle with a radius of 5:</a:t>
            </a:r>
          </a:p>
          <a:p>
            <a:r>
              <a:rPr lang="en-US" sz="2100" dirty="0"/>
              <a:t>area = 5 * 5 * 3.14159</a:t>
            </a:r>
            <a:r>
              <a:rPr lang="en-US" sz="2100" dirty="0" smtClean="0"/>
              <a:t>;</a:t>
            </a:r>
          </a:p>
          <a:p>
            <a:r>
              <a:rPr lang="en-US" sz="2100" dirty="0" smtClean="0"/>
              <a:t>Examples </a:t>
            </a:r>
            <a:r>
              <a:rPr lang="en-US" sz="2100" dirty="0"/>
              <a:t>of High-Level Programming Languages include Ada, BASIC, C, C++, C#, COBOL, FORTRAN, Java, Pascal, Python, and Visual Basic.</a:t>
            </a:r>
          </a:p>
          <a:p>
            <a:endParaRPr lang="en-US" dirty="0"/>
          </a:p>
        </p:txBody>
      </p:sp>
    </p:spTree>
    <p:extLst>
      <p:ext uri="{BB962C8B-B14F-4D97-AF65-F5344CB8AC3E}">
        <p14:creationId xmlns:p14="http://schemas.microsoft.com/office/powerpoint/2010/main" val="124752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computer programming language</a:t>
            </a:r>
            <a:endParaRPr lang="en-US" dirty="0"/>
          </a:p>
        </p:txBody>
      </p:sp>
      <p:sp>
        <p:nvSpPr>
          <p:cNvPr id="3" name="Content Placeholder 2"/>
          <p:cNvSpPr>
            <a:spLocks noGrp="1"/>
          </p:cNvSpPr>
          <p:nvPr>
            <p:ph idx="1"/>
          </p:nvPr>
        </p:nvSpPr>
        <p:spPr>
          <a:xfrm>
            <a:off x="1451579" y="1919476"/>
            <a:ext cx="9603275" cy="3951935"/>
          </a:xfrm>
        </p:spPr>
        <p:txBody>
          <a:bodyPr>
            <a:noAutofit/>
          </a:bodyPr>
          <a:lstStyle/>
          <a:p>
            <a:pPr fontAlgn="base"/>
            <a:r>
              <a:rPr lang="en-US" sz="1800" dirty="0" smtClean="0"/>
              <a:t>Procedural Language:</a:t>
            </a:r>
            <a:endParaRPr lang="en-US" sz="1800" dirty="0"/>
          </a:p>
          <a:p>
            <a:pPr lvl="1" fontAlgn="base"/>
            <a:r>
              <a:rPr lang="en-US" dirty="0" smtClean="0"/>
              <a:t>In </a:t>
            </a:r>
            <a:r>
              <a:rPr lang="en-US" dirty="0"/>
              <a:t>procedural languages, the program code is written as a sequence of instructions. User has to specify “what to do” and also “how to do” (step by step procedure). These instructions are executed in the sequential order. These instructions are written to solve specific problems.</a:t>
            </a:r>
          </a:p>
          <a:p>
            <a:pPr lvl="1" fontAlgn="base"/>
            <a:r>
              <a:rPr lang="en-US" dirty="0"/>
              <a:t>Examples of Procedural languages: FORTRAN, COBOL, ALGOL, BASIC, C and Pascal</a:t>
            </a:r>
            <a:r>
              <a:rPr lang="en-US" dirty="0" smtClean="0"/>
              <a:t>.</a:t>
            </a:r>
          </a:p>
          <a:p>
            <a:pPr fontAlgn="base"/>
            <a:r>
              <a:rPr lang="en-US" sz="1800" dirty="0" smtClean="0"/>
              <a:t>Non-Procedural Language:</a:t>
            </a:r>
          </a:p>
          <a:p>
            <a:pPr lvl="1" fontAlgn="base"/>
            <a:r>
              <a:rPr lang="en-US" dirty="0" smtClean="0"/>
              <a:t>In </a:t>
            </a:r>
            <a:r>
              <a:rPr lang="en-US" dirty="0"/>
              <a:t>the non-procedural languages, the user has to specify only “what to do” and not “how to do”. It is also known as an applicative or functional language. It involves the development of the functions from other functions to construct more complex functions.</a:t>
            </a:r>
          </a:p>
          <a:p>
            <a:pPr lvl="1"/>
            <a:r>
              <a:rPr lang="en-US" dirty="0"/>
              <a:t>Examples of Non-Procedural languages: SQL, PROLOG, LISP.</a:t>
            </a:r>
          </a:p>
        </p:txBody>
      </p:sp>
    </p:spTree>
    <p:extLst>
      <p:ext uri="{BB962C8B-B14F-4D97-AF65-F5344CB8AC3E}">
        <p14:creationId xmlns:p14="http://schemas.microsoft.com/office/powerpoint/2010/main" val="886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and flowchart</a:t>
            </a:r>
            <a:endParaRPr lang="en-US" dirty="0"/>
          </a:p>
        </p:txBody>
      </p:sp>
      <p:sp>
        <p:nvSpPr>
          <p:cNvPr id="3" name="Content Placeholder 2"/>
          <p:cNvSpPr>
            <a:spLocks noGrp="1"/>
          </p:cNvSpPr>
          <p:nvPr>
            <p:ph idx="1"/>
          </p:nvPr>
        </p:nvSpPr>
        <p:spPr/>
        <p:txBody>
          <a:bodyPr>
            <a:normAutofit lnSpcReduction="10000"/>
          </a:bodyPr>
          <a:lstStyle/>
          <a:p>
            <a:r>
              <a:rPr lang="en-US" dirty="0" smtClean="0"/>
              <a:t>Algorithm</a:t>
            </a:r>
          </a:p>
          <a:p>
            <a:pPr lvl="1"/>
            <a:r>
              <a:rPr lang="en-US" dirty="0"/>
              <a:t>To write a logical step-by-step method to solve the problem is called the </a:t>
            </a:r>
            <a:r>
              <a:rPr lang="en-US" dirty="0" smtClean="0"/>
              <a:t>algorithm.</a:t>
            </a:r>
          </a:p>
          <a:p>
            <a:pPr lvl="1"/>
            <a:r>
              <a:rPr lang="en-US" dirty="0"/>
              <a:t>I</a:t>
            </a:r>
            <a:r>
              <a:rPr lang="en-US" dirty="0" smtClean="0"/>
              <a:t>n </a:t>
            </a:r>
            <a:r>
              <a:rPr lang="en-US" dirty="0"/>
              <a:t>other words, an algorithm is a procedure for solving problems. </a:t>
            </a:r>
            <a:endParaRPr lang="en-US" dirty="0" smtClean="0"/>
          </a:p>
          <a:p>
            <a:pPr lvl="1"/>
            <a:r>
              <a:rPr lang="en-US" dirty="0" smtClean="0"/>
              <a:t>In </a:t>
            </a:r>
            <a:r>
              <a:rPr lang="en-US" dirty="0"/>
              <a:t>order to solve a mathematical or computer problem, this is the first step in the process. </a:t>
            </a:r>
            <a:endParaRPr lang="en-US" dirty="0" smtClean="0"/>
          </a:p>
          <a:p>
            <a:r>
              <a:rPr lang="en-US" dirty="0" smtClean="0"/>
              <a:t>Flowchart</a:t>
            </a:r>
          </a:p>
          <a:p>
            <a:pPr lvl="1"/>
            <a:r>
              <a:rPr lang="en-US" dirty="0"/>
              <a:t>A flowchart is the graphical or pictorial representation of an algorithm with the help of different symbols, shapes, and arrows to demonstrate a process or a program. </a:t>
            </a:r>
            <a:endParaRPr lang="en-US" dirty="0" smtClean="0"/>
          </a:p>
          <a:p>
            <a:pPr lvl="1"/>
            <a:r>
              <a:rPr lang="en-US" dirty="0" smtClean="0"/>
              <a:t>With </a:t>
            </a:r>
            <a:r>
              <a:rPr lang="en-US" dirty="0"/>
              <a:t>algorithms, we can easily understand a program. The main purpose of using a flowchart is to analyze different methods. </a:t>
            </a:r>
            <a:endParaRPr lang="en-US" dirty="0" smtClean="0"/>
          </a:p>
          <a:p>
            <a:endParaRPr lang="en-US" dirty="0"/>
          </a:p>
        </p:txBody>
      </p:sp>
    </p:spTree>
    <p:extLst>
      <p:ext uri="{BB962C8B-B14F-4D97-AF65-F5344CB8AC3E}">
        <p14:creationId xmlns:p14="http://schemas.microsoft.com/office/powerpoint/2010/main" val="185866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 of c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6020627"/>
              </p:ext>
            </p:extLst>
          </p:nvPr>
        </p:nvGraphicFramePr>
        <p:xfrm>
          <a:off x="1451578" y="2016125"/>
          <a:ext cx="9749822" cy="3845422"/>
        </p:xfrm>
        <a:graphic>
          <a:graphicData uri="http://schemas.openxmlformats.org/drawingml/2006/table">
            <a:tbl>
              <a:tblPr/>
              <a:tblGrid>
                <a:gridCol w="4874911"/>
                <a:gridCol w="4874911"/>
              </a:tblGrid>
              <a:tr h="625282">
                <a:tc>
                  <a:txBody>
                    <a:bodyPr/>
                    <a:lstStyle/>
                    <a:p>
                      <a:pPr fontAlgn="t"/>
                      <a:r>
                        <a:rPr lang="en-US" sz="1400" dirty="0">
                          <a:effectLst/>
                        </a:rPr>
                        <a:t>Documentation</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400" dirty="0">
                          <a:effectLst/>
                        </a:rPr>
                        <a:t>Consists of comments, some description of the program, programmer name and any other useful points that can be referenced later.</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46462">
                <a:tc>
                  <a:txBody>
                    <a:bodyPr/>
                    <a:lstStyle/>
                    <a:p>
                      <a:pPr fontAlgn="t"/>
                      <a:r>
                        <a:rPr lang="en-US" sz="1400" dirty="0">
                          <a:effectLst/>
                        </a:rPr>
                        <a:t>Link</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400" dirty="0">
                          <a:effectLst/>
                        </a:rPr>
                        <a:t>Provides instruction to the compiler to link function from the library function.</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67643">
                <a:tc>
                  <a:txBody>
                    <a:bodyPr/>
                    <a:lstStyle/>
                    <a:p>
                      <a:pPr fontAlgn="t"/>
                      <a:r>
                        <a:rPr lang="en-US" sz="1400" dirty="0">
                          <a:effectLst/>
                        </a:rPr>
                        <a:t>Definition</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400" dirty="0">
                          <a:effectLst/>
                        </a:rPr>
                        <a:t>Consists of symbolic constants.</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46462">
                <a:tc>
                  <a:txBody>
                    <a:bodyPr/>
                    <a:lstStyle/>
                    <a:p>
                      <a:pPr fontAlgn="t"/>
                      <a:r>
                        <a:rPr lang="en-US" sz="1400" dirty="0">
                          <a:effectLst/>
                        </a:rPr>
                        <a:t>Global declaration</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400" dirty="0">
                          <a:effectLst/>
                        </a:rPr>
                        <a:t>Consists of function declaration and global variables.</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8789">
                <a:tc>
                  <a:txBody>
                    <a:bodyPr/>
                    <a:lstStyle/>
                    <a:p>
                      <a:endParaRPr lang="en-US" sz="1400"/>
                    </a:p>
                  </a:txBody>
                  <a:tcPr marL="47691" marR="47691" marT="23845" marB="23845">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endParaRPr lang="en-US" sz="1400" dirty="0"/>
                    </a:p>
                  </a:txBody>
                  <a:tcPr marL="47691" marR="47691" marT="23845" marB="23845">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804101">
                <a:tc>
                  <a:txBody>
                    <a:bodyPr/>
                    <a:lstStyle/>
                    <a:p>
                      <a:pPr fontAlgn="t"/>
                      <a:r>
                        <a:rPr lang="mr-IN" sz="1400">
                          <a:effectLst/>
                        </a:rPr>
                        <a:t>main( )</a:t>
                      </a:r>
                      <a:br>
                        <a:rPr lang="mr-IN" sz="1400">
                          <a:effectLst/>
                        </a:rPr>
                      </a:br>
                      <a:r>
                        <a:rPr lang="mr-IN" sz="1400">
                          <a:effectLst/>
                        </a:rPr>
                        <a:t>{</a:t>
                      </a:r>
                      <a:br>
                        <a:rPr lang="mr-IN" sz="1400">
                          <a:effectLst/>
                        </a:rPr>
                      </a:br>
                      <a:r>
                        <a:rPr lang="mr-IN" sz="1400">
                          <a:effectLst/>
                        </a:rPr>
                        <a:t/>
                      </a:r>
                      <a:br>
                        <a:rPr lang="mr-IN" sz="1400">
                          <a:effectLst/>
                        </a:rPr>
                      </a:br>
                      <a:r>
                        <a:rPr lang="mr-IN" sz="1400">
                          <a:effectLst/>
                        </a:rPr>
                        <a:t>}</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400" dirty="0">
                          <a:effectLst/>
                        </a:rPr>
                        <a:t>Every C program must have a main() function which is the starting point of the program execution.</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18789">
                <a:tc>
                  <a:txBody>
                    <a:bodyPr/>
                    <a:lstStyle/>
                    <a:p>
                      <a:endParaRPr lang="en-US" sz="1400"/>
                    </a:p>
                  </a:txBody>
                  <a:tcPr marL="47691" marR="47691" marT="23845" marB="23845">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endParaRPr lang="en-US" sz="1400" dirty="0"/>
                    </a:p>
                  </a:txBody>
                  <a:tcPr marL="47691" marR="47691" marT="23845" marB="23845">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67643">
                <a:tc>
                  <a:txBody>
                    <a:bodyPr/>
                    <a:lstStyle/>
                    <a:p>
                      <a:pPr fontAlgn="t"/>
                      <a:r>
                        <a:rPr lang="en-US" sz="1400">
                          <a:effectLst/>
                        </a:rPr>
                        <a:t>Subprograms</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400" dirty="0">
                          <a:effectLst/>
                        </a:rPr>
                        <a:t>User defined functions.</a:t>
                      </a:r>
                    </a:p>
                  </a:txBody>
                  <a:tcPr marL="52990" marR="52990" marT="52990" marB="529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872509" y="-94565"/>
            <a:ext cx="15064509" cy="64633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Following is the basic structure of a C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1667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 of c Program </a:t>
            </a:r>
            <a:r>
              <a:rPr lang="mr-IN" dirty="0" smtClean="0"/>
              <a:t>–</a:t>
            </a:r>
            <a:r>
              <a:rPr lang="en-US" dirty="0" smtClean="0"/>
              <a:t> Example</a:t>
            </a:r>
            <a:endParaRPr lang="en-US" dirty="0"/>
          </a:p>
        </p:txBody>
      </p:sp>
      <p:sp>
        <p:nvSpPr>
          <p:cNvPr id="3" name="Content Placeholder 2"/>
          <p:cNvSpPr>
            <a:spLocks noGrp="1"/>
          </p:cNvSpPr>
          <p:nvPr>
            <p:ph idx="1"/>
          </p:nvPr>
        </p:nvSpPr>
        <p:spPr>
          <a:xfrm>
            <a:off x="1451579" y="2015732"/>
            <a:ext cx="9603275" cy="3891773"/>
          </a:xfrm>
        </p:spPr>
        <p:txBody>
          <a:bodyPr>
            <a:normAutofit fontScale="77500" lnSpcReduction="20000"/>
          </a:bodyPr>
          <a:lstStyle/>
          <a:p>
            <a:pPr marL="0" indent="0">
              <a:spcBef>
                <a:spcPts val="0"/>
              </a:spcBef>
              <a:buNone/>
            </a:pPr>
            <a:r>
              <a:rPr lang="en-US" dirty="0"/>
              <a:t>/** * file: </a:t>
            </a:r>
            <a:r>
              <a:rPr lang="en-US" dirty="0" err="1" smtClean="0"/>
              <a:t>circle.c</a:t>
            </a:r>
            <a:r>
              <a:rPr lang="en-US" dirty="0" smtClean="0"/>
              <a:t> </a:t>
            </a:r>
            <a:r>
              <a:rPr lang="en-US" dirty="0"/>
              <a:t>* author: </a:t>
            </a:r>
            <a:r>
              <a:rPr lang="en-US" dirty="0" err="1" smtClean="0"/>
              <a:t>rachana</a:t>
            </a:r>
            <a:r>
              <a:rPr lang="en-US" dirty="0" smtClean="0"/>
              <a:t> </a:t>
            </a:r>
            <a:r>
              <a:rPr lang="en-US" dirty="0"/>
              <a:t>* date: </a:t>
            </a:r>
            <a:r>
              <a:rPr lang="en-US" dirty="0" smtClean="0"/>
              <a:t>17-sep-20 </a:t>
            </a:r>
            <a:r>
              <a:rPr lang="en-US" dirty="0"/>
              <a:t>* description: program to find the area of a circle * using the radius r */ </a:t>
            </a:r>
            <a:endParaRPr lang="en-US" dirty="0" smtClean="0"/>
          </a:p>
          <a:p>
            <a:pPr marL="0" indent="0">
              <a:spcBef>
                <a:spcPts val="0"/>
              </a:spcBef>
              <a:buNone/>
            </a:pPr>
            <a:endParaRPr lang="en-US" dirty="0"/>
          </a:p>
          <a:p>
            <a:pPr marL="0" indent="0">
              <a:spcBef>
                <a:spcPts val="0"/>
              </a:spcBef>
              <a:buNone/>
            </a:pPr>
            <a:r>
              <a:rPr lang="en-US" dirty="0" smtClean="0"/>
              <a:t>#</a:t>
            </a:r>
            <a:r>
              <a:rPr lang="en-US" dirty="0"/>
              <a:t>include &lt;</a:t>
            </a:r>
            <a:r>
              <a:rPr lang="en-US" dirty="0" err="1"/>
              <a:t>stdio.h</a:t>
            </a:r>
            <a:r>
              <a:rPr lang="en-US" dirty="0"/>
              <a:t>&gt; </a:t>
            </a:r>
            <a:endParaRPr lang="en-US" dirty="0" smtClean="0"/>
          </a:p>
          <a:p>
            <a:pPr marL="0" indent="0">
              <a:spcBef>
                <a:spcPts val="0"/>
              </a:spcBef>
              <a:buNone/>
            </a:pPr>
            <a:r>
              <a:rPr lang="en-US" dirty="0" smtClean="0"/>
              <a:t>#</a:t>
            </a:r>
            <a:r>
              <a:rPr lang="en-US" dirty="0"/>
              <a:t>define PI 3.1416 </a:t>
            </a:r>
            <a:endParaRPr lang="en-US" dirty="0" smtClean="0"/>
          </a:p>
          <a:p>
            <a:pPr marL="0" indent="0">
              <a:spcBef>
                <a:spcPts val="0"/>
              </a:spcBef>
              <a:buNone/>
            </a:pPr>
            <a:r>
              <a:rPr lang="en-US" dirty="0" smtClean="0"/>
              <a:t>float </a:t>
            </a:r>
            <a:r>
              <a:rPr lang="en-US" dirty="0"/>
              <a:t>area(float r</a:t>
            </a:r>
            <a:r>
              <a:rPr lang="en-US" dirty="0" smtClean="0"/>
              <a:t>);</a:t>
            </a:r>
          </a:p>
          <a:p>
            <a:pPr marL="0" indent="0">
              <a:spcBef>
                <a:spcPts val="0"/>
              </a:spcBef>
              <a:buNone/>
            </a:pPr>
            <a:r>
              <a:rPr lang="en-US" dirty="0" smtClean="0"/>
              <a:t> </a:t>
            </a:r>
            <a:r>
              <a:rPr lang="en-US" dirty="0" err="1"/>
              <a:t>int</a:t>
            </a:r>
            <a:r>
              <a:rPr lang="en-US" dirty="0"/>
              <a:t> main(void) </a:t>
            </a:r>
            <a:endParaRPr lang="en-US" dirty="0" smtClean="0"/>
          </a:p>
          <a:p>
            <a:pPr marL="0" indent="0">
              <a:spcBef>
                <a:spcPts val="0"/>
              </a:spcBef>
              <a:buNone/>
            </a:pPr>
            <a:r>
              <a:rPr lang="en-US" dirty="0" smtClean="0"/>
              <a:t>{ </a:t>
            </a:r>
          </a:p>
          <a:p>
            <a:pPr marL="0" indent="0">
              <a:spcBef>
                <a:spcPts val="0"/>
              </a:spcBef>
              <a:buNone/>
            </a:pPr>
            <a:r>
              <a:rPr lang="en-US" dirty="0" smtClean="0"/>
              <a:t>float </a:t>
            </a:r>
            <a:r>
              <a:rPr lang="en-US" dirty="0"/>
              <a:t>r = 10; </a:t>
            </a:r>
            <a:endParaRPr lang="en-US" dirty="0" smtClean="0"/>
          </a:p>
          <a:p>
            <a:pPr marL="0" indent="0">
              <a:spcBef>
                <a:spcPts val="0"/>
              </a:spcBef>
              <a:buNone/>
            </a:pPr>
            <a:r>
              <a:rPr lang="en-US" dirty="0" err="1" smtClean="0"/>
              <a:t>printf</a:t>
            </a:r>
            <a:r>
              <a:rPr lang="en-US" dirty="0"/>
              <a:t>("Area: %.2f", area(r</a:t>
            </a:r>
            <a:r>
              <a:rPr lang="en-US" dirty="0" smtClean="0"/>
              <a:t>));</a:t>
            </a:r>
          </a:p>
          <a:p>
            <a:pPr marL="0" indent="0">
              <a:spcBef>
                <a:spcPts val="0"/>
              </a:spcBef>
              <a:buNone/>
            </a:pPr>
            <a:r>
              <a:rPr lang="en-US" dirty="0" smtClean="0"/>
              <a:t> </a:t>
            </a:r>
            <a:r>
              <a:rPr lang="en-US" dirty="0"/>
              <a:t>return 0; </a:t>
            </a:r>
            <a:r>
              <a:rPr lang="en-US" dirty="0" smtClean="0"/>
              <a:t>}</a:t>
            </a:r>
          </a:p>
          <a:p>
            <a:pPr marL="0" indent="0">
              <a:spcBef>
                <a:spcPts val="0"/>
              </a:spcBef>
              <a:buNone/>
            </a:pPr>
            <a:r>
              <a:rPr lang="en-US" dirty="0" smtClean="0"/>
              <a:t> </a:t>
            </a:r>
            <a:r>
              <a:rPr lang="en-US" dirty="0"/>
              <a:t>float area(float r) </a:t>
            </a:r>
            <a:endParaRPr lang="en-US" dirty="0" smtClean="0"/>
          </a:p>
          <a:p>
            <a:pPr marL="0" indent="0">
              <a:spcBef>
                <a:spcPts val="0"/>
              </a:spcBef>
              <a:buNone/>
            </a:pPr>
            <a:r>
              <a:rPr lang="en-US" dirty="0" smtClean="0"/>
              <a:t>{</a:t>
            </a:r>
          </a:p>
          <a:p>
            <a:pPr marL="0" indent="0">
              <a:spcBef>
                <a:spcPts val="0"/>
              </a:spcBef>
              <a:buNone/>
            </a:pPr>
            <a:r>
              <a:rPr lang="en-US" dirty="0" smtClean="0"/>
              <a:t> </a:t>
            </a:r>
            <a:r>
              <a:rPr lang="en-US" dirty="0"/>
              <a:t>return PI * r * r; </a:t>
            </a:r>
            <a:endParaRPr lang="en-US" dirty="0" smtClean="0"/>
          </a:p>
          <a:p>
            <a:pPr marL="0" indent="0">
              <a:spcBef>
                <a:spcPts val="0"/>
              </a:spcBef>
              <a:buNone/>
            </a:pPr>
            <a:r>
              <a:rPr lang="en-US" dirty="0" smtClean="0"/>
              <a:t>}</a:t>
            </a:r>
            <a:endParaRPr lang="en-US" dirty="0"/>
          </a:p>
        </p:txBody>
      </p:sp>
    </p:spTree>
    <p:extLst>
      <p:ext uri="{BB962C8B-B14F-4D97-AF65-F5344CB8AC3E}">
        <p14:creationId xmlns:p14="http://schemas.microsoft.com/office/powerpoint/2010/main" val="17619197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43380</TotalTime>
  <Words>1829</Words>
  <Application>Microsoft Macintosh PowerPoint</Application>
  <PresentationFormat>Widescreen</PresentationFormat>
  <Paragraphs>417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Gill Sans MT</vt:lpstr>
      <vt:lpstr>Mangal</vt:lpstr>
      <vt:lpstr>Arial</vt:lpstr>
      <vt:lpstr>Gallery</vt:lpstr>
      <vt:lpstr>Introduction to programming language using c (cc-102)</vt:lpstr>
      <vt:lpstr>Introduction to programming languages</vt:lpstr>
      <vt:lpstr>Machine level language</vt:lpstr>
      <vt:lpstr>Assembly language</vt:lpstr>
      <vt:lpstr>High-level language</vt:lpstr>
      <vt:lpstr>Classification of computer programming language</vt:lpstr>
      <vt:lpstr>Algorithm and flowchart</vt:lpstr>
      <vt:lpstr>Basic structure of c program</vt:lpstr>
      <vt:lpstr>Basic structure of c Program – Example</vt:lpstr>
      <vt:lpstr>Basic structure of c Program – Example</vt:lpstr>
      <vt:lpstr>Basic structure of c Program – Example</vt:lpstr>
      <vt:lpstr>Basic structure of c Program – Example</vt:lpstr>
      <vt:lpstr>Basic structure of c Program – Example</vt:lpstr>
      <vt:lpstr>Character set &amp; c Tokens</vt:lpstr>
      <vt:lpstr>What is Token?</vt:lpstr>
      <vt:lpstr>Keyword </vt:lpstr>
      <vt:lpstr>Identifiers </vt:lpstr>
      <vt:lpstr>Constant</vt:lpstr>
      <vt:lpstr>Constant</vt:lpstr>
      <vt:lpstr>constant</vt:lpstr>
      <vt:lpstr>Escape sequence</vt:lpstr>
      <vt:lpstr>operators</vt:lpstr>
      <vt:lpstr>variables</vt:lpstr>
      <vt:lpstr>Data types in c</vt:lpstr>
      <vt:lpstr>Primary data type</vt:lpstr>
      <vt:lpstr>Range of primary data type</vt:lpstr>
      <vt:lpstr>Extended data type </vt:lpstr>
      <vt:lpstr>Extended data type</vt:lpstr>
      <vt:lpstr>Declaring variable</vt:lpstr>
      <vt:lpstr>Assign value to variable</vt:lpstr>
      <vt:lpstr>Derived Data Types </vt:lpstr>
      <vt:lpstr>User Defined Data Type </vt:lpstr>
      <vt:lpstr>Types of conversions </vt:lpstr>
      <vt:lpstr>Rules for implicit type conversion </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language using c (cc-102)</dc:title>
  <dc:creator>Microsoft Office User</dc:creator>
  <cp:lastModifiedBy>Microsoft Office User</cp:lastModifiedBy>
  <cp:revision>15</cp:revision>
  <dcterms:created xsi:type="dcterms:W3CDTF">2020-08-18T08:52:41Z</dcterms:created>
  <dcterms:modified xsi:type="dcterms:W3CDTF">2020-09-18T05:52:00Z</dcterms:modified>
</cp:coreProperties>
</file>