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7" r:id="rId4"/>
    <p:sldId id="271" r:id="rId5"/>
    <p:sldId id="268" r:id="rId6"/>
    <p:sldId id="269" r:id="rId7"/>
    <p:sldId id="270" r:id="rId8"/>
    <p:sldId id="273" r:id="rId9"/>
    <p:sldId id="292" r:id="rId10"/>
    <p:sldId id="293" r:id="rId11"/>
    <p:sldId id="274" r:id="rId12"/>
    <p:sldId id="275" r:id="rId13"/>
    <p:sldId id="276" r:id="rId14"/>
    <p:sldId id="266" r:id="rId15"/>
    <p:sldId id="257" r:id="rId16"/>
    <p:sldId id="294" r:id="rId17"/>
    <p:sldId id="258" r:id="rId18"/>
    <p:sldId id="259" r:id="rId19"/>
    <p:sldId id="260" r:id="rId20"/>
    <p:sldId id="261" r:id="rId21"/>
    <p:sldId id="262" r:id="rId22"/>
    <p:sldId id="298" r:id="rId23"/>
    <p:sldId id="299" r:id="rId24"/>
    <p:sldId id="295" r:id="rId25"/>
    <p:sldId id="296" r:id="rId26"/>
    <p:sldId id="297" r:id="rId27"/>
    <p:sldId id="263" r:id="rId28"/>
    <p:sldId id="287" r:id="rId29"/>
    <p:sldId id="289" r:id="rId30"/>
    <p:sldId id="290" r:id="rId31"/>
    <p:sldId id="300" r:id="rId32"/>
    <p:sldId id="291" r:id="rId33"/>
    <p:sldId id="264" r:id="rId34"/>
    <p:sldId id="277" r:id="rId35"/>
    <p:sldId id="278" r:id="rId36"/>
    <p:sldId id="279" r:id="rId37"/>
    <p:sldId id="280" r:id="rId38"/>
    <p:sldId id="281" r:id="rId39"/>
    <p:sldId id="282" r:id="rId40"/>
    <p:sldId id="283" r:id="rId41"/>
    <p:sldId id="284" r:id="rId42"/>
    <p:sldId id="285" r:id="rId43"/>
    <p:sldId id="28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a:t>
            </a:r>
            <a:endParaRPr lang="en-US" dirty="0"/>
          </a:p>
        </p:txBody>
      </p:sp>
      <p:sp>
        <p:nvSpPr>
          <p:cNvPr id="3" name="Subtitle 2"/>
          <p:cNvSpPr>
            <a:spLocks noGrp="1"/>
          </p:cNvSpPr>
          <p:nvPr>
            <p:ph type="subTitle" idx="1"/>
          </p:nvPr>
        </p:nvSpPr>
        <p:spPr/>
        <p:txBody>
          <a:bodyPr/>
          <a:lstStyle/>
          <a:p>
            <a:r>
              <a:rPr lang="en-US" b="1" dirty="0" smtClean="0"/>
              <a:t>Transaction Management and Concurrency Control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 </a:t>
            </a:r>
            <a:r>
              <a:rPr lang="en-US" dirty="0" err="1" smtClean="0"/>
              <a:t>serializable</a:t>
            </a:r>
            <a:r>
              <a:rPr lang="en-US" dirty="0" smtClean="0"/>
              <a:t> schedule always leaves the database in consistent state. A </a:t>
            </a:r>
            <a:r>
              <a:rPr lang="en-US" b="1" dirty="0" smtClean="0"/>
              <a:t>serial schedule</a:t>
            </a:r>
            <a:r>
              <a:rPr lang="en-US" dirty="0" smtClean="0"/>
              <a:t> is always a </a:t>
            </a:r>
            <a:r>
              <a:rPr lang="en-US" dirty="0" err="1" smtClean="0"/>
              <a:t>serializable</a:t>
            </a:r>
            <a:r>
              <a:rPr lang="en-US" dirty="0" smtClean="0"/>
              <a:t> schedule because in serial schedule, a transaction only starts when the other transaction finished execution. However a non-serial schedule needs to be checked for </a:t>
            </a:r>
            <a:r>
              <a:rPr lang="en-US" dirty="0" err="1" smtClean="0"/>
              <a:t>Serializability</a:t>
            </a:r>
            <a:r>
              <a:rPr lang="en-US" dirty="0" smtClean="0"/>
              <a:t>.</a:t>
            </a:r>
          </a:p>
          <a:p>
            <a:pPr algn="just"/>
            <a:r>
              <a:rPr lang="en-US" dirty="0" smtClean="0"/>
              <a:t>A </a:t>
            </a:r>
            <a:r>
              <a:rPr lang="en-US" b="1" dirty="0" smtClean="0"/>
              <a:t>non-serial schedule </a:t>
            </a:r>
            <a:r>
              <a:rPr lang="en-US" dirty="0" smtClean="0"/>
              <a:t>of n number of transactions is said to be </a:t>
            </a:r>
            <a:r>
              <a:rPr lang="en-US" dirty="0" err="1" smtClean="0"/>
              <a:t>serializable</a:t>
            </a:r>
            <a:r>
              <a:rPr lang="en-US" dirty="0" smtClean="0"/>
              <a:t> schedule, if it is equivalent to the serial schedule of those n transactions. A serial schedule doesn’t allow concurrency, only one transaction executes at a time and the other starts when the already running transaction finished.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States of Transaction</a:t>
            </a:r>
            <a:br>
              <a:rPr lang="en-US" dirty="0" smtClean="0"/>
            </a:br>
            <a:r>
              <a:rPr lang="en-US" dirty="0" smtClean="0"/>
              <a:t/>
            </a:r>
            <a:br>
              <a:rPr lang="en-US" dirty="0" smtClean="0"/>
            </a:br>
            <a:endParaRPr lang="en-US" dirty="0"/>
          </a:p>
        </p:txBody>
      </p:sp>
      <p:pic>
        <p:nvPicPr>
          <p:cNvPr id="4" name="Content Placeholder 3" descr="dbmsproperties.png"/>
          <p:cNvPicPr>
            <a:picLocks noGrp="1" noChangeAspect="1"/>
          </p:cNvPicPr>
          <p:nvPr>
            <p:ph idx="1"/>
          </p:nvPr>
        </p:nvPicPr>
        <p:blipFill>
          <a:blip r:embed="rId2"/>
          <a:stretch>
            <a:fillRect/>
          </a:stretch>
        </p:blipFill>
        <p:spPr>
          <a:xfrm>
            <a:off x="838200" y="1828800"/>
            <a:ext cx="7271895" cy="376295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b="1" dirty="0" smtClean="0"/>
              <a:t>Active State –</a:t>
            </a:r>
            <a:r>
              <a:rPr lang="en-US" dirty="0" smtClean="0"/>
              <a:t> </a:t>
            </a:r>
            <a:br>
              <a:rPr lang="en-US" dirty="0" smtClean="0"/>
            </a:br>
            <a:r>
              <a:rPr lang="en-US" dirty="0" smtClean="0"/>
              <a:t>When the instructions of the transaction are running then the transaction is in active state. If all the ‘read and write’ operations are performed without any error then it goes to the “partially committed state”; if any instruction fails, it goes to the “failed state”. </a:t>
            </a:r>
            <a:br>
              <a:rPr lang="en-US" dirty="0" smtClean="0"/>
            </a:br>
            <a:r>
              <a:rPr lang="en-US" dirty="0" smtClean="0"/>
              <a:t> </a:t>
            </a:r>
          </a:p>
          <a:p>
            <a:pPr fontAlgn="base"/>
            <a:r>
              <a:rPr lang="en-US" b="1" dirty="0" smtClean="0"/>
              <a:t>Partially Committed –</a:t>
            </a:r>
            <a:r>
              <a:rPr lang="en-US" dirty="0" smtClean="0"/>
              <a:t> </a:t>
            </a:r>
            <a:br>
              <a:rPr lang="en-US" dirty="0" smtClean="0"/>
            </a:br>
            <a:r>
              <a:rPr lang="en-US" dirty="0" smtClean="0"/>
              <a:t>After completion of all the read and write operation the changes are made in main memory or local buffer. If the changes are made permanent on the Data Base then the state will change to “committed state” and in case of failure it will go to the “failed state”. </a:t>
            </a:r>
            <a:br>
              <a:rPr lang="en-US" dirty="0" smtClean="0"/>
            </a:br>
            <a:r>
              <a:rPr lang="en-US" dirty="0" smtClean="0"/>
              <a:t> </a:t>
            </a:r>
          </a:p>
          <a:p>
            <a:pPr fontAlgn="base"/>
            <a:r>
              <a:rPr lang="en-US" b="1" dirty="0" smtClean="0"/>
              <a:t>Failed State –</a:t>
            </a:r>
            <a:r>
              <a:rPr lang="en-US" dirty="0" smtClean="0"/>
              <a:t> </a:t>
            </a:r>
            <a:br>
              <a:rPr lang="en-US" dirty="0" smtClean="0"/>
            </a:br>
            <a:r>
              <a:rPr lang="en-US" dirty="0" smtClean="0"/>
              <a:t>When any instruction of the transaction fails, it goes to the “failed state” or if failure occurs in making a permanent change of data on Data Base. </a:t>
            </a:r>
            <a:br>
              <a:rPr lang="en-US" dirty="0" smtClean="0"/>
            </a:br>
            <a:r>
              <a:rPr lang="en-US" dirty="0" smtClean="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b="1" dirty="0" smtClean="0"/>
              <a:t>Aborted State –</a:t>
            </a:r>
            <a:r>
              <a:rPr lang="en-US" dirty="0" smtClean="0"/>
              <a:t> </a:t>
            </a:r>
            <a:br>
              <a:rPr lang="en-US" dirty="0" smtClean="0"/>
            </a:br>
            <a:r>
              <a:rPr lang="en-US" dirty="0" smtClean="0"/>
              <a:t>After having any type of failure the transaction goes from “failed state” to “aborted state” and since in previous states, the changes are only made to local buffer or main memory and hence these changes are deleted or rolled-back. </a:t>
            </a:r>
            <a:br>
              <a:rPr lang="en-US" dirty="0" smtClean="0"/>
            </a:br>
            <a:r>
              <a:rPr lang="en-US" dirty="0" smtClean="0"/>
              <a:t> </a:t>
            </a:r>
          </a:p>
          <a:p>
            <a:pPr fontAlgn="base"/>
            <a:r>
              <a:rPr lang="en-US" b="1" dirty="0" smtClean="0"/>
              <a:t>Committed State –</a:t>
            </a:r>
            <a:r>
              <a:rPr lang="en-US" dirty="0" smtClean="0"/>
              <a:t> </a:t>
            </a:r>
            <a:br>
              <a:rPr lang="en-US" dirty="0" smtClean="0"/>
            </a:br>
            <a:r>
              <a:rPr lang="en-US" dirty="0" smtClean="0"/>
              <a:t>It is the state when the changes are made permanent on the Data Base and the transaction is complete and therefore terminated in the “terminated state”. </a:t>
            </a:r>
            <a:br>
              <a:rPr lang="en-US" dirty="0" smtClean="0"/>
            </a:br>
            <a:r>
              <a:rPr lang="en-US" dirty="0" smtClean="0"/>
              <a:t> </a:t>
            </a:r>
          </a:p>
          <a:p>
            <a:pPr fontAlgn="base"/>
            <a:r>
              <a:rPr lang="en-US" b="1" dirty="0" smtClean="0"/>
              <a:t>Terminated State –</a:t>
            </a:r>
            <a:r>
              <a:rPr lang="en-US" dirty="0" smtClean="0"/>
              <a:t> </a:t>
            </a:r>
            <a:br>
              <a:rPr lang="en-US" dirty="0" smtClean="0"/>
            </a:br>
            <a:r>
              <a:rPr lang="en-US" dirty="0" smtClean="0"/>
              <a:t>If there isn’t any roll-back or the transaction comes from the “committed state”, then the system is consistent and ready for new transaction and the old transaction is terminated.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control</a:t>
            </a:r>
            <a:endParaRPr lang="en-US" dirty="0"/>
          </a:p>
        </p:txBody>
      </p:sp>
      <p:sp>
        <p:nvSpPr>
          <p:cNvPr id="3" name="Content Placeholder 2"/>
          <p:cNvSpPr>
            <a:spLocks noGrp="1"/>
          </p:cNvSpPr>
          <p:nvPr>
            <p:ph idx="1"/>
          </p:nvPr>
        </p:nvSpPr>
        <p:spPr/>
        <p:txBody>
          <a:bodyPr>
            <a:normAutofit/>
          </a:bodyPr>
          <a:lstStyle/>
          <a:p>
            <a:r>
              <a:rPr lang="en-US" sz="1800" dirty="0" smtClean="0"/>
              <a:t>Concurrency Control is the management procedure that is required for controlling concurrent execution of the operations that take place on a database.</a:t>
            </a:r>
          </a:p>
          <a:p>
            <a:r>
              <a:rPr lang="en-US" sz="1800" b="1" dirty="0" smtClean="0"/>
              <a:t>In a multi-user system, multiple users can access and use the same database at one time, which is known as the concurrent execution of the database</a:t>
            </a:r>
            <a:r>
              <a:rPr lang="en-US" sz="1800" dirty="0" smtClean="0"/>
              <a:t>. It means that the same database is executed simultaneously on a multi-user system by different users.</a:t>
            </a:r>
          </a:p>
          <a:p>
            <a:r>
              <a:rPr lang="en-US" sz="1800" dirty="0" smtClean="0"/>
              <a:t>While working on the database transactions, there occurs the requirement of using the database by multiple users for performing different operations, and in that case, concurrent execution of the database is performed.</a:t>
            </a:r>
          </a:p>
          <a:p>
            <a:r>
              <a:rPr lang="en-US" sz="1800" dirty="0" smtClean="0"/>
              <a:t>The thing is that the simultaneous execution that is performed should be done in an interleaved manner, and no operation should affect the other executing operations, thus maintaining the consistency of the database. Thus, on making the concurrent execution of the transaction operations, there occur several challenging problems that need to be solved.</a:t>
            </a:r>
          </a:p>
          <a:p>
            <a:pPr>
              <a:buNone/>
            </a:pP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r>
              <a:rPr lang="en-US" sz="1800" dirty="0" smtClean="0"/>
              <a:t> In a multiprogramming environment where multiple transactions can be executed simultaneously, it is highly important to control the concurrency of transactions. </a:t>
            </a:r>
          </a:p>
          <a:p>
            <a:endParaRPr lang="en-US" sz="1800" dirty="0" smtClean="0"/>
          </a:p>
          <a:p>
            <a:r>
              <a:rPr lang="en-US" sz="1800" dirty="0" smtClean="0"/>
              <a:t>We have concurrency control protocols to ensure atomicity, isolation, and </a:t>
            </a:r>
            <a:r>
              <a:rPr lang="en-US" sz="1800" dirty="0" err="1" smtClean="0"/>
              <a:t>serializability</a:t>
            </a:r>
            <a:r>
              <a:rPr lang="en-US" sz="1800" dirty="0" smtClean="0"/>
              <a:t> of concurrent transactions.</a:t>
            </a:r>
          </a:p>
          <a:p>
            <a:endParaRPr lang="en-US" sz="1800" dirty="0" smtClean="0"/>
          </a:p>
          <a:p>
            <a:r>
              <a:rPr lang="en-US" sz="1800" dirty="0" smtClean="0"/>
              <a:t> Concurrency control protocols can be broadly divided into two categories − </a:t>
            </a:r>
          </a:p>
          <a:p>
            <a:pPr>
              <a:buNone/>
            </a:pPr>
            <a:r>
              <a:rPr lang="en-US" sz="1800" dirty="0" smtClean="0"/>
              <a:t>     </a:t>
            </a:r>
            <a:r>
              <a:rPr lang="en-US" sz="1800" b="1" dirty="0" smtClean="0"/>
              <a:t>1)Lock based protocols  </a:t>
            </a:r>
          </a:p>
          <a:p>
            <a:pPr>
              <a:buNone/>
            </a:pPr>
            <a:r>
              <a:rPr lang="en-US" sz="1800" dirty="0" smtClean="0"/>
              <a:t>     2) Time stamp based protocols</a:t>
            </a:r>
          </a:p>
          <a:p>
            <a:pPr>
              <a:buNone/>
            </a:pPr>
            <a:r>
              <a:rPr lang="en-US" sz="1800" dirty="0" smtClean="0"/>
              <a:t>	3) Optimistic protocol</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levels\ lock granularity</a:t>
            </a:r>
            <a:endParaRPr lang="en-US" dirty="0"/>
          </a:p>
        </p:txBody>
      </p:sp>
      <p:sp>
        <p:nvSpPr>
          <p:cNvPr id="3" name="Content Placeholder 2"/>
          <p:cNvSpPr>
            <a:spLocks noGrp="1"/>
          </p:cNvSpPr>
          <p:nvPr>
            <p:ph idx="1"/>
          </p:nvPr>
        </p:nvSpPr>
        <p:spPr/>
        <p:txBody>
          <a:bodyPr/>
          <a:lstStyle/>
          <a:p>
            <a:r>
              <a:rPr lang="en-US" dirty="0" smtClean="0"/>
              <a:t>Database level locking</a:t>
            </a:r>
          </a:p>
          <a:p>
            <a:r>
              <a:rPr lang="en-US" dirty="0" smtClean="0"/>
              <a:t>Table level locking</a:t>
            </a:r>
          </a:p>
          <a:p>
            <a:r>
              <a:rPr lang="en-US" dirty="0" smtClean="0"/>
              <a:t>Page level </a:t>
            </a:r>
            <a:r>
              <a:rPr lang="en-US" smtClean="0"/>
              <a:t>locking(disk –bock)</a:t>
            </a:r>
            <a:endParaRPr lang="en-US" dirty="0" smtClean="0"/>
          </a:p>
          <a:p>
            <a:r>
              <a:rPr lang="en-US" dirty="0" smtClean="0"/>
              <a:t>Row (</a:t>
            </a:r>
            <a:r>
              <a:rPr lang="en-US" dirty="0" err="1" smtClean="0"/>
              <a:t>tuple</a:t>
            </a:r>
            <a:r>
              <a:rPr lang="en-US" dirty="0" smtClean="0"/>
              <a:t>) level locking</a:t>
            </a:r>
          </a:p>
          <a:p>
            <a:r>
              <a:rPr lang="en-US" dirty="0" smtClean="0"/>
              <a:t>Attributes(fields) level locking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Lock-based Protocols </a:t>
            </a:r>
            <a:endParaRPr lang="en-US" dirty="0"/>
          </a:p>
        </p:txBody>
      </p:sp>
      <p:sp>
        <p:nvSpPr>
          <p:cNvPr id="3" name="Content Placeholder 2"/>
          <p:cNvSpPr>
            <a:spLocks noGrp="1"/>
          </p:cNvSpPr>
          <p:nvPr>
            <p:ph idx="1"/>
          </p:nvPr>
        </p:nvSpPr>
        <p:spPr/>
        <p:txBody>
          <a:bodyPr>
            <a:normAutofit/>
          </a:bodyPr>
          <a:lstStyle/>
          <a:p>
            <a:r>
              <a:rPr lang="en-US" sz="1800" dirty="0" smtClean="0"/>
              <a:t>Database systems equipped with lock-based protocols use a mechanism by which any transaction cannot read or write data until it acquires an appropriate lock on it. Locks are of two kinds − </a:t>
            </a:r>
          </a:p>
          <a:p>
            <a:pPr>
              <a:buNone/>
            </a:pPr>
            <a:endParaRPr lang="en-US" sz="1800" dirty="0" smtClean="0"/>
          </a:p>
          <a:p>
            <a:pPr>
              <a:buNone/>
            </a:pPr>
            <a:r>
              <a:rPr lang="en-US" sz="1800" dirty="0" smtClean="0"/>
              <a:t>    Binary Locks − A lock on a data item can be in two states; it is either locked or unlocked. </a:t>
            </a:r>
          </a:p>
          <a:p>
            <a:pPr>
              <a:buNone/>
            </a:pPr>
            <a:endParaRPr lang="en-US" sz="1800" dirty="0" smtClean="0"/>
          </a:p>
          <a:p>
            <a:pPr>
              <a:buNone/>
            </a:pPr>
            <a:r>
              <a:rPr lang="en-US" sz="1800" dirty="0" smtClean="0"/>
              <a:t>     Shared/exclusive − This type of locking mechanism differentiates the locks based on their uses.</a:t>
            </a:r>
          </a:p>
          <a:p>
            <a:r>
              <a:rPr lang="en-US" sz="1800" dirty="0" smtClean="0"/>
              <a:t>	 If a lock is acquired on a data item to perform a write operation, it is an exclusive lock. </a:t>
            </a:r>
          </a:p>
          <a:p>
            <a:r>
              <a:rPr lang="en-US" sz="1800" dirty="0" smtClean="0"/>
              <a:t>	Allowing  more than one transaction to write on the same data item would lead the database into an inconsistent state.</a:t>
            </a:r>
          </a:p>
          <a:p>
            <a:r>
              <a:rPr lang="en-US" sz="1800" dirty="0" smtClean="0"/>
              <a:t>   	 Read locks are shared because no data value is being changed.</a:t>
            </a:r>
          </a:p>
          <a:p>
            <a:pPr>
              <a:buNone/>
            </a:pPr>
            <a:endParaRPr lang="en-US" sz="1800" dirty="0" smtClean="0"/>
          </a:p>
          <a:p>
            <a:pPr>
              <a:buNone/>
            </a:pPr>
            <a:endParaRPr lang="en-US" sz="1800" dirty="0" smtClean="0"/>
          </a:p>
          <a:p>
            <a:pPr>
              <a:buNone/>
            </a:pP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There are four types of lock protocols available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800" dirty="0" smtClean="0"/>
              <a:t>Simplistic Lock Protocol</a:t>
            </a:r>
          </a:p>
          <a:p>
            <a:pPr>
              <a:buNone/>
            </a:pPr>
            <a:endParaRPr lang="en-US" sz="2800" dirty="0" smtClean="0"/>
          </a:p>
          <a:p>
            <a:r>
              <a:rPr lang="en-US" sz="2800" dirty="0" smtClean="0"/>
              <a:t>Pre-claiming Lock Protocol</a:t>
            </a:r>
          </a:p>
          <a:p>
            <a:pPr>
              <a:buNone/>
            </a:pPr>
            <a:endParaRPr lang="en-US" sz="2800" dirty="0" smtClean="0"/>
          </a:p>
          <a:p>
            <a:r>
              <a:rPr lang="en-US" sz="2800" dirty="0" smtClean="0"/>
              <a:t>Two-Phase Locking 2PL</a:t>
            </a:r>
          </a:p>
          <a:p>
            <a:pPr>
              <a:buNone/>
            </a:pPr>
            <a:endParaRPr lang="en-US" sz="2800" dirty="0" smtClean="0"/>
          </a:p>
          <a:p>
            <a:r>
              <a:rPr lang="en-US" sz="2800" dirty="0" smtClean="0"/>
              <a:t>Strict Two-Phase Locking </a:t>
            </a:r>
          </a:p>
          <a:p>
            <a:pPr>
              <a:buNone/>
            </a:pP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1.Simplistic Lock Protocol</a:t>
            </a:r>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p>
          <a:p>
            <a:pPr algn="just"/>
            <a:r>
              <a:rPr lang="en-US" sz="2800" dirty="0" smtClean="0"/>
              <a:t>Simplistic lock-based protocols allow transactions to obtain a lock on </a:t>
            </a:r>
            <a:r>
              <a:rPr lang="en-US" sz="2800" dirty="0" smtClean="0">
                <a:solidFill>
                  <a:srgbClr val="FF0000"/>
                </a:solidFill>
              </a:rPr>
              <a:t>every object before a 'write' operation is </a:t>
            </a:r>
            <a:r>
              <a:rPr lang="en-US" sz="2800" dirty="0" smtClean="0"/>
              <a:t>performed. Transactions may unlock the data item after completing the ‘write’ operation.</a:t>
            </a:r>
          </a:p>
          <a:p>
            <a:pPr algn="just">
              <a:buNone/>
            </a:pPr>
            <a:endParaRPr lang="en-US" sz="2800" dirty="0" smtClean="0"/>
          </a:p>
          <a:p>
            <a:pPr algn="just"/>
            <a:r>
              <a:rPr lang="en-US" sz="2800" dirty="0" smtClean="0"/>
              <a:t>It is the simplest way of locking the data while transaction. Simplistic lock-based protocols allow all the transactions to get the lock on the data </a:t>
            </a:r>
            <a:r>
              <a:rPr lang="en-US" sz="2800" dirty="0" smtClean="0">
                <a:solidFill>
                  <a:srgbClr val="FF0000"/>
                </a:solidFill>
              </a:rPr>
              <a:t>before insert or delete or update </a:t>
            </a:r>
            <a:r>
              <a:rPr lang="en-US" sz="2800" dirty="0" smtClean="0"/>
              <a:t>on it. It will unlock the data item after completing the transaction.</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dirty="0" smtClean="0"/>
              <a:t>A transaction is a sequence of operations performed (using one or more SQL statements) on a database as a single logical unit of work.</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dirty="0" smtClean="0"/>
              <a:t>2.Pre-claiming Lock Protocol</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sz="2400" dirty="0" smtClean="0"/>
              <a:t>Pre-claiming Lock Protocols evaluate the transaction to list all the data items on which they need locks.</a:t>
            </a:r>
          </a:p>
          <a:p>
            <a:r>
              <a:rPr lang="en-US" sz="2400" dirty="0" smtClean="0"/>
              <a:t>Before initiating an execution of the transaction, it requests DBMS for all the lock on all those data items.</a:t>
            </a:r>
          </a:p>
          <a:p>
            <a:r>
              <a:rPr lang="en-US" sz="2400" dirty="0" smtClean="0"/>
              <a:t>If all the locks are granted then this protocol allows the transaction to begin. When the transaction is completed then it releases all the lock.</a:t>
            </a:r>
          </a:p>
          <a:p>
            <a:r>
              <a:rPr lang="en-US" sz="2400" dirty="0" smtClean="0"/>
              <a:t>If all the locks are not granted then this protocol allows the transaction to rolls back and waits until all the locks are granted</a:t>
            </a:r>
            <a:r>
              <a:rPr lang="en-US" dirty="0" smtClean="0"/>
              <a:t>.</a:t>
            </a:r>
          </a:p>
          <a:p>
            <a:pPr>
              <a:buNone/>
            </a:pPr>
            <a:r>
              <a:rPr lang="en-US" dirty="0" smtClean="0"/>
              <a:t/>
            </a:r>
            <a:br>
              <a:rPr lang="en-US" dirty="0" smtClean="0"/>
            </a:br>
            <a:endParaRPr lang="en-US" dirty="0"/>
          </a:p>
        </p:txBody>
      </p:sp>
      <p:pic>
        <p:nvPicPr>
          <p:cNvPr id="5" name="Picture 4" descr="dbms-lock-based-protocol.png"/>
          <p:cNvPicPr>
            <a:picLocks noChangeAspect="1"/>
          </p:cNvPicPr>
          <p:nvPr/>
        </p:nvPicPr>
        <p:blipFill>
          <a:blip r:embed="rId2"/>
          <a:stretch>
            <a:fillRect/>
          </a:stretch>
        </p:blipFill>
        <p:spPr>
          <a:xfrm>
            <a:off x="2362200" y="4419600"/>
            <a:ext cx="4905375" cy="2209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
            </a:r>
            <a:br>
              <a:rPr lang="en-US" dirty="0" smtClean="0"/>
            </a:br>
            <a:r>
              <a:rPr lang="en-US" dirty="0" smtClean="0"/>
              <a:t>3. Two-phase locking (2PL)</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two-phase locking protocol divides the execution phase of the transaction into three parts.</a:t>
            </a:r>
          </a:p>
          <a:p>
            <a:r>
              <a:rPr lang="en-US" sz="2400" dirty="0" smtClean="0"/>
              <a:t>In the first part, when the execution of the transaction starts, it seeks permission for the lock it requires.</a:t>
            </a:r>
          </a:p>
          <a:p>
            <a:r>
              <a:rPr lang="en-US" sz="2400" dirty="0" smtClean="0"/>
              <a:t>In the second part, the transaction </a:t>
            </a:r>
            <a:r>
              <a:rPr lang="en-US" sz="2400" b="1" dirty="0" smtClean="0"/>
              <a:t>acquires</a:t>
            </a:r>
            <a:r>
              <a:rPr lang="en-US" sz="2400" dirty="0" smtClean="0"/>
              <a:t> all the locks. The third phase is started as soon as the transaction releases its first lock(</a:t>
            </a:r>
            <a:r>
              <a:rPr lang="en-US" sz="2400" b="1" dirty="0" smtClean="0"/>
              <a:t>growing phase</a:t>
            </a:r>
            <a:r>
              <a:rPr lang="en-US" sz="2400" dirty="0" smtClean="0"/>
              <a:t>).</a:t>
            </a:r>
          </a:p>
          <a:p>
            <a:r>
              <a:rPr lang="en-US" sz="2400" dirty="0" smtClean="0"/>
              <a:t>In the third phase, the transaction cannot demand any new locks. It only releases the acquired locks(</a:t>
            </a:r>
            <a:r>
              <a:rPr lang="en-US" sz="2400" b="1" dirty="0" smtClean="0"/>
              <a:t>shrinking phase</a:t>
            </a:r>
            <a:r>
              <a:rPr lang="en-US" sz="2400" dirty="0" smtClean="0"/>
              <a:t>).</a:t>
            </a:r>
          </a:p>
          <a:p>
            <a:pPr>
              <a:buNone/>
            </a:pPr>
            <a:r>
              <a:rPr lang="en-US" dirty="0" smtClean="0"/>
              <a:t/>
            </a:r>
            <a:br>
              <a:rPr lang="en-US" dirty="0" smtClean="0"/>
            </a:br>
            <a:endParaRPr lang="en-US" dirty="0"/>
          </a:p>
        </p:txBody>
      </p:sp>
      <p:pic>
        <p:nvPicPr>
          <p:cNvPr id="4" name="Picture 3" descr="dbms-lock-based-protocol2.png"/>
          <p:cNvPicPr>
            <a:picLocks noChangeAspect="1"/>
          </p:cNvPicPr>
          <p:nvPr/>
        </p:nvPicPr>
        <p:blipFill>
          <a:blip r:embed="rId2"/>
          <a:stretch>
            <a:fillRect/>
          </a:stretch>
        </p:blipFill>
        <p:spPr>
          <a:xfrm>
            <a:off x="3429000" y="4905345"/>
            <a:ext cx="4400550" cy="19526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Irrecoverable schedule</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sz="1600" dirty="0" smtClean="0"/>
              <a:t>The schedule will be irrecoverable if </a:t>
            </a:r>
            <a:r>
              <a:rPr lang="en-US" sz="1600" dirty="0" err="1" smtClean="0"/>
              <a:t>Tj</a:t>
            </a:r>
            <a:r>
              <a:rPr lang="en-US" sz="1600" dirty="0" smtClean="0"/>
              <a:t> reads the updated value of Ti and </a:t>
            </a:r>
            <a:r>
              <a:rPr lang="en-US" sz="1600" dirty="0" err="1" smtClean="0"/>
              <a:t>Tj</a:t>
            </a:r>
            <a:r>
              <a:rPr lang="en-US" sz="1600" dirty="0" smtClean="0"/>
              <a:t> committed before Ti commit.</a:t>
            </a:r>
          </a:p>
          <a:p>
            <a:r>
              <a:rPr lang="en-US" sz="1600" dirty="0" smtClean="0"/>
              <a:t>The above table 2 shows a schedule with two transactions. Transaction T1 reads and writes A, and that value is read and written by transaction T2. But later on, T1 fails.</a:t>
            </a:r>
          </a:p>
          <a:p>
            <a:r>
              <a:rPr lang="en-US" sz="1600" dirty="0" smtClean="0"/>
              <a:t> Due to this, we have to rollback T1. T2 should be rollback because T2 has read the value written by T1. As it has not committed before T1 commits so we can rollback transaction T2 as well. So it is recoverable with cascade rollback.</a:t>
            </a:r>
          </a:p>
          <a:p>
            <a:pPr>
              <a:buNone/>
            </a:pPr>
            <a:r>
              <a:rPr lang="en-US" dirty="0" smtClean="0"/>
              <a:t/>
            </a:r>
            <a:br>
              <a:rPr lang="en-US" dirty="0" smtClean="0"/>
            </a:br>
            <a:endParaRPr lang="en-US" dirty="0"/>
          </a:p>
        </p:txBody>
      </p:sp>
      <p:pic>
        <p:nvPicPr>
          <p:cNvPr id="2051" name="Picture 3"/>
          <p:cNvPicPr>
            <a:picLocks noChangeAspect="1" noChangeArrowheads="1"/>
          </p:cNvPicPr>
          <p:nvPr/>
        </p:nvPicPr>
        <p:blipFill>
          <a:blip r:embed="rId2"/>
          <a:srcRect/>
          <a:stretch>
            <a:fillRect/>
          </a:stretch>
        </p:blipFill>
        <p:spPr bwMode="auto">
          <a:xfrm>
            <a:off x="1252538" y="3657600"/>
            <a:ext cx="6638925" cy="28479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Recoverable with cascading rollback:</a:t>
            </a:r>
            <a:endParaRPr lang="en-US" dirty="0"/>
          </a:p>
        </p:txBody>
      </p:sp>
      <p:sp>
        <p:nvSpPr>
          <p:cNvPr id="3" name="Content Placeholder 2"/>
          <p:cNvSpPr>
            <a:spLocks noGrp="1"/>
          </p:cNvSpPr>
          <p:nvPr>
            <p:ph idx="1"/>
          </p:nvPr>
        </p:nvSpPr>
        <p:spPr/>
        <p:txBody>
          <a:bodyPr>
            <a:normAutofit/>
          </a:bodyPr>
          <a:lstStyle/>
          <a:p>
            <a:r>
              <a:rPr lang="en-US" dirty="0" smtClean="0"/>
              <a:t> </a:t>
            </a:r>
            <a:r>
              <a:rPr lang="en-US" sz="1500" dirty="0" smtClean="0"/>
              <a:t>The schedule will be recoverable with cascading rollback if </a:t>
            </a:r>
            <a:r>
              <a:rPr lang="en-US" sz="1500" dirty="0" err="1" smtClean="0"/>
              <a:t>Tj</a:t>
            </a:r>
            <a:r>
              <a:rPr lang="en-US" sz="1500" dirty="0" smtClean="0"/>
              <a:t> reads the updated value of Ti. Commit of </a:t>
            </a:r>
            <a:r>
              <a:rPr lang="en-US" sz="1500" dirty="0" err="1" smtClean="0"/>
              <a:t>Tj</a:t>
            </a:r>
            <a:r>
              <a:rPr lang="en-US" sz="1500" dirty="0" smtClean="0"/>
              <a:t> is delayed till commit of Ti.</a:t>
            </a:r>
          </a:p>
          <a:p>
            <a:r>
              <a:rPr lang="en-US" sz="1500" dirty="0" smtClean="0"/>
              <a:t>The below Table shows a schedule with two transactions. Transaction T1 reads and write A and commits, and that value is read and written by T2. So this is a cascade less recoverable schedule.</a:t>
            </a:r>
          </a:p>
          <a:p>
            <a:pPr>
              <a:buNone/>
            </a:pPr>
            <a:r>
              <a:rPr lang="en-US" dirty="0" smtClean="0"/>
              <a:t/>
            </a:r>
            <a:br>
              <a:rPr lang="en-US" dirty="0" smtClean="0"/>
            </a:br>
            <a:endParaRPr lang="en-US" dirty="0"/>
          </a:p>
        </p:txBody>
      </p:sp>
      <p:pic>
        <p:nvPicPr>
          <p:cNvPr id="3074" name="Picture 2"/>
          <p:cNvPicPr>
            <a:picLocks noChangeAspect="1" noChangeArrowheads="1"/>
          </p:cNvPicPr>
          <p:nvPr/>
        </p:nvPicPr>
        <p:blipFill>
          <a:blip r:embed="rId2"/>
          <a:srcRect/>
          <a:stretch>
            <a:fillRect/>
          </a:stretch>
        </p:blipFill>
        <p:spPr bwMode="auto">
          <a:xfrm>
            <a:off x="1347788" y="3514725"/>
            <a:ext cx="6448425" cy="25050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1026" name="Picture 2"/>
          <p:cNvPicPr>
            <a:picLocks noChangeAspect="1" noChangeArrowheads="1"/>
          </p:cNvPicPr>
          <p:nvPr/>
        </p:nvPicPr>
        <p:blipFill>
          <a:blip r:embed="rId2"/>
          <a:srcRect/>
          <a:stretch>
            <a:fillRect/>
          </a:stretch>
        </p:blipFill>
        <p:spPr bwMode="auto">
          <a:xfrm>
            <a:off x="914400" y="1752600"/>
            <a:ext cx="6781800" cy="4038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smtClean="0"/>
              <a:t>In a database, a deadlock is an unwanted situation in which two or more transactions are waiting indefinitely for one another to give up locks. </a:t>
            </a:r>
          </a:p>
          <a:p>
            <a:pPr fontAlgn="base"/>
            <a:r>
              <a:rPr lang="en-US" dirty="0" smtClean="0"/>
              <a:t>Deadlock is said to be one of the most feared complications in DBMS as it brings the whole system to a Halt. </a:t>
            </a:r>
          </a:p>
          <a:p>
            <a:pPr fontAlgn="base"/>
            <a:r>
              <a:rPr lang="en-US" b="1" dirty="0" smtClean="0"/>
              <a:t>Example –</a:t>
            </a:r>
          </a:p>
          <a:p>
            <a:pPr fontAlgn="base"/>
            <a:r>
              <a:rPr lang="en-US" dirty="0" smtClean="0"/>
              <a:t> let us understand the concept of Deadlock with an example : </a:t>
            </a:r>
            <a:br>
              <a:rPr lang="en-US" dirty="0" smtClean="0"/>
            </a:br>
            <a:r>
              <a:rPr lang="en-US" dirty="0" smtClean="0"/>
              <a:t>Suppose, Transaction T1 holds a lock on some rows in the Students table and </a:t>
            </a:r>
            <a:r>
              <a:rPr lang="en-US" b="1" dirty="0" smtClean="0"/>
              <a:t>needs to update</a:t>
            </a:r>
            <a:r>
              <a:rPr lang="en-US" dirty="0" smtClean="0"/>
              <a:t> some rows in the Grades table. </a:t>
            </a:r>
          </a:p>
          <a:p>
            <a:pPr fontAlgn="base"/>
            <a:r>
              <a:rPr lang="en-US" dirty="0" smtClean="0"/>
              <a:t>Simultaneously, Transaction </a:t>
            </a:r>
            <a:r>
              <a:rPr lang="en-US" b="1" dirty="0" smtClean="0"/>
              <a:t>T2 holds</a:t>
            </a:r>
            <a:r>
              <a:rPr lang="en-US" dirty="0" smtClean="0"/>
              <a:t> locks on those very rows (Which T1 needs to update) in the Grades table </a:t>
            </a:r>
            <a:r>
              <a:rPr lang="en-US" b="1" dirty="0" smtClean="0"/>
              <a:t>but needs</a:t>
            </a:r>
            <a:r>
              <a:rPr lang="en-US" dirty="0" smtClean="0"/>
              <a:t> to update the rows in the Student table </a:t>
            </a:r>
            <a:r>
              <a:rPr lang="en-US" b="1" dirty="0" smtClean="0"/>
              <a:t>held by Transaction T1</a:t>
            </a:r>
            <a:r>
              <a:rPr lang="en-US" dirty="0" smtClean="0"/>
              <a:t>. </a:t>
            </a:r>
          </a:p>
          <a:p>
            <a:pPr fontAlgn="base"/>
            <a:r>
              <a:rPr lang="en-US" dirty="0" smtClean="0"/>
              <a:t>Now, the main problem arises. Transaction T1 will wait for transaction T2 to give up the lock, and similarly, transaction T2 will wait for transaction T1 to give up the lock. As a consequence, All activity comes to a halt and remains at a standstill forever unless the DBMS detects the deadlock and aborts one of the transactions.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Deadlock Avoidance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a:r>
            <a:br>
              <a:rPr lang="en-US" dirty="0" smtClean="0"/>
            </a:br>
            <a:r>
              <a:rPr lang="en-US" dirty="0" smtClean="0"/>
              <a:t>When a database is stuck in a deadlock, It is always better to avoid the deadlock rather than restarting or aborting the database.</a:t>
            </a:r>
          </a:p>
          <a:p>
            <a:r>
              <a:rPr lang="en-US" dirty="0" smtClean="0"/>
              <a:t>   Deadlock avoidance method is suitable for smaller databases whereas the deadlock prevention method is suitable for larger databases. </a:t>
            </a:r>
            <a:br>
              <a:rPr lang="en-US" dirty="0" smtClean="0"/>
            </a:br>
            <a:r>
              <a:rPr lang="en-US" dirty="0" smtClean="0"/>
              <a:t>One method of avoiding deadlock is using application-consistent logic. </a:t>
            </a:r>
          </a:p>
          <a:p>
            <a:r>
              <a:rPr lang="en-US" dirty="0" smtClean="0"/>
              <a:t>   In the above given example, Transactions that access Students and  Grades should always access the tables in the same order.</a:t>
            </a:r>
          </a:p>
          <a:p>
            <a:r>
              <a:rPr lang="en-US" dirty="0" smtClean="0"/>
              <a:t>    In this way, in the scenario described above, Transaction T1 simply waits for transaction T2 to release the lock on  Grades before it begins.</a:t>
            </a:r>
          </a:p>
          <a:p>
            <a:r>
              <a:rPr lang="en-US" dirty="0" smtClean="0"/>
              <a:t> When transaction T2 releases the lock, Transaction T1 can proceed freely. </a:t>
            </a:r>
            <a:br>
              <a:rPr lang="en-US" dirty="0" smtClean="0"/>
            </a:br>
            <a:r>
              <a:rPr lang="en-US" dirty="0" smtClean="0"/>
              <a:t>Another method for avoiding deadlock is to apply both row-level locking mechanism and READ COMMITTED isolation level. </a:t>
            </a:r>
          </a:p>
          <a:p>
            <a:r>
              <a:rPr lang="en-US" dirty="0" smtClean="0"/>
              <a:t>However, It does not guarantee to remove deadlocks completely.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Strict Two-phase locking (Strict-2PL)</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The first phase of Strict-2PL is similar to 2PL. In the first phase, after acquiring all the locks, the transaction continues to execute normally.</a:t>
            </a:r>
          </a:p>
          <a:p>
            <a:r>
              <a:rPr lang="en-US" sz="2000" dirty="0" smtClean="0"/>
              <a:t>The only difference between 2PL and strict 2PL is that Strict-2PL does not release a lock after using it.</a:t>
            </a:r>
          </a:p>
          <a:p>
            <a:r>
              <a:rPr lang="en-US" sz="2000" dirty="0" smtClean="0"/>
              <a:t>Strict-2PL waits until the whole transaction to commit, and then it releases all the locks at a time.</a:t>
            </a:r>
          </a:p>
          <a:p>
            <a:r>
              <a:rPr lang="en-US" sz="2000" dirty="0" smtClean="0"/>
              <a:t>Strict-2PL protocol does not have shrinking phase of lock release.</a:t>
            </a:r>
          </a:p>
          <a:p>
            <a:pPr>
              <a:buNone/>
            </a:pPr>
            <a:endParaRPr lang="en-US" sz="2000" dirty="0" smtClean="0"/>
          </a:p>
          <a:p>
            <a:pPr>
              <a:buNone/>
            </a:pPr>
            <a:endParaRPr lang="en-US" dirty="0"/>
          </a:p>
        </p:txBody>
      </p:sp>
      <p:pic>
        <p:nvPicPr>
          <p:cNvPr id="4" name="Picture 3" descr="dbms-lock-based-protocol4.png"/>
          <p:cNvPicPr>
            <a:picLocks noChangeAspect="1"/>
          </p:cNvPicPr>
          <p:nvPr/>
        </p:nvPicPr>
        <p:blipFill>
          <a:blip r:embed="rId2"/>
          <a:stretch>
            <a:fillRect/>
          </a:stretch>
        </p:blipFill>
        <p:spPr>
          <a:xfrm>
            <a:off x="1219200" y="4038600"/>
            <a:ext cx="5981700" cy="23145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Timestamp Ordering Protocol</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Timestamp Ordering Protocol is used to order the transactions based on their Timestamps. The order of transaction is nothing but the ascending order of the transaction creation.</a:t>
            </a:r>
          </a:p>
          <a:p>
            <a:r>
              <a:rPr lang="en-US" dirty="0" smtClean="0"/>
              <a:t>The priority of the older transaction is higher that's why it executes first. To determine the timestamp of the transaction, this protocol uses system time or logical counter.</a:t>
            </a:r>
          </a:p>
          <a:p>
            <a:r>
              <a:rPr lang="en-US" dirty="0" smtClean="0"/>
              <a:t>The lock-based protocol is used to manage the order between conflicting pairs among transactions at the execution time. But Timestamp based protocols start working as soon as a transaction is created.</a:t>
            </a:r>
          </a:p>
          <a:p>
            <a:r>
              <a:rPr lang="en-US" dirty="0" smtClean="0"/>
              <a:t>Let's assume there are two transactions T1 and T2. Suppose the transaction T1 has entered the system at </a:t>
            </a:r>
            <a:r>
              <a:rPr lang="en-US" dirty="0" smtClean="0"/>
              <a:t>7:00 </a:t>
            </a:r>
            <a:r>
              <a:rPr lang="en-US" dirty="0" smtClean="0"/>
              <a:t>times and transaction T2 has entered the system at </a:t>
            </a:r>
            <a:r>
              <a:rPr lang="en-US" dirty="0" smtClean="0"/>
              <a:t>9:00 </a:t>
            </a:r>
            <a:r>
              <a:rPr lang="en-US" dirty="0" smtClean="0"/>
              <a:t>times. T1 has the higher priority, so it executes first as it is entered the system first.</a:t>
            </a:r>
          </a:p>
          <a:p>
            <a:r>
              <a:rPr lang="en-US" dirty="0" smtClean="0"/>
              <a:t>The timestamp ordering protocol also maintains the timestamp of last 'read' and 'write' operation on a data.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Basic Timestamp ordering protocol works as follows:</a:t>
            </a: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pPr>
              <a:buNone/>
            </a:pPr>
            <a:r>
              <a:rPr lang="en-US" dirty="0" smtClean="0"/>
              <a:t>1. Check the following condition whenever a transaction Ti issues a </a:t>
            </a:r>
            <a:r>
              <a:rPr lang="en-US" b="1" dirty="0" smtClean="0"/>
              <a:t>Read (X)</a:t>
            </a:r>
            <a:r>
              <a:rPr lang="en-US" dirty="0" smtClean="0"/>
              <a:t> operation:</a:t>
            </a:r>
          </a:p>
          <a:p>
            <a:r>
              <a:rPr lang="en-US" dirty="0" smtClean="0"/>
              <a:t>If W_TS(X) &gt;TS(Ti) then the operation is rejected.</a:t>
            </a:r>
          </a:p>
          <a:p>
            <a:r>
              <a:rPr lang="en-US" dirty="0" smtClean="0"/>
              <a:t>If W_TS(X) &lt;= TS(Ti) then the operation is executed.</a:t>
            </a:r>
          </a:p>
          <a:p>
            <a:r>
              <a:rPr lang="en-US" dirty="0" smtClean="0"/>
              <a:t>Timestamps of all the data items are updated.</a:t>
            </a:r>
          </a:p>
          <a:p>
            <a:pPr>
              <a:buNone/>
            </a:pPr>
            <a:r>
              <a:rPr lang="en-US" dirty="0" smtClean="0"/>
              <a:t>2. Check the following condition whenever a transaction Ti issues a </a:t>
            </a:r>
            <a:r>
              <a:rPr lang="en-US" b="1" dirty="0" smtClean="0"/>
              <a:t>Write(X)</a:t>
            </a:r>
            <a:r>
              <a:rPr lang="en-US" dirty="0" smtClean="0"/>
              <a:t> operation:</a:t>
            </a:r>
          </a:p>
          <a:p>
            <a:r>
              <a:rPr lang="en-US" dirty="0" smtClean="0"/>
              <a:t>If TS(Ti) &lt; R_TS(X) then the operation is rejected.</a:t>
            </a:r>
          </a:p>
          <a:p>
            <a:r>
              <a:rPr lang="en-US" dirty="0" smtClean="0"/>
              <a:t>If TS(Ti) &lt; W_TS(X) then the operation is rejected and Ti is rolled back otherwise the operation is executed.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 Property/ACID property</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smtClean="0"/>
              <a:t>A </a:t>
            </a:r>
            <a:r>
              <a:rPr lang="en-US" sz="2800" b="1" dirty="0" smtClean="0"/>
              <a:t>transaction</a:t>
            </a:r>
            <a:r>
              <a:rPr lang="en-US" sz="2800" dirty="0" smtClean="0"/>
              <a:t> is a single logical unit of work which accesses and possibly modifies the contents of a database. Transactions access data using read and write operations. </a:t>
            </a:r>
          </a:p>
          <a:p>
            <a:r>
              <a:rPr lang="en-US" sz="2800" dirty="0" smtClean="0"/>
              <a:t>In order to maintain consistency in a database, before and after the transaction, certain properties are followed. These are called </a:t>
            </a:r>
            <a:r>
              <a:rPr lang="en-US" sz="2800" b="1" dirty="0" smtClean="0"/>
              <a:t>ACID</a:t>
            </a:r>
            <a:r>
              <a:rPr lang="en-US" sz="2800" dirty="0" smtClean="0"/>
              <a:t> properties. </a:t>
            </a:r>
          </a:p>
          <a:p>
            <a:r>
              <a:rPr lang="en-US" sz="2800" b="1" dirty="0" smtClean="0"/>
              <a:t>Atomicity</a:t>
            </a:r>
          </a:p>
          <a:p>
            <a:r>
              <a:rPr lang="en-US" sz="2800" dirty="0" smtClean="0"/>
              <a:t> </a:t>
            </a:r>
            <a:r>
              <a:rPr lang="en-US" sz="2800" b="1" dirty="0" smtClean="0"/>
              <a:t>Consistency</a:t>
            </a:r>
            <a:r>
              <a:rPr lang="en-US" sz="2800" dirty="0" smtClean="0"/>
              <a:t> </a:t>
            </a:r>
          </a:p>
          <a:p>
            <a:r>
              <a:rPr lang="en-US" sz="2800" b="1" dirty="0" smtClean="0"/>
              <a:t>Isolation</a:t>
            </a:r>
            <a:r>
              <a:rPr lang="en-US" sz="2800" dirty="0" smtClean="0"/>
              <a:t> </a:t>
            </a:r>
          </a:p>
          <a:p>
            <a:r>
              <a:rPr lang="en-US" sz="2800" b="1" dirty="0" smtClean="0"/>
              <a:t>Durability:</a:t>
            </a:r>
            <a:r>
              <a:rPr lang="en-US" sz="2800" dirty="0" smtClean="0"/>
              <a:t/>
            </a:r>
            <a:br>
              <a:rPr lang="en-US" sz="2800" dirty="0" smtClean="0"/>
            </a:br>
            <a:r>
              <a:rPr lang="en-US" sz="2800" dirty="0" smtClean="0"/>
              <a:t/>
            </a:r>
            <a:br>
              <a:rPr lang="en-US" sz="2800" dirty="0" smtClean="0"/>
            </a:b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b="1" dirty="0" smtClean="0"/>
              <a:t>Where,</a:t>
            </a:r>
            <a:r>
              <a:rPr lang="en-US" dirty="0" smtClean="0"/>
              <a:t/>
            </a:r>
            <a:br>
              <a:rPr lang="en-US" dirty="0" smtClean="0"/>
            </a:br>
            <a:r>
              <a:rPr lang="en-US" b="1" dirty="0" smtClean="0"/>
              <a:t> </a:t>
            </a:r>
            <a:r>
              <a:rPr lang="en-US" b="1" dirty="0" smtClean="0"/>
              <a:t>TS(</a:t>
            </a:r>
            <a:r>
              <a:rPr lang="en-US" b="1" dirty="0" err="1" smtClean="0"/>
              <a:t>Ti</a:t>
            </a:r>
            <a:r>
              <a:rPr lang="en-US" b="1" dirty="0" smtClean="0"/>
              <a:t>)</a:t>
            </a:r>
            <a:r>
              <a:rPr lang="en-US" dirty="0" smtClean="0"/>
              <a:t> denotes the timestamp of the transaction Ti.</a:t>
            </a:r>
          </a:p>
          <a:p>
            <a:r>
              <a:rPr lang="en-US" b="1" dirty="0" smtClean="0"/>
              <a:t>R_TS(X)</a:t>
            </a:r>
            <a:r>
              <a:rPr lang="en-US" dirty="0" smtClean="0"/>
              <a:t> denotes the Read time-stamp of data-item X.</a:t>
            </a:r>
          </a:p>
          <a:p>
            <a:r>
              <a:rPr lang="en-US" b="1" dirty="0" smtClean="0"/>
              <a:t>W_TS(X)</a:t>
            </a:r>
            <a:r>
              <a:rPr lang="en-US" dirty="0" smtClean="0"/>
              <a:t> denotes the Write time-stamp of data-item X.</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
            </a:r>
            <a:br>
              <a:rPr lang="en-US" sz="3100" dirty="0" smtClean="0"/>
            </a:br>
            <a:r>
              <a:rPr lang="en-US" sz="3100" dirty="0" smtClean="0"/>
              <a:t>Following are the three basic variants of timestamp-based methods of concurrency control: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smtClean="0"/>
              <a:t>• </a:t>
            </a:r>
            <a:r>
              <a:rPr lang="en-US" b="1" dirty="0" smtClean="0"/>
              <a:t>Total timestamp ordering :</a:t>
            </a:r>
          </a:p>
          <a:p>
            <a:pPr>
              <a:buNone/>
            </a:pPr>
            <a:endParaRPr lang="en-US" dirty="0" smtClean="0"/>
          </a:p>
          <a:p>
            <a:pPr>
              <a:buFont typeface="Courier New" pitchFamily="49" charset="0"/>
              <a:buChar char="o"/>
            </a:pPr>
            <a:r>
              <a:rPr lang="en-US" dirty="0" smtClean="0"/>
              <a:t>	Total Timestamp Ordering The total timestamp ordering algorithm depends on maintaining access to granules in timestamp order by aborting one of the transactions involved in any conflicting access. </a:t>
            </a:r>
          </a:p>
          <a:p>
            <a:pPr>
              <a:buFont typeface="Courier New" pitchFamily="49" charset="0"/>
              <a:buChar char="o"/>
            </a:pPr>
            <a:r>
              <a:rPr lang="en-US" dirty="0" smtClean="0"/>
              <a:t>	No distinction is made between Read and Write access, so only a single value is required for each granule timestamp.</a:t>
            </a:r>
          </a:p>
          <a:p>
            <a:pPr>
              <a:buNone/>
            </a:pPr>
            <a:r>
              <a:rPr lang="en-US" dirty="0" smtClean="0"/>
              <a:t>• </a:t>
            </a:r>
            <a:r>
              <a:rPr lang="en-US" b="1" dirty="0" smtClean="0"/>
              <a:t>Partial timestamp ordering</a:t>
            </a:r>
            <a:r>
              <a:rPr lang="en-US" dirty="0" smtClean="0"/>
              <a:t> :</a:t>
            </a:r>
          </a:p>
          <a:p>
            <a:pPr>
              <a:buFont typeface="Courier New" pitchFamily="49" charset="0"/>
              <a:buChar char="o"/>
            </a:pPr>
            <a:r>
              <a:rPr lang="en-US" dirty="0" smtClean="0"/>
              <a:t>     Partial Timestamp Ordering In a partial timestamp ordering, only non-permutable actions are ordered to improve upon the total timestamp ordering. In this case, both Read and Write granule timestamps are stored. </a:t>
            </a:r>
          </a:p>
          <a:p>
            <a:pPr>
              <a:buFont typeface="Courier New" pitchFamily="49" charset="0"/>
              <a:buChar char="o"/>
            </a:pPr>
            <a:r>
              <a:rPr lang="en-US" dirty="0" smtClean="0"/>
              <a:t>The algorithm allows the granule to be read by any transaction younger than the last transaction that updated the granule. A transaction is aborted if it tries to update a granule that has previously been accessed by a younger transaction. </a:t>
            </a:r>
          </a:p>
          <a:p>
            <a:pPr>
              <a:buFont typeface="Courier New" pitchFamily="49" charset="0"/>
              <a:buChar char="o"/>
            </a:pPr>
            <a:r>
              <a:rPr lang="en-US" dirty="0" smtClean="0"/>
              <a:t>The partial timestamp ordering algorithm aborts fewer transactions than the total timestamp ordering algorithm, at the cost of extra storage for granule timestamps.</a:t>
            </a:r>
          </a:p>
          <a:p>
            <a:pPr>
              <a:buNone/>
            </a:pPr>
            <a:r>
              <a:rPr lang="en-US" dirty="0" smtClean="0"/>
              <a:t>• </a:t>
            </a:r>
            <a:r>
              <a:rPr lang="en-US" b="1" dirty="0" err="1" smtClean="0"/>
              <a:t>Multiversion</a:t>
            </a:r>
            <a:r>
              <a:rPr lang="en-US" b="1" dirty="0" smtClean="0"/>
              <a:t> timestamp ordering </a:t>
            </a:r>
            <a:r>
              <a:rPr lang="en-US" dirty="0" smtClean="0"/>
              <a:t>:</a:t>
            </a:r>
          </a:p>
          <a:p>
            <a:pPr>
              <a:buFont typeface="Courier New" pitchFamily="49" charset="0"/>
              <a:buChar char="o"/>
            </a:pPr>
            <a:r>
              <a:rPr lang="en-US" dirty="0" smtClean="0"/>
              <a:t>  </a:t>
            </a:r>
            <a:r>
              <a:rPr lang="en-US" dirty="0" err="1" smtClean="0"/>
              <a:t>Multiversion</a:t>
            </a:r>
            <a:r>
              <a:rPr lang="en-US" dirty="0" smtClean="0"/>
              <a:t> Timestamp Ordering The </a:t>
            </a:r>
            <a:r>
              <a:rPr lang="en-US" dirty="0" err="1" smtClean="0"/>
              <a:t>multiversion</a:t>
            </a:r>
            <a:r>
              <a:rPr lang="en-US" dirty="0" smtClean="0"/>
              <a:t> timestamp ordering algorithm stores several versions of an updated granule, allowing transactions to see a consistent set of versions for all granules it accesses.</a:t>
            </a:r>
          </a:p>
          <a:p>
            <a:pPr>
              <a:buFont typeface="Courier New" pitchFamily="49" charset="0"/>
              <a:buChar char="o"/>
            </a:pPr>
            <a:r>
              <a:rPr lang="en-US" dirty="0" smtClean="0"/>
              <a:t> So, it reduces the conflicts that result in transaction restarts to those where there is a Write-Write conflict. Each update of a granule creates a new version, with an associated granule timestamp.</a:t>
            </a:r>
          </a:p>
          <a:p>
            <a:pPr>
              <a:buFont typeface="Courier New" pitchFamily="49" charset="0"/>
              <a:buChar char="o"/>
            </a:pPr>
            <a:r>
              <a:rPr lang="en-US" dirty="0" smtClean="0"/>
              <a:t> A transaction that requires read access to the granule sees the youngest version that is older than the transaction. That is, the version having a timestamp equal to or immediately below the transaction's timestamp.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t>Advantages and Disadvantages of TO protocol:</a:t>
            </a:r>
            <a:br>
              <a:rPr lang="en-US" sz="1800" dirty="0" smtClean="0"/>
            </a:br>
            <a:r>
              <a:rPr lang="en-US" sz="1800" dirty="0" smtClean="0"/>
              <a:t>TO protocol ensures </a:t>
            </a:r>
            <a:r>
              <a:rPr lang="en-US" sz="1800" dirty="0" err="1" smtClean="0"/>
              <a:t>serializability</a:t>
            </a:r>
            <a:r>
              <a:rPr lang="en-US" sz="1800" dirty="0" smtClean="0"/>
              <a:t> since the precedence graph is as follows:</a:t>
            </a:r>
            <a:br>
              <a:rPr lang="en-US" sz="1800" dirty="0" smtClean="0"/>
            </a:br>
            <a:r>
              <a:rPr lang="en-US" sz="1800" dirty="0" smtClean="0"/>
              <a:t/>
            </a:r>
            <a:br>
              <a:rPr lang="en-US" sz="1800" dirty="0" smtClean="0"/>
            </a:br>
            <a:endParaRPr lang="en-US" sz="1800" dirty="0"/>
          </a:p>
        </p:txBody>
      </p:sp>
      <p:pic>
        <p:nvPicPr>
          <p:cNvPr id="4" name="Content Placeholder 3" descr="dbms-timestamp-ordering-protocol.png"/>
          <p:cNvPicPr>
            <a:picLocks noGrp="1" noChangeAspect="1"/>
          </p:cNvPicPr>
          <p:nvPr>
            <p:ph idx="1"/>
          </p:nvPr>
        </p:nvPicPr>
        <p:blipFill>
          <a:blip r:embed="rId2"/>
          <a:stretch>
            <a:fillRect/>
          </a:stretch>
        </p:blipFill>
        <p:spPr>
          <a:xfrm>
            <a:off x="2133600" y="1676400"/>
            <a:ext cx="4962525" cy="1828800"/>
          </a:xfrm>
        </p:spPr>
      </p:pic>
      <p:sp>
        <p:nvSpPr>
          <p:cNvPr id="5" name="Rectangle 4"/>
          <p:cNvSpPr/>
          <p:nvPr/>
        </p:nvSpPr>
        <p:spPr>
          <a:xfrm>
            <a:off x="1447800" y="2895600"/>
            <a:ext cx="6553200" cy="3139321"/>
          </a:xfrm>
          <a:prstGeom prst="rect">
            <a:avLst/>
          </a:prstGeom>
        </p:spPr>
        <p:txBody>
          <a:bodyPr wrap="square">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TS protocol ensures freedom from deadlock that means no transaction ever waits.</a:t>
            </a:r>
          </a:p>
          <a:p>
            <a:r>
              <a:rPr lang="en-US" dirty="0" smtClean="0"/>
              <a:t>But the schedule may not be recoverable and may not even be cascade- free.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Optimistic Methods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Validation phase is also known as optimistic concurrency control technique. In the validation based protocol, the transaction is executed in the following three phases:</a:t>
            </a:r>
          </a:p>
          <a:p>
            <a:r>
              <a:rPr lang="en-US" b="1" dirty="0" smtClean="0"/>
              <a:t>Read phase:</a:t>
            </a:r>
            <a:r>
              <a:rPr lang="en-US" dirty="0" smtClean="0"/>
              <a:t> In this phase, the transaction T is read and executed. It is used to read the value of various data items and stores them in temporary local variables. It can perform all the write operations on temporary variables without an update to the actual database.</a:t>
            </a:r>
          </a:p>
          <a:p>
            <a:r>
              <a:rPr lang="en-US" b="1" dirty="0" smtClean="0"/>
              <a:t>Validation phase:</a:t>
            </a:r>
            <a:r>
              <a:rPr lang="en-US" dirty="0" smtClean="0"/>
              <a:t> In this phase, the temporary variable value will be validated against the actual data to see if it violates the </a:t>
            </a:r>
            <a:r>
              <a:rPr lang="en-US" dirty="0" err="1" smtClean="0"/>
              <a:t>serializability</a:t>
            </a:r>
            <a:r>
              <a:rPr lang="en-US" dirty="0" smtClean="0"/>
              <a:t> and consistency.</a:t>
            </a:r>
          </a:p>
          <a:p>
            <a:r>
              <a:rPr lang="en-US" b="1" dirty="0" smtClean="0"/>
              <a:t>Write phase:</a:t>
            </a:r>
            <a:r>
              <a:rPr lang="en-US" dirty="0" smtClean="0"/>
              <a:t> If the validation of the transaction is validated, then the temporary results are written to the database or system otherwise the transaction is rolled back.</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Log-based Recovery</a:t>
            </a:r>
            <a:br>
              <a:rPr lang="en-US" dirty="0" smtClean="0"/>
            </a:br>
            <a:endParaRPr lang="en-US" dirty="0"/>
          </a:p>
        </p:txBody>
      </p:sp>
      <p:sp>
        <p:nvSpPr>
          <p:cNvPr id="3" name="Content Placeholder 2"/>
          <p:cNvSpPr>
            <a:spLocks noGrp="1"/>
          </p:cNvSpPr>
          <p:nvPr>
            <p:ph idx="1"/>
          </p:nvPr>
        </p:nvSpPr>
        <p:spPr/>
        <p:txBody>
          <a:bodyPr>
            <a:normAutofit fontScale="32500" lnSpcReduction="20000"/>
          </a:bodyPr>
          <a:lstStyle/>
          <a:p>
            <a:r>
              <a:rPr lang="en-US" sz="5500" dirty="0" smtClean="0"/>
              <a:t>Log is a sequence of records, which maintains the records of actions performed by a transaction. It is important that the logs are written prior to the actual modification and stored on a stable storage media, which is failsafe.</a:t>
            </a:r>
          </a:p>
          <a:p>
            <a:r>
              <a:rPr lang="en-US" sz="5500" dirty="0" smtClean="0"/>
              <a:t>Log-based recovery works as follows −</a:t>
            </a:r>
          </a:p>
          <a:p>
            <a:pPr>
              <a:buNone/>
            </a:pPr>
            <a:r>
              <a:rPr lang="en-US" sz="5500" dirty="0" smtClean="0"/>
              <a:t>     The log file is kept on a stable storage media.</a:t>
            </a:r>
          </a:p>
          <a:p>
            <a:r>
              <a:rPr lang="en-US" sz="5500" dirty="0" smtClean="0"/>
              <a:t>When a transaction enters the system and starts execution, it writes a log about it.</a:t>
            </a:r>
          </a:p>
          <a:p>
            <a:r>
              <a:rPr lang="en-US" sz="5500" dirty="0" smtClean="0"/>
              <a:t>&lt;</a:t>
            </a:r>
            <a:r>
              <a:rPr lang="en-US" sz="5500" dirty="0" err="1" smtClean="0"/>
              <a:t>T</a:t>
            </a:r>
            <a:r>
              <a:rPr lang="en-US" sz="5500" baseline="-25000" dirty="0" err="1" smtClean="0"/>
              <a:t>n</a:t>
            </a:r>
            <a:r>
              <a:rPr lang="en-US" sz="5500" dirty="0" smtClean="0"/>
              <a:t>, Start&gt; When the transaction modifies an item X, it write logs as follows −</a:t>
            </a:r>
          </a:p>
          <a:p>
            <a:r>
              <a:rPr lang="en-US" sz="5500" dirty="0" smtClean="0"/>
              <a:t>&lt;</a:t>
            </a:r>
            <a:r>
              <a:rPr lang="en-US" sz="5500" dirty="0" err="1" smtClean="0"/>
              <a:t>T</a:t>
            </a:r>
            <a:r>
              <a:rPr lang="en-US" sz="5500" baseline="-25000" dirty="0" err="1" smtClean="0"/>
              <a:t>n</a:t>
            </a:r>
            <a:r>
              <a:rPr lang="en-US" sz="5500" dirty="0" smtClean="0"/>
              <a:t>, X, V</a:t>
            </a:r>
            <a:r>
              <a:rPr lang="en-US" sz="5500" baseline="-25000" dirty="0" smtClean="0"/>
              <a:t>1</a:t>
            </a:r>
            <a:r>
              <a:rPr lang="en-US" sz="5500" dirty="0" smtClean="0"/>
              <a:t>, V</a:t>
            </a:r>
            <a:r>
              <a:rPr lang="en-US" sz="5500" baseline="-25000" dirty="0" smtClean="0"/>
              <a:t>2</a:t>
            </a:r>
            <a:r>
              <a:rPr lang="en-US" sz="5500" dirty="0" smtClean="0"/>
              <a:t>&gt; It reads </a:t>
            </a:r>
            <a:r>
              <a:rPr lang="en-US" sz="5500" dirty="0" err="1" smtClean="0"/>
              <a:t>T</a:t>
            </a:r>
            <a:r>
              <a:rPr lang="en-US" sz="5500" baseline="-25000" dirty="0" err="1" smtClean="0"/>
              <a:t>n</a:t>
            </a:r>
            <a:r>
              <a:rPr lang="en-US" sz="5500" dirty="0" smtClean="0"/>
              <a:t> has changed the value of X, from V</a:t>
            </a:r>
            <a:r>
              <a:rPr lang="en-US" sz="5500" baseline="-25000" dirty="0" smtClean="0"/>
              <a:t>1</a:t>
            </a:r>
            <a:r>
              <a:rPr lang="en-US" sz="5500" dirty="0" smtClean="0"/>
              <a:t> to V</a:t>
            </a:r>
            <a:r>
              <a:rPr lang="en-US" sz="5500" baseline="-25000" dirty="0" smtClean="0"/>
              <a:t>2</a:t>
            </a:r>
            <a:r>
              <a:rPr lang="en-US" sz="5500" dirty="0" smtClean="0"/>
              <a:t>.</a:t>
            </a:r>
          </a:p>
          <a:p>
            <a:r>
              <a:rPr lang="en-US" sz="5500" dirty="0" smtClean="0"/>
              <a:t>When the transaction finishes, it logs −</a:t>
            </a:r>
          </a:p>
          <a:p>
            <a:r>
              <a:rPr lang="en-US" sz="5500" dirty="0" smtClean="0"/>
              <a:t>&lt;</a:t>
            </a:r>
            <a:r>
              <a:rPr lang="en-US" sz="5500" dirty="0" err="1" smtClean="0"/>
              <a:t>T</a:t>
            </a:r>
            <a:r>
              <a:rPr lang="en-US" sz="5500" baseline="-25000" dirty="0" err="1" smtClean="0"/>
              <a:t>n</a:t>
            </a:r>
            <a:r>
              <a:rPr lang="en-US" sz="5500" dirty="0" smtClean="0"/>
              <a:t>, commit&gt; The database can be modified using two approaches −</a:t>
            </a:r>
          </a:p>
          <a:p>
            <a:r>
              <a:rPr lang="en-US" sz="5500" b="1" dirty="0" smtClean="0"/>
              <a:t>Deferred database modification</a:t>
            </a:r>
            <a:r>
              <a:rPr lang="en-US" sz="5500" dirty="0" smtClean="0"/>
              <a:t> − All logs are written on to the stable storage and the database is updated when a transaction commits.</a:t>
            </a:r>
          </a:p>
          <a:p>
            <a:r>
              <a:rPr lang="en-US" sz="5500" b="1" dirty="0" smtClean="0"/>
              <a:t>Immediate database modification</a:t>
            </a:r>
            <a:r>
              <a:rPr lang="en-US" sz="5500" dirty="0" smtClean="0"/>
              <a:t> − Each log follows an actual database modification. That is, the database is modified immediately after every operation.</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Recovery with Concurrent Transactions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When more than one transaction are being executed in parallel, the logs are interleaved. At the time of recovery, it would become hard for the recovery system to backtrack all logs, and then start recovering. To ease this situation, most modern DBMS use the concept of 'checkpoints'.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Checkpoint</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Keeping and maintaining logs in real time and in real environment may fill out all the memory space available in the system. </a:t>
            </a:r>
          </a:p>
          <a:p>
            <a:r>
              <a:rPr lang="en-US" dirty="0" smtClean="0"/>
              <a:t>As time passes, the log file may grow too big to be handled at all. </a:t>
            </a:r>
          </a:p>
          <a:p>
            <a:r>
              <a:rPr lang="en-US" dirty="0" smtClean="0"/>
              <a:t>Checkpoint is a mechanism where all the previous logs are removed from the system and stored permanently in a storage disk. </a:t>
            </a:r>
          </a:p>
          <a:p>
            <a:r>
              <a:rPr lang="en-US" dirty="0" smtClean="0"/>
              <a:t>Checkpoint declares a point before which the DBMS was in consistent state, and all the transactions were committed.</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a system with concurrent transactions crashes and recovers, it behaves in the following manner −</a:t>
            </a:r>
          </a:p>
          <a:p>
            <a:r>
              <a:rPr lang="en-US" dirty="0" smtClean="0"/>
              <a:t/>
            </a:r>
            <a:br>
              <a:rPr lang="en-US" dirty="0" smtClean="0"/>
            </a:br>
            <a:endParaRPr lang="en-US" dirty="0"/>
          </a:p>
        </p:txBody>
      </p:sp>
      <p:pic>
        <p:nvPicPr>
          <p:cNvPr id="4" name="Picture 3" descr="recovery.png"/>
          <p:cNvPicPr>
            <a:picLocks noChangeAspect="1"/>
          </p:cNvPicPr>
          <p:nvPr/>
        </p:nvPicPr>
        <p:blipFill>
          <a:blip r:embed="rId2"/>
          <a:stretch>
            <a:fillRect/>
          </a:stretch>
        </p:blipFill>
        <p:spPr>
          <a:xfrm>
            <a:off x="2514600" y="3505200"/>
            <a:ext cx="4124325" cy="21145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recovery system reads the logs backwards from the end to the last checkpoint.</a:t>
            </a:r>
          </a:p>
          <a:p>
            <a:r>
              <a:rPr lang="en-US" dirty="0" smtClean="0"/>
              <a:t>It maintains two lists, an undo-list and a redo-list.</a:t>
            </a:r>
          </a:p>
          <a:p>
            <a:r>
              <a:rPr lang="en-US" dirty="0" smtClean="0"/>
              <a:t>If the recovery system sees a log with &lt;</a:t>
            </a:r>
            <a:r>
              <a:rPr lang="en-US" dirty="0" err="1" smtClean="0"/>
              <a:t>T</a:t>
            </a:r>
            <a:r>
              <a:rPr lang="en-US" baseline="-25000" dirty="0" err="1" smtClean="0"/>
              <a:t>n</a:t>
            </a:r>
            <a:r>
              <a:rPr lang="en-US" dirty="0" smtClean="0"/>
              <a:t>, Start&gt; and &lt;</a:t>
            </a:r>
            <a:r>
              <a:rPr lang="en-US" dirty="0" err="1" smtClean="0"/>
              <a:t>T</a:t>
            </a:r>
            <a:r>
              <a:rPr lang="en-US" baseline="-25000" dirty="0" err="1" smtClean="0"/>
              <a:t>n</a:t>
            </a:r>
            <a:r>
              <a:rPr lang="en-US" dirty="0" smtClean="0"/>
              <a:t>, Commit&gt; or just &lt;</a:t>
            </a:r>
            <a:r>
              <a:rPr lang="en-US" dirty="0" err="1" smtClean="0"/>
              <a:t>T</a:t>
            </a:r>
            <a:r>
              <a:rPr lang="en-US" baseline="-25000" dirty="0" err="1" smtClean="0"/>
              <a:t>n</a:t>
            </a:r>
            <a:r>
              <a:rPr lang="en-US" dirty="0" smtClean="0"/>
              <a:t>, Commit&gt;, it puts the transaction in the redo-list.</a:t>
            </a:r>
          </a:p>
          <a:p>
            <a:r>
              <a:rPr lang="en-US" dirty="0" smtClean="0"/>
              <a:t>If the recovery system sees a log with &lt;</a:t>
            </a:r>
            <a:r>
              <a:rPr lang="en-US" dirty="0" err="1" smtClean="0"/>
              <a:t>T</a:t>
            </a:r>
            <a:r>
              <a:rPr lang="en-US" baseline="-25000" dirty="0" err="1" smtClean="0"/>
              <a:t>n</a:t>
            </a:r>
            <a:r>
              <a:rPr lang="en-US" dirty="0" smtClean="0"/>
              <a:t>, Start&gt; but no commit or abort log found, it puts the transaction in undo-list.</a:t>
            </a:r>
          </a:p>
          <a:p>
            <a:r>
              <a:rPr lang="en-US" dirty="0" smtClean="0"/>
              <a:t>All the transactions in the undo-list are then undone and their logs are removed. All the transactions in the redo-list and their previous logs are removed and then redone before saving their logs.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 failure</a:t>
            </a:r>
            <a:br>
              <a:rPr lang="en-US" dirty="0" smtClean="0"/>
            </a:br>
            <a:endParaRPr lang="en-US" dirty="0"/>
          </a:p>
        </p:txBody>
      </p:sp>
      <p:sp>
        <p:nvSpPr>
          <p:cNvPr id="3" name="Content Placeholder 2"/>
          <p:cNvSpPr>
            <a:spLocks noGrp="1"/>
          </p:cNvSpPr>
          <p:nvPr>
            <p:ph idx="1"/>
          </p:nvPr>
        </p:nvSpPr>
        <p:spPr/>
        <p:txBody>
          <a:bodyPr/>
          <a:lstStyle/>
          <a:p>
            <a:r>
              <a:rPr lang="en-US" dirty="0" smtClean="0"/>
              <a:t>A transaction has to abort when it fails to execute or when it reaches a point from where it can’t go any further. This is called transaction failure where only a few transactions or processes are hurt.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Atomicity</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r>
            <a:br>
              <a:rPr lang="en-US" dirty="0" smtClean="0"/>
            </a:br>
            <a:r>
              <a:rPr lang="en-US" dirty="0" smtClean="0"/>
              <a:t>By this, we mean that either the entire transaction takes place at once or doesn’t happen at all. There is no midway i.e. transactions do not occur partially. Each transaction is considered as one unit and either runs to completion or is not executed at all. It involves the following two operations. </a:t>
            </a:r>
            <a:br>
              <a:rPr lang="en-US" dirty="0" smtClean="0"/>
            </a:br>
            <a:r>
              <a:rPr lang="en-US" dirty="0" smtClean="0"/>
              <a:t>—</a:t>
            </a:r>
            <a:r>
              <a:rPr lang="en-US" b="1" dirty="0" smtClean="0"/>
              <a:t>Abort</a:t>
            </a:r>
            <a:r>
              <a:rPr lang="en-US" dirty="0" smtClean="0"/>
              <a:t>: If a transaction aborts, changes made to database are not visible. </a:t>
            </a:r>
            <a:br>
              <a:rPr lang="en-US" dirty="0" smtClean="0"/>
            </a:br>
            <a:r>
              <a:rPr lang="en-US" dirty="0" smtClean="0"/>
              <a:t>—</a:t>
            </a:r>
            <a:r>
              <a:rPr lang="en-US" b="1" dirty="0" smtClean="0"/>
              <a:t>Commit</a:t>
            </a:r>
            <a:r>
              <a:rPr lang="en-US" dirty="0" smtClean="0"/>
              <a:t>: If a transaction commits, changes made are visible. </a:t>
            </a:r>
            <a:br>
              <a:rPr lang="en-US" dirty="0" smtClean="0"/>
            </a:br>
            <a:r>
              <a:rPr lang="en-US" dirty="0" smtClean="0"/>
              <a:t>Atomicity is also known as the ‘All or nothing rule’.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System Crash:</a:t>
            </a:r>
          </a:p>
          <a:p>
            <a:pPr>
              <a:buNone/>
            </a:pPr>
            <a:r>
              <a:rPr lang="en-US" dirty="0" smtClean="0"/>
              <a:t>	There are problems − external to the system − that may cause the system to stop abruptly and cause the system to crash. For example, interruptions in power supply may cause the failure of underlying hardware or software failure.</a:t>
            </a:r>
          </a:p>
          <a:p>
            <a:pPr>
              <a:buNone/>
            </a:pPr>
            <a:endParaRPr lang="en-US" dirty="0" smtClean="0"/>
          </a:p>
          <a:p>
            <a:pPr>
              <a:buNone/>
            </a:pPr>
            <a:r>
              <a:rPr lang="en-US" dirty="0" smtClean="0"/>
              <a:t>	Examples may include operating system errors.</a:t>
            </a:r>
          </a:p>
          <a:p>
            <a:r>
              <a:rPr lang="en-US" dirty="0" smtClean="0"/>
              <a:t>Disk Failure:</a:t>
            </a:r>
          </a:p>
          <a:p>
            <a:pPr>
              <a:buNone/>
            </a:pPr>
            <a:r>
              <a:rPr lang="en-US" dirty="0" smtClean="0"/>
              <a:t>	In early days of technology evolution, it was a common problem where hard-disk drives or storage drives used to fail frequently.</a:t>
            </a:r>
          </a:p>
          <a:p>
            <a:pPr>
              <a:buNone/>
            </a:pPr>
            <a:r>
              <a:rPr lang="en-US" dirty="0" smtClean="0"/>
              <a:t>	</a:t>
            </a:r>
          </a:p>
          <a:p>
            <a:pPr>
              <a:buNone/>
            </a:pPr>
            <a:r>
              <a:rPr lang="en-US" dirty="0" smtClean="0"/>
              <a:t>	Disk failures include formation of bad sectors, </a:t>
            </a:r>
            <a:r>
              <a:rPr lang="en-US" dirty="0" err="1" smtClean="0"/>
              <a:t>unreachability</a:t>
            </a:r>
            <a:r>
              <a:rPr lang="en-US" dirty="0" smtClean="0"/>
              <a:t> to the disk, disk head crash or any other failure, which destroys all or a part of disk storage.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Structure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have already described the storage system. In brief, the storage structure can be divided into two categories −</a:t>
            </a:r>
          </a:p>
          <a:p>
            <a:r>
              <a:rPr lang="en-US" b="1" dirty="0" smtClean="0"/>
              <a:t>Volatile storage</a:t>
            </a:r>
            <a:r>
              <a:rPr lang="en-US" dirty="0" smtClean="0"/>
              <a:t> − As the name suggests, a volatile storage cannot survive system crashes. Volatile storage devices are placed very close to the CPU; normally they are embedded onto the chipset itself. For example, main memory and cache memory are examples of volatile storage. They are fast but can store only a small amount of information.</a:t>
            </a:r>
          </a:p>
          <a:p>
            <a:r>
              <a:rPr lang="en-US" b="1" dirty="0" smtClean="0"/>
              <a:t>Non-volatile storage</a:t>
            </a:r>
            <a:r>
              <a:rPr lang="en-US" dirty="0" smtClean="0"/>
              <a:t> − These memories are made to survive system crashes. They are huge in data storage capacity, but slower in accessibility. Examples may include hard-disks, magnetic tapes, flash memory, and non-volatile (battery backed up) RAM.</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smtClean="0"/>
              <a:t>Logical errors</a:t>
            </a:r>
            <a:r>
              <a:rPr lang="en-US" dirty="0" smtClean="0"/>
              <a:t> − Where a transaction cannot complete because it has some code error or any internal error condition.</a:t>
            </a:r>
          </a:p>
          <a:p>
            <a:r>
              <a:rPr lang="en-US" b="1" dirty="0" smtClean="0"/>
              <a:t>System errors</a:t>
            </a:r>
            <a:r>
              <a:rPr lang="en-US" dirty="0" smtClean="0"/>
              <a:t> − Where the database system itself terminates an active transaction because the DBMS is not able to execute it, or it has to stop because of some system condition. For example, in case of deadlock or resource unavailability, the system aborts an active transaction</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Consider the following transaction </a:t>
            </a:r>
            <a:r>
              <a:rPr lang="en-US" sz="1600" b="1" dirty="0" smtClean="0"/>
              <a:t>T</a:t>
            </a:r>
            <a:r>
              <a:rPr lang="en-US" sz="1600" dirty="0" smtClean="0"/>
              <a:t> consisting of </a:t>
            </a:r>
            <a:r>
              <a:rPr lang="en-US" sz="1600" b="1" dirty="0" smtClean="0"/>
              <a:t>T1</a:t>
            </a:r>
            <a:r>
              <a:rPr lang="en-US" sz="1600" dirty="0" smtClean="0"/>
              <a:t> and </a:t>
            </a:r>
            <a:r>
              <a:rPr lang="en-US" sz="1600" b="1" dirty="0" smtClean="0"/>
              <a:t>T2</a:t>
            </a:r>
            <a:r>
              <a:rPr lang="en-US" sz="1600" dirty="0" smtClean="0"/>
              <a:t>: Transfer of 100 from account </a:t>
            </a:r>
            <a:r>
              <a:rPr lang="en-US" sz="1600" b="1" dirty="0" smtClean="0"/>
              <a:t>X</a:t>
            </a:r>
            <a:r>
              <a:rPr lang="en-US" sz="1600" dirty="0" smtClean="0"/>
              <a:t> to account </a:t>
            </a:r>
            <a:r>
              <a:rPr lang="en-US" sz="1600" b="1" dirty="0" smtClean="0"/>
              <a:t>Y</a:t>
            </a:r>
            <a:endParaRPr lang="en-US" dirty="0"/>
          </a:p>
        </p:txBody>
      </p:sp>
      <p:sp>
        <p:nvSpPr>
          <p:cNvPr id="3" name="Content Placeholder 2"/>
          <p:cNvSpPr>
            <a:spLocks noGrp="1"/>
          </p:cNvSpPr>
          <p:nvPr>
            <p:ph idx="1"/>
          </p:nvPr>
        </p:nvSpPr>
        <p:spPr/>
        <p:txBody>
          <a:bodyPr>
            <a:normAutofit/>
          </a:bodyPr>
          <a:lstStyle/>
          <a:p>
            <a:pPr fontAlgn="base"/>
            <a:r>
              <a:rPr lang="en-US" sz="1400" dirty="0" smtClean="0"/>
              <a:t>If the transaction fails after completion of </a:t>
            </a:r>
            <a:r>
              <a:rPr lang="en-US" sz="1400" b="1" dirty="0" smtClean="0"/>
              <a:t>T1</a:t>
            </a:r>
            <a:r>
              <a:rPr lang="en-US" sz="1400" dirty="0" smtClean="0"/>
              <a:t> but before completion of </a:t>
            </a:r>
            <a:r>
              <a:rPr lang="en-US" sz="1400" b="1" dirty="0" smtClean="0"/>
              <a:t>T2</a:t>
            </a:r>
            <a:r>
              <a:rPr lang="en-US" sz="1400" dirty="0" smtClean="0"/>
              <a:t>.( say, after </a:t>
            </a:r>
            <a:r>
              <a:rPr lang="en-US" sz="1400" b="1" dirty="0" smtClean="0"/>
              <a:t>write(X)</a:t>
            </a:r>
            <a:r>
              <a:rPr lang="en-US" sz="1400" dirty="0" smtClean="0"/>
              <a:t> but before </a:t>
            </a:r>
            <a:r>
              <a:rPr lang="en-US" sz="1400" b="1" dirty="0" smtClean="0"/>
              <a:t>write(Y)</a:t>
            </a:r>
            <a:r>
              <a:rPr lang="en-US" sz="1400" dirty="0" smtClean="0"/>
              <a:t>), then amount has been deducted from </a:t>
            </a:r>
            <a:r>
              <a:rPr lang="en-US" sz="1400" b="1" dirty="0" smtClean="0"/>
              <a:t>X</a:t>
            </a:r>
            <a:r>
              <a:rPr lang="en-US" sz="1400" dirty="0" smtClean="0"/>
              <a:t> but not added to </a:t>
            </a:r>
            <a:r>
              <a:rPr lang="en-US" sz="1400" b="1" dirty="0" smtClean="0"/>
              <a:t>Y</a:t>
            </a:r>
            <a:r>
              <a:rPr lang="en-US" sz="1400" dirty="0" smtClean="0"/>
              <a:t>. This results in an inconsistent database state. Therefore, the transaction must be executed in entirety in order to ensure correctness of database state. </a:t>
            </a:r>
          </a:p>
          <a:p>
            <a:pPr fontAlgn="base">
              <a:buNone/>
            </a:pP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1676400" y="2657475"/>
            <a:ext cx="5734050" cy="29813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Consistency</a:t>
            </a:r>
            <a:r>
              <a:rPr lang="en-US" dirty="0" smtClean="0"/>
              <a:t>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This means that integrity constraints must be maintained so that the database is consistent before and after the transaction. </a:t>
            </a:r>
          </a:p>
          <a:p>
            <a:r>
              <a:rPr lang="en-US" sz="2400" dirty="0" smtClean="0"/>
              <a:t>It refers to the correctness of a database. Referring to the example above, The total amount before and after the transaction must be maintained. </a:t>
            </a:r>
            <a:br>
              <a:rPr lang="en-US" sz="2400" dirty="0" smtClean="0"/>
            </a:br>
            <a:r>
              <a:rPr lang="en-US" sz="2400" dirty="0" smtClean="0"/>
              <a:t>Total </a:t>
            </a:r>
            <a:r>
              <a:rPr lang="en-US" sz="2400" b="1" dirty="0" smtClean="0"/>
              <a:t>before T</a:t>
            </a:r>
            <a:r>
              <a:rPr lang="en-US" sz="2400" dirty="0" smtClean="0"/>
              <a:t> occurs = </a:t>
            </a:r>
            <a:r>
              <a:rPr lang="en-US" sz="2400" b="1" dirty="0" smtClean="0"/>
              <a:t>500 + 200 = 700</a:t>
            </a:r>
            <a:r>
              <a:rPr lang="en-US" sz="2400" dirty="0" smtClean="0"/>
              <a:t>. </a:t>
            </a:r>
            <a:br>
              <a:rPr lang="en-US" sz="2400" dirty="0" smtClean="0"/>
            </a:br>
            <a:r>
              <a:rPr lang="en-US" sz="2400" dirty="0" smtClean="0"/>
              <a:t>Total </a:t>
            </a:r>
            <a:r>
              <a:rPr lang="en-US" sz="2400" b="1" dirty="0" smtClean="0"/>
              <a:t>after T occurs</a:t>
            </a:r>
            <a:r>
              <a:rPr lang="en-US" sz="2400" dirty="0" smtClean="0"/>
              <a:t> = </a:t>
            </a:r>
            <a:r>
              <a:rPr lang="en-US" sz="2400" b="1" dirty="0" smtClean="0"/>
              <a:t>400 + 300 = 700</a:t>
            </a:r>
            <a:r>
              <a:rPr lang="en-US" sz="2400" dirty="0" smtClean="0"/>
              <a:t>. </a:t>
            </a:r>
            <a:br>
              <a:rPr lang="en-US" sz="2400" dirty="0" smtClean="0"/>
            </a:br>
            <a:r>
              <a:rPr lang="en-US" sz="2400" dirty="0" smtClean="0"/>
              <a:t>Therefore, database is </a:t>
            </a:r>
            <a:r>
              <a:rPr lang="en-US" sz="2400" b="1" dirty="0" smtClean="0"/>
              <a:t>consistent</a:t>
            </a:r>
            <a:r>
              <a:rPr lang="en-US" sz="2400" dirty="0" smtClean="0"/>
              <a:t>. Inconsistency occurs in case </a:t>
            </a:r>
            <a:r>
              <a:rPr lang="en-US" sz="2400" b="1" dirty="0" smtClean="0"/>
              <a:t>T1</a:t>
            </a:r>
            <a:r>
              <a:rPr lang="en-US" sz="2400" dirty="0" smtClean="0"/>
              <a:t> completes but </a:t>
            </a:r>
            <a:r>
              <a:rPr lang="en-US" sz="2400" b="1" dirty="0" smtClean="0"/>
              <a:t>T2</a:t>
            </a:r>
            <a:r>
              <a:rPr lang="en-US" sz="2400" dirty="0" smtClean="0"/>
              <a:t> fails. As a result T is incomplete.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Isolation</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This property ensures that multiple transactions can occur concurrently without leading to the inconsistency of database state. </a:t>
            </a:r>
          </a:p>
          <a:p>
            <a:pPr fontAlgn="base"/>
            <a:r>
              <a:rPr lang="en-US" dirty="0" smtClean="0"/>
              <a:t>Transactions occur independently without interference. Changes occurring in a particular transaction will not be visible to any other transaction until that particular change in that transaction is written to memory or has been committed.</a:t>
            </a:r>
          </a:p>
          <a:p>
            <a:pPr fontAlgn="base"/>
            <a:r>
              <a:rPr lang="en-US" dirty="0" smtClean="0"/>
              <a:t> This property ensures that the execution of transactions concurrently will result in a state that is equivalent to a state achieved these were executed serially in some order. </a:t>
            </a:r>
            <a:br>
              <a:rPr lang="en-US" dirty="0" smtClean="0"/>
            </a:br>
            <a:r>
              <a:rPr lang="en-US" dirty="0" smtClean="0"/>
              <a:t>Let </a:t>
            </a:r>
            <a:r>
              <a:rPr lang="en-US" b="1" dirty="0" smtClean="0"/>
              <a:t>X</a:t>
            </a:r>
            <a:r>
              <a:rPr lang="en-US" dirty="0" smtClean="0"/>
              <a:t>= 500, </a:t>
            </a:r>
            <a:r>
              <a:rPr lang="en-US" b="1" dirty="0" smtClean="0"/>
              <a:t>Y</a:t>
            </a:r>
            <a:r>
              <a:rPr lang="en-US" dirty="0" smtClean="0"/>
              <a:t> = 500.  </a:t>
            </a:r>
          </a:p>
          <a:p>
            <a:pPr fontAlgn="base">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Durability</a:t>
            </a:r>
            <a:endParaRPr lang="en-US" dirty="0"/>
          </a:p>
        </p:txBody>
      </p:sp>
      <p:sp>
        <p:nvSpPr>
          <p:cNvPr id="3" name="Content Placeholder 2"/>
          <p:cNvSpPr>
            <a:spLocks noGrp="1"/>
          </p:cNvSpPr>
          <p:nvPr>
            <p:ph idx="1"/>
          </p:nvPr>
        </p:nvSpPr>
        <p:spPr/>
        <p:txBody>
          <a:bodyPr>
            <a:normAutofit/>
          </a:bodyPr>
          <a:lstStyle/>
          <a:p>
            <a:r>
              <a:rPr lang="en-US" dirty="0" smtClean="0"/>
              <a:t> This property ensures that once the transaction has completed execution, the updates and modifications to the database are stored in and written to disk and they persist even if a system failure occurs.</a:t>
            </a:r>
          </a:p>
          <a:p>
            <a:r>
              <a:rPr lang="en-US" dirty="0" smtClean="0"/>
              <a:t> These updates now become permanent and are stored in non-volatile memory. The effects of the transaction, thus, are never lost.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err="1" smtClean="0"/>
              <a:t>serializability</a:t>
            </a:r>
            <a:endParaRPr lang="en-US" sz="4000" b="1" dirty="0"/>
          </a:p>
        </p:txBody>
      </p:sp>
      <p:sp>
        <p:nvSpPr>
          <p:cNvPr id="3" name="Content Placeholder 2"/>
          <p:cNvSpPr>
            <a:spLocks noGrp="1"/>
          </p:cNvSpPr>
          <p:nvPr>
            <p:ph idx="1"/>
          </p:nvPr>
        </p:nvSpPr>
        <p:spPr/>
        <p:txBody>
          <a:bodyPr/>
          <a:lstStyle/>
          <a:p>
            <a:r>
              <a:rPr lang="en-US" dirty="0" smtClean="0"/>
              <a:t>When multiple transactions are running concurrently then there is a possibility that the database may be left in an inconsistent state. </a:t>
            </a:r>
            <a:r>
              <a:rPr lang="en-US" dirty="0" err="1" smtClean="0"/>
              <a:t>Serializability</a:t>
            </a:r>
            <a:r>
              <a:rPr lang="en-US" dirty="0" smtClean="0"/>
              <a:t> is a concept that helps us to check which </a:t>
            </a:r>
            <a:r>
              <a:rPr lang="en-US" b="1" dirty="0" smtClean="0"/>
              <a:t>schedules</a:t>
            </a:r>
            <a:r>
              <a:rPr lang="en-US" dirty="0" smtClean="0"/>
              <a:t> are </a:t>
            </a:r>
            <a:r>
              <a:rPr lang="en-US" dirty="0" err="1" smtClean="0"/>
              <a:t>serializable</a:t>
            </a:r>
            <a:r>
              <a:rPr lang="en-US" dirty="0" smtClean="0"/>
              <a:t>.</a:t>
            </a:r>
          </a:p>
          <a:p>
            <a:r>
              <a:rPr lang="en-US" dirty="0" smtClean="0"/>
              <a:t> A </a:t>
            </a:r>
            <a:r>
              <a:rPr lang="en-US" dirty="0" err="1" smtClean="0"/>
              <a:t>serializable</a:t>
            </a:r>
            <a:r>
              <a:rPr lang="en-US" dirty="0" smtClean="0"/>
              <a:t> schedule is the one that always leaves the database in consistent state.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1577</TotalTime>
  <Words>1714</Words>
  <Application>Microsoft Office PowerPoint</Application>
  <PresentationFormat>On-screen Show (4:3)</PresentationFormat>
  <Paragraphs>214</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Courier New</vt:lpstr>
      <vt:lpstr>Office Theme</vt:lpstr>
      <vt:lpstr>UNIT -2</vt:lpstr>
      <vt:lpstr>Transaction</vt:lpstr>
      <vt:lpstr>Transaction Property/ACID property</vt:lpstr>
      <vt:lpstr>Atomicity </vt:lpstr>
      <vt:lpstr>Consider the following transaction T consisting of T1 and T2: Transfer of 100 from account X to account Y</vt:lpstr>
      <vt:lpstr>Consistency  </vt:lpstr>
      <vt:lpstr>Isolation  </vt:lpstr>
      <vt:lpstr>Durability</vt:lpstr>
      <vt:lpstr>serializability</vt:lpstr>
      <vt:lpstr>  </vt:lpstr>
      <vt:lpstr>  States of Transaction  </vt:lpstr>
      <vt:lpstr>   </vt:lpstr>
      <vt:lpstr>  </vt:lpstr>
      <vt:lpstr>Concurrency control</vt:lpstr>
      <vt:lpstr> </vt:lpstr>
      <vt:lpstr>Locking levels\ lock granularity</vt:lpstr>
      <vt:lpstr>Lock-based Protocols </vt:lpstr>
      <vt:lpstr>There are four types of lock protocols available : </vt:lpstr>
      <vt:lpstr>1.Simplistic Lock Protocol</vt:lpstr>
      <vt:lpstr> 2.Pre-claiming Lock Protocol </vt:lpstr>
      <vt:lpstr>  3. Two-phase locking (2PL)  </vt:lpstr>
      <vt:lpstr>Irrecoverable schedule</vt:lpstr>
      <vt:lpstr>Recoverable with cascading rollback:</vt:lpstr>
      <vt:lpstr>Deadlock</vt:lpstr>
      <vt:lpstr>  </vt:lpstr>
      <vt:lpstr>Deadlock Avoidance</vt:lpstr>
      <vt:lpstr>4. Strict Two-phase locking (Strict-2PL) </vt:lpstr>
      <vt:lpstr> Timestamp Ordering Protocol  </vt:lpstr>
      <vt:lpstr>Basic Timestamp ordering protocol works as follows:</vt:lpstr>
      <vt:lpstr> </vt:lpstr>
      <vt:lpstr> Following are the three basic variants of timestamp-based methods of concurrency control:  </vt:lpstr>
      <vt:lpstr>Advantages and Disadvantages of TO protocol: TO protocol ensures serializability since the precedence graph is as follows:  </vt:lpstr>
      <vt:lpstr>Optimistic Methods</vt:lpstr>
      <vt:lpstr>Log-based Recovery </vt:lpstr>
      <vt:lpstr>Recovery with Concurrent Transactions </vt:lpstr>
      <vt:lpstr>Checkpoint </vt:lpstr>
      <vt:lpstr>PowerPoint Presentation</vt:lpstr>
      <vt:lpstr>  </vt:lpstr>
      <vt:lpstr>Transaction failure </vt:lpstr>
      <vt:lpstr>PowerPoint Presentation</vt:lpstr>
      <vt:lpstr>Storage Structure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sinm</dc:creator>
  <cp:lastModifiedBy>asus</cp:lastModifiedBy>
  <cp:revision>102</cp:revision>
  <dcterms:created xsi:type="dcterms:W3CDTF">2006-08-16T00:00:00Z</dcterms:created>
  <dcterms:modified xsi:type="dcterms:W3CDTF">2022-01-17T16:55:02Z</dcterms:modified>
</cp:coreProperties>
</file>