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E8025-5F23-4E88-8543-F170946C6A9D}"/>
              </a:ext>
            </a:extLst>
          </p:cNvPr>
          <p:cNvSpPr>
            <a:spLocks noGrp="1"/>
          </p:cNvSpPr>
          <p:nvPr>
            <p:ph type="ctrTitle"/>
          </p:nvPr>
        </p:nvSpPr>
        <p:spPr/>
        <p:txBody>
          <a:bodyPr/>
          <a:lstStyle/>
          <a:p>
            <a:r>
              <a:rPr lang="en-US" dirty="0"/>
              <a:t>Software Testing</a:t>
            </a:r>
            <a:endParaRPr lang="en-IN" dirty="0"/>
          </a:p>
        </p:txBody>
      </p:sp>
      <p:sp>
        <p:nvSpPr>
          <p:cNvPr id="3" name="Subtitle 2">
            <a:extLst>
              <a:ext uri="{FF2B5EF4-FFF2-40B4-BE49-F238E27FC236}">
                <a16:creationId xmlns:a16="http://schemas.microsoft.com/office/drawing/2014/main" id="{A0435A0C-872C-4CC8-91F8-9E3DE0DFF4A8}"/>
              </a:ext>
            </a:extLst>
          </p:cNvPr>
          <p:cNvSpPr>
            <a:spLocks noGrp="1"/>
          </p:cNvSpPr>
          <p:nvPr>
            <p:ph type="subTitle" idx="1"/>
          </p:nvPr>
        </p:nvSpPr>
        <p:spPr/>
        <p:txBody>
          <a:bodyPr/>
          <a:lstStyle/>
          <a:p>
            <a:r>
              <a:rPr lang="en-US"/>
              <a:t>CH:1 INTRODUCTION</a:t>
            </a:r>
            <a:endParaRPr lang="en-IN"/>
          </a:p>
        </p:txBody>
      </p:sp>
    </p:spTree>
    <p:extLst>
      <p:ext uri="{BB962C8B-B14F-4D97-AF65-F5344CB8AC3E}">
        <p14:creationId xmlns:p14="http://schemas.microsoft.com/office/powerpoint/2010/main" val="341338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7DF0-80A9-43DC-8D47-EEE4138C100B}"/>
              </a:ext>
            </a:extLst>
          </p:cNvPr>
          <p:cNvSpPr>
            <a:spLocks noGrp="1"/>
          </p:cNvSpPr>
          <p:nvPr>
            <p:ph type="title"/>
          </p:nvPr>
        </p:nvSpPr>
        <p:spPr/>
        <p:txBody>
          <a:bodyPr/>
          <a:lstStyle/>
          <a:p>
            <a:r>
              <a:rPr lang="en-US" dirty="0"/>
              <a:t>Testing Principles:</a:t>
            </a:r>
            <a:endParaRPr lang="en-IN" dirty="0"/>
          </a:p>
        </p:txBody>
      </p:sp>
      <p:sp>
        <p:nvSpPr>
          <p:cNvPr id="3" name="Content Placeholder 2">
            <a:extLst>
              <a:ext uri="{FF2B5EF4-FFF2-40B4-BE49-F238E27FC236}">
                <a16:creationId xmlns:a16="http://schemas.microsoft.com/office/drawing/2014/main" id="{1F372F7A-C073-47BF-8CA6-96849D2AD815}"/>
              </a:ext>
            </a:extLst>
          </p:cNvPr>
          <p:cNvSpPr>
            <a:spLocks noGrp="1"/>
          </p:cNvSpPr>
          <p:nvPr>
            <p:ph idx="1"/>
          </p:nvPr>
        </p:nvSpPr>
        <p:spPr/>
        <p:txBody>
          <a:bodyPr/>
          <a:lstStyle/>
          <a:p>
            <a:r>
              <a:rPr lang="en-US" dirty="0"/>
              <a:t>Everything must be recorded in software testing.</a:t>
            </a:r>
          </a:p>
          <a:p>
            <a:r>
              <a:rPr lang="en-US" dirty="0"/>
              <a:t>Invalid inputs and unexpected behavior have a high probability of finding an error.</a:t>
            </a:r>
          </a:p>
          <a:p>
            <a:r>
              <a:rPr lang="en-US" dirty="0"/>
              <a:t>Testers must participate in specification and design reviews.</a:t>
            </a:r>
          </a:p>
          <a:p>
            <a:endParaRPr lang="en-IN" dirty="0"/>
          </a:p>
        </p:txBody>
      </p:sp>
    </p:spTree>
    <p:extLst>
      <p:ext uri="{BB962C8B-B14F-4D97-AF65-F5344CB8AC3E}">
        <p14:creationId xmlns:p14="http://schemas.microsoft.com/office/powerpoint/2010/main" val="599198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9B61-D55E-46B3-A633-DCBFBD2A07F8}"/>
              </a:ext>
            </a:extLst>
          </p:cNvPr>
          <p:cNvSpPr>
            <a:spLocks noGrp="1"/>
          </p:cNvSpPr>
          <p:nvPr>
            <p:ph type="title"/>
          </p:nvPr>
        </p:nvSpPr>
        <p:spPr/>
        <p:txBody>
          <a:bodyPr/>
          <a:lstStyle/>
          <a:p>
            <a:r>
              <a:rPr lang="en-US" dirty="0"/>
              <a:t>SDLC (Iterative Waterfall Model)</a:t>
            </a:r>
            <a:endParaRPr lang="en-IN" dirty="0"/>
          </a:p>
        </p:txBody>
      </p:sp>
      <p:pic>
        <p:nvPicPr>
          <p:cNvPr id="5" name="Content Placeholder 4">
            <a:extLst>
              <a:ext uri="{FF2B5EF4-FFF2-40B4-BE49-F238E27FC236}">
                <a16:creationId xmlns:a16="http://schemas.microsoft.com/office/drawing/2014/main" id="{E5F747E8-5938-4859-A5A7-A0B2869BEF08}"/>
              </a:ext>
            </a:extLst>
          </p:cNvPr>
          <p:cNvPicPr>
            <a:picLocks noGrp="1" noChangeAspect="1"/>
          </p:cNvPicPr>
          <p:nvPr>
            <p:ph idx="1"/>
          </p:nvPr>
        </p:nvPicPr>
        <p:blipFill>
          <a:blip r:embed="rId2"/>
          <a:stretch>
            <a:fillRect/>
          </a:stretch>
        </p:blipFill>
        <p:spPr>
          <a:xfrm>
            <a:off x="721896" y="1709530"/>
            <a:ext cx="9296747" cy="4538870"/>
          </a:xfrm>
        </p:spPr>
      </p:pic>
    </p:spTree>
    <p:extLst>
      <p:ext uri="{BB962C8B-B14F-4D97-AF65-F5344CB8AC3E}">
        <p14:creationId xmlns:p14="http://schemas.microsoft.com/office/powerpoint/2010/main" val="911171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3258B-4803-4DE9-9419-6F594D211E45}"/>
              </a:ext>
            </a:extLst>
          </p:cNvPr>
          <p:cNvSpPr>
            <a:spLocks noGrp="1"/>
          </p:cNvSpPr>
          <p:nvPr>
            <p:ph type="title"/>
          </p:nvPr>
        </p:nvSpPr>
        <p:spPr/>
        <p:txBody>
          <a:bodyPr/>
          <a:lstStyle/>
          <a:p>
            <a:r>
              <a:rPr lang="en-US" dirty="0"/>
              <a:t>Software Testing Life Cycle (STLC):</a:t>
            </a:r>
            <a:endParaRPr lang="en-IN" dirty="0"/>
          </a:p>
        </p:txBody>
      </p:sp>
      <p:pic>
        <p:nvPicPr>
          <p:cNvPr id="5" name="Content Placeholder 4">
            <a:extLst>
              <a:ext uri="{FF2B5EF4-FFF2-40B4-BE49-F238E27FC236}">
                <a16:creationId xmlns:a16="http://schemas.microsoft.com/office/drawing/2014/main" id="{E6BC34AF-0F9B-4E50-89A6-2E1D81DA193E}"/>
              </a:ext>
            </a:extLst>
          </p:cNvPr>
          <p:cNvPicPr>
            <a:picLocks noGrp="1" noChangeAspect="1"/>
          </p:cNvPicPr>
          <p:nvPr>
            <p:ph idx="1"/>
          </p:nvPr>
        </p:nvPicPr>
        <p:blipFill>
          <a:blip r:embed="rId2"/>
          <a:stretch>
            <a:fillRect/>
          </a:stretch>
        </p:blipFill>
        <p:spPr>
          <a:xfrm>
            <a:off x="677334" y="1270000"/>
            <a:ext cx="5697497" cy="4790660"/>
          </a:xfrm>
        </p:spPr>
      </p:pic>
    </p:spTree>
    <p:extLst>
      <p:ext uri="{BB962C8B-B14F-4D97-AF65-F5344CB8AC3E}">
        <p14:creationId xmlns:p14="http://schemas.microsoft.com/office/powerpoint/2010/main" val="604026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2E4F-CB65-481A-873F-59E83662E2FF}"/>
              </a:ext>
            </a:extLst>
          </p:cNvPr>
          <p:cNvSpPr>
            <a:spLocks noGrp="1"/>
          </p:cNvSpPr>
          <p:nvPr>
            <p:ph type="title"/>
          </p:nvPr>
        </p:nvSpPr>
        <p:spPr/>
        <p:txBody>
          <a:bodyPr/>
          <a:lstStyle/>
          <a:p>
            <a:r>
              <a:rPr lang="en-US" dirty="0"/>
              <a:t>1. Test Planning</a:t>
            </a:r>
            <a:endParaRPr lang="en-IN" dirty="0"/>
          </a:p>
        </p:txBody>
      </p:sp>
      <p:sp>
        <p:nvSpPr>
          <p:cNvPr id="3" name="Content Placeholder 2">
            <a:extLst>
              <a:ext uri="{FF2B5EF4-FFF2-40B4-BE49-F238E27FC236}">
                <a16:creationId xmlns:a16="http://schemas.microsoft.com/office/drawing/2014/main" id="{942F31EC-EEE2-4F1F-83C1-76C79D8904D0}"/>
              </a:ext>
            </a:extLst>
          </p:cNvPr>
          <p:cNvSpPr>
            <a:spLocks noGrp="1"/>
          </p:cNvSpPr>
          <p:nvPr>
            <p:ph idx="1"/>
          </p:nvPr>
        </p:nvSpPr>
        <p:spPr>
          <a:xfrm>
            <a:off x="677334" y="1325217"/>
            <a:ext cx="8596668" cy="4716145"/>
          </a:xfrm>
        </p:spPr>
        <p:txBody>
          <a:bodyPr/>
          <a:lstStyle/>
          <a:p>
            <a:pPr marL="0" indent="0" algn="just">
              <a:buNone/>
            </a:pPr>
            <a:r>
              <a:rPr lang="en-US" dirty="0"/>
              <a:t>The goal of test planning is to take into account the important issues of testing strategy, viz. resources, schedules, responsibilities, risks, and priorities, as a roadmap. Test planning issues are in tune with the overall project planning. Broadly, following are the activities during test planning:</a:t>
            </a:r>
          </a:p>
          <a:p>
            <a:pPr algn="just"/>
            <a:r>
              <a:rPr lang="en-US" dirty="0"/>
              <a:t>Defining the test strategy.</a:t>
            </a:r>
          </a:p>
          <a:p>
            <a:pPr algn="just"/>
            <a:r>
              <a:rPr lang="en-US" dirty="0"/>
              <a:t>Estimate the number of test cases, their duration, and cost.</a:t>
            </a:r>
          </a:p>
          <a:p>
            <a:pPr algn="just"/>
            <a:r>
              <a:rPr lang="en-US" dirty="0"/>
              <a:t>Plan the resources like the manpower to test, tools required, documents required.</a:t>
            </a:r>
          </a:p>
          <a:p>
            <a:pPr algn="just"/>
            <a:r>
              <a:rPr lang="en-US" dirty="0"/>
              <a:t>Identifying areas of risks.</a:t>
            </a:r>
          </a:p>
          <a:p>
            <a:pPr algn="just"/>
            <a:r>
              <a:rPr lang="en-US" dirty="0"/>
              <a:t>Defining the test completion criteria.</a:t>
            </a:r>
          </a:p>
          <a:p>
            <a:pPr algn="just"/>
            <a:r>
              <a:rPr lang="en-US" dirty="0"/>
              <a:t>Identification of methodologies, techniques, and tools for various test cases.</a:t>
            </a:r>
          </a:p>
          <a:p>
            <a:pPr algn="just"/>
            <a:r>
              <a:rPr lang="en-US" dirty="0"/>
              <a:t>Identifying reporting procedures, bug classification, databases for testing, bug severity levels, and project metrics. </a:t>
            </a:r>
          </a:p>
        </p:txBody>
      </p:sp>
    </p:spTree>
    <p:extLst>
      <p:ext uri="{BB962C8B-B14F-4D97-AF65-F5344CB8AC3E}">
        <p14:creationId xmlns:p14="http://schemas.microsoft.com/office/powerpoint/2010/main" val="335402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0953-4E2D-4C49-B85E-67814D5C9A12}"/>
              </a:ext>
            </a:extLst>
          </p:cNvPr>
          <p:cNvSpPr>
            <a:spLocks noGrp="1"/>
          </p:cNvSpPr>
          <p:nvPr>
            <p:ph type="title"/>
          </p:nvPr>
        </p:nvSpPr>
        <p:spPr/>
        <p:txBody>
          <a:bodyPr/>
          <a:lstStyle/>
          <a:p>
            <a:r>
              <a:rPr lang="en-US" dirty="0"/>
              <a:t>Test Planning:</a:t>
            </a:r>
            <a:endParaRPr lang="en-IN" dirty="0"/>
          </a:p>
        </p:txBody>
      </p:sp>
      <p:sp>
        <p:nvSpPr>
          <p:cNvPr id="3" name="Content Placeholder 2">
            <a:extLst>
              <a:ext uri="{FF2B5EF4-FFF2-40B4-BE49-F238E27FC236}">
                <a16:creationId xmlns:a16="http://schemas.microsoft.com/office/drawing/2014/main" id="{4557BF98-38AB-4676-B127-C4E37ABFF49F}"/>
              </a:ext>
            </a:extLst>
          </p:cNvPr>
          <p:cNvSpPr>
            <a:spLocks noGrp="1"/>
          </p:cNvSpPr>
          <p:nvPr>
            <p:ph idx="1"/>
          </p:nvPr>
        </p:nvSpPr>
        <p:spPr>
          <a:xfrm>
            <a:off x="677334" y="1537253"/>
            <a:ext cx="8596668" cy="4504110"/>
          </a:xfrm>
        </p:spPr>
        <p:txBody>
          <a:bodyPr/>
          <a:lstStyle/>
          <a:p>
            <a:pPr marL="0" indent="0" algn="just">
              <a:buNone/>
            </a:pPr>
            <a:r>
              <a:rPr lang="en-US" dirty="0"/>
              <a:t>Based on the planning issues as discussed above, analysis is done for various testing activities. The major output of test planning is the test plan document. Test plans are developed for each level of testing. After analyzing the issues, the following activities are performed: </a:t>
            </a:r>
          </a:p>
          <a:p>
            <a:pPr algn="just"/>
            <a:r>
              <a:rPr lang="en-US" dirty="0"/>
              <a:t>Develop a test case format.</a:t>
            </a:r>
          </a:p>
          <a:p>
            <a:pPr algn="just"/>
            <a:r>
              <a:rPr lang="en-US" dirty="0"/>
              <a:t>Develop test case plans according to every phase of SDLC.</a:t>
            </a:r>
          </a:p>
          <a:p>
            <a:pPr algn="just"/>
            <a:r>
              <a:rPr lang="en-US" dirty="0"/>
              <a:t>Identify test cases to be automated (if applicable).</a:t>
            </a:r>
          </a:p>
          <a:p>
            <a:pPr algn="just"/>
            <a:r>
              <a:rPr lang="en-US" dirty="0"/>
              <a:t>Prioritize the test cases according to their importance and criticality.</a:t>
            </a:r>
          </a:p>
          <a:p>
            <a:pPr algn="just"/>
            <a:r>
              <a:rPr lang="en-US" dirty="0"/>
              <a:t>Define areas of stress and performance testing.</a:t>
            </a:r>
          </a:p>
          <a:p>
            <a:pPr algn="just"/>
            <a:r>
              <a:rPr lang="en-US" dirty="0"/>
              <a:t>Plan the test cycles required for regression testing.</a:t>
            </a:r>
            <a:endParaRPr lang="en-IN" dirty="0"/>
          </a:p>
        </p:txBody>
      </p:sp>
    </p:spTree>
    <p:extLst>
      <p:ext uri="{BB962C8B-B14F-4D97-AF65-F5344CB8AC3E}">
        <p14:creationId xmlns:p14="http://schemas.microsoft.com/office/powerpoint/2010/main" val="1562960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64DC-8715-4F0D-83F2-9C6C688F965E}"/>
              </a:ext>
            </a:extLst>
          </p:cNvPr>
          <p:cNvSpPr>
            <a:spLocks noGrp="1"/>
          </p:cNvSpPr>
          <p:nvPr>
            <p:ph type="title"/>
          </p:nvPr>
        </p:nvSpPr>
        <p:spPr/>
        <p:txBody>
          <a:bodyPr/>
          <a:lstStyle/>
          <a:p>
            <a:r>
              <a:rPr lang="en-US" dirty="0"/>
              <a:t>Test Design:</a:t>
            </a:r>
            <a:endParaRPr lang="en-IN" dirty="0"/>
          </a:p>
        </p:txBody>
      </p:sp>
      <p:sp>
        <p:nvSpPr>
          <p:cNvPr id="3" name="Content Placeholder 2">
            <a:extLst>
              <a:ext uri="{FF2B5EF4-FFF2-40B4-BE49-F238E27FC236}">
                <a16:creationId xmlns:a16="http://schemas.microsoft.com/office/drawing/2014/main" id="{B45B204E-55A7-422F-8E5A-667AB715E455}"/>
              </a:ext>
            </a:extLst>
          </p:cNvPr>
          <p:cNvSpPr>
            <a:spLocks noGrp="1"/>
          </p:cNvSpPr>
          <p:nvPr>
            <p:ph idx="1"/>
          </p:nvPr>
        </p:nvSpPr>
        <p:spPr>
          <a:xfrm>
            <a:off x="397565" y="1338471"/>
            <a:ext cx="11117101" cy="4651512"/>
          </a:xfrm>
        </p:spPr>
        <p:txBody>
          <a:bodyPr>
            <a:normAutofit/>
          </a:bodyPr>
          <a:lstStyle/>
          <a:p>
            <a:pPr marL="0" indent="0">
              <a:buNone/>
            </a:pPr>
            <a:r>
              <a:rPr lang="en-US" dirty="0"/>
              <a:t>One of the major activity in testing is the design of test cases. The test design is an important phase after test planning. It includes following activity:</a:t>
            </a:r>
          </a:p>
          <a:p>
            <a:r>
              <a:rPr lang="en-US" dirty="0"/>
              <a:t>Determine test objectives and their prioritization.</a:t>
            </a:r>
          </a:p>
          <a:p>
            <a:r>
              <a:rPr lang="en-US" dirty="0"/>
              <a:t>Preparing list of items to be tested.</a:t>
            </a:r>
          </a:p>
          <a:p>
            <a:r>
              <a:rPr lang="en-US" dirty="0"/>
              <a:t>Mapping items to test cases.</a:t>
            </a:r>
          </a:p>
          <a:p>
            <a:pPr marL="0" indent="0">
              <a:buNone/>
            </a:pPr>
            <a:r>
              <a:rPr lang="en-US" i="1" u="sng" dirty="0"/>
              <a:t>(There is only one rule in designing test cases: Cover all features, but do not make too many test cases)</a:t>
            </a:r>
            <a:endParaRPr lang="en-US" dirty="0"/>
          </a:p>
          <a:p>
            <a:r>
              <a:rPr lang="en-US" dirty="0"/>
              <a:t>Selection of test case design techniques. [Blackbox / Whitebox testing]</a:t>
            </a:r>
          </a:p>
          <a:p>
            <a:r>
              <a:rPr lang="en-US" dirty="0"/>
              <a:t>Creating test cases and test data. [Input required and Output Expected]</a:t>
            </a:r>
          </a:p>
          <a:p>
            <a:r>
              <a:rPr lang="en-US" dirty="0"/>
              <a:t>Setting up test environment and supporting tools. [H/W, testers, interfaces, OS etc.]</a:t>
            </a:r>
          </a:p>
          <a:p>
            <a:r>
              <a:rPr lang="en-US" dirty="0"/>
              <a:t>Creating test procedure specification. [Description of how the test cases will run. It is a sequence of steps]</a:t>
            </a:r>
          </a:p>
          <a:p>
            <a:endParaRPr lang="en-US" dirty="0"/>
          </a:p>
          <a:p>
            <a:endParaRPr lang="en-US" dirty="0"/>
          </a:p>
          <a:p>
            <a:endParaRPr lang="en-IN" dirty="0"/>
          </a:p>
        </p:txBody>
      </p:sp>
    </p:spTree>
    <p:extLst>
      <p:ext uri="{BB962C8B-B14F-4D97-AF65-F5344CB8AC3E}">
        <p14:creationId xmlns:p14="http://schemas.microsoft.com/office/powerpoint/2010/main" val="1385724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2C5B3-6FF9-48D3-A1BA-C64ED437A901}"/>
              </a:ext>
            </a:extLst>
          </p:cNvPr>
          <p:cNvSpPr>
            <a:spLocks noGrp="1"/>
          </p:cNvSpPr>
          <p:nvPr>
            <p:ph type="title"/>
          </p:nvPr>
        </p:nvSpPr>
        <p:spPr/>
        <p:txBody>
          <a:bodyPr/>
          <a:lstStyle/>
          <a:p>
            <a:r>
              <a:rPr lang="en-US" dirty="0"/>
              <a:t>Attributes of a good test cases:</a:t>
            </a:r>
            <a:endParaRPr lang="en-IN" dirty="0"/>
          </a:p>
        </p:txBody>
      </p:sp>
      <p:sp>
        <p:nvSpPr>
          <p:cNvPr id="3" name="Content Placeholder 2">
            <a:extLst>
              <a:ext uri="{FF2B5EF4-FFF2-40B4-BE49-F238E27FC236}">
                <a16:creationId xmlns:a16="http://schemas.microsoft.com/office/drawing/2014/main" id="{BAE4056F-E0F5-490A-BAFA-3659181938FD}"/>
              </a:ext>
            </a:extLst>
          </p:cNvPr>
          <p:cNvSpPr>
            <a:spLocks noGrp="1"/>
          </p:cNvSpPr>
          <p:nvPr>
            <p:ph idx="1"/>
          </p:nvPr>
        </p:nvSpPr>
        <p:spPr/>
        <p:txBody>
          <a:bodyPr/>
          <a:lstStyle/>
          <a:p>
            <a:pPr algn="just">
              <a:buFont typeface="+mj-lt"/>
              <a:buAutoNum type="arabicPeriod"/>
            </a:pPr>
            <a:r>
              <a:rPr lang="en-US" dirty="0"/>
              <a:t>A good test case is one that has been designed keeping in view the criticality and high-risk requirements in order to place a greater priority upon, and provide added depth for testing the most important function.</a:t>
            </a:r>
          </a:p>
          <a:p>
            <a:pPr algn="just">
              <a:buFont typeface="+mj-lt"/>
              <a:buAutoNum type="arabicPeriod"/>
            </a:pPr>
            <a:r>
              <a:rPr lang="en-US" dirty="0"/>
              <a:t>A good case should be designed such that there is a high probability of finding an error.</a:t>
            </a:r>
          </a:p>
          <a:p>
            <a:pPr algn="just">
              <a:buFont typeface="+mj-lt"/>
              <a:buAutoNum type="arabicPeriod"/>
            </a:pPr>
            <a:r>
              <a:rPr lang="en-US" dirty="0"/>
              <a:t>Test cases should not be overlapped or redundant.</a:t>
            </a:r>
          </a:p>
          <a:p>
            <a:pPr algn="just">
              <a:buFont typeface="+mj-lt"/>
              <a:buAutoNum type="arabicPeriod"/>
            </a:pPr>
            <a:r>
              <a:rPr lang="en-US" dirty="0"/>
              <a:t>It is possible to combine a series of tests into one test case.</a:t>
            </a:r>
          </a:p>
          <a:p>
            <a:pPr algn="just">
              <a:buFont typeface="+mj-lt"/>
              <a:buAutoNum type="arabicPeriod"/>
            </a:pPr>
            <a:r>
              <a:rPr lang="en-US" dirty="0"/>
              <a:t>A successful test case is one that has the highest probability of detecting an as – yet –undiscovered error.</a:t>
            </a:r>
          </a:p>
          <a:p>
            <a:pPr algn="just">
              <a:buFont typeface="+mj-lt"/>
              <a:buAutoNum type="arabicPeriod"/>
            </a:pPr>
            <a:endParaRPr lang="en-US" dirty="0"/>
          </a:p>
          <a:p>
            <a:pPr>
              <a:buFont typeface="+mj-lt"/>
              <a:buAutoNum type="arabicPeriod"/>
            </a:pPr>
            <a:endParaRPr lang="en-IN" dirty="0"/>
          </a:p>
        </p:txBody>
      </p:sp>
    </p:spTree>
    <p:extLst>
      <p:ext uri="{BB962C8B-B14F-4D97-AF65-F5344CB8AC3E}">
        <p14:creationId xmlns:p14="http://schemas.microsoft.com/office/powerpoint/2010/main" val="3944039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467E8-A1AB-4398-A02C-1478FE93B21B}"/>
              </a:ext>
            </a:extLst>
          </p:cNvPr>
          <p:cNvSpPr>
            <a:spLocks noGrp="1"/>
          </p:cNvSpPr>
          <p:nvPr>
            <p:ph type="title"/>
          </p:nvPr>
        </p:nvSpPr>
        <p:spPr/>
        <p:txBody>
          <a:bodyPr/>
          <a:lstStyle/>
          <a:p>
            <a:r>
              <a:rPr lang="en-US" dirty="0"/>
              <a:t>Test Execution</a:t>
            </a:r>
            <a:endParaRPr lang="en-IN" dirty="0"/>
          </a:p>
        </p:txBody>
      </p:sp>
      <p:sp>
        <p:nvSpPr>
          <p:cNvPr id="3" name="Content Placeholder 2">
            <a:extLst>
              <a:ext uri="{FF2B5EF4-FFF2-40B4-BE49-F238E27FC236}">
                <a16:creationId xmlns:a16="http://schemas.microsoft.com/office/drawing/2014/main" id="{1740A23D-028F-42BF-BD7A-FC2A330D4A45}"/>
              </a:ext>
            </a:extLst>
          </p:cNvPr>
          <p:cNvSpPr>
            <a:spLocks noGrp="1"/>
          </p:cNvSpPr>
          <p:nvPr>
            <p:ph idx="1"/>
          </p:nvPr>
        </p:nvSpPr>
        <p:spPr>
          <a:xfrm>
            <a:off x="677334" y="1285461"/>
            <a:ext cx="7300475" cy="5155096"/>
          </a:xfrm>
        </p:spPr>
        <p:txBody>
          <a:bodyPr>
            <a:normAutofit/>
          </a:bodyPr>
          <a:lstStyle/>
          <a:p>
            <a:pPr algn="just"/>
            <a:r>
              <a:rPr lang="en-US" dirty="0"/>
              <a:t>In this phase, all test cases are executed including verification and validation.</a:t>
            </a:r>
          </a:p>
          <a:p>
            <a:pPr algn="just"/>
            <a:r>
              <a:rPr lang="en-US" dirty="0"/>
              <a:t>Verification test cases start at the end of each face of SDLC. Validation test cases start after the completion of a module.</a:t>
            </a:r>
          </a:p>
          <a:p>
            <a:pPr algn="just"/>
            <a:r>
              <a:rPr lang="en-US" dirty="0"/>
              <a:t>It is the decision of the test team to opt for automation or manual execution.</a:t>
            </a:r>
          </a:p>
          <a:p>
            <a:pPr algn="just"/>
            <a:r>
              <a:rPr lang="en-US" dirty="0"/>
              <a:t>Test results are documented in the incident reports, test logs, testing status, and test summary reports.</a:t>
            </a:r>
          </a:p>
          <a:p>
            <a:pPr algn="just"/>
            <a:r>
              <a:rPr lang="en-US" b="1" i="1" u="sng" dirty="0"/>
              <a:t>Test incident </a:t>
            </a:r>
            <a:r>
              <a:rPr lang="en-US" dirty="0"/>
              <a:t>is the report about any unexpected event during testing, which needs further investigation to resolve the bug.</a:t>
            </a:r>
          </a:p>
          <a:p>
            <a:pPr algn="just"/>
            <a:r>
              <a:rPr lang="en-US" b="1" i="1" u="sng" dirty="0"/>
              <a:t>Test log </a:t>
            </a:r>
            <a:r>
              <a:rPr lang="en-US" dirty="0"/>
              <a:t>is a record of the testing events that take place during the test.</a:t>
            </a:r>
          </a:p>
          <a:p>
            <a:pPr algn="just"/>
            <a:r>
              <a:rPr lang="en-US" b="1" i="1" u="sng" dirty="0"/>
              <a:t>Test summary report </a:t>
            </a:r>
            <a:r>
              <a:rPr lang="en-US" dirty="0"/>
              <a:t>is an evaluation report describing summary of all the tests and is prepared when the testing is over. </a:t>
            </a:r>
          </a:p>
          <a:p>
            <a:endParaRPr lang="en-IN" dirty="0"/>
          </a:p>
        </p:txBody>
      </p:sp>
      <p:pic>
        <p:nvPicPr>
          <p:cNvPr id="4" name="Picture 3">
            <a:extLst>
              <a:ext uri="{FF2B5EF4-FFF2-40B4-BE49-F238E27FC236}">
                <a16:creationId xmlns:a16="http://schemas.microsoft.com/office/drawing/2014/main" id="{2923234C-C7AD-41A0-A479-195F0CB6867B}"/>
              </a:ext>
            </a:extLst>
          </p:cNvPr>
          <p:cNvPicPr>
            <a:picLocks noChangeAspect="1"/>
          </p:cNvPicPr>
          <p:nvPr/>
        </p:nvPicPr>
        <p:blipFill>
          <a:blip r:embed="rId2"/>
          <a:stretch>
            <a:fillRect/>
          </a:stretch>
        </p:blipFill>
        <p:spPr>
          <a:xfrm>
            <a:off x="8056851" y="1930400"/>
            <a:ext cx="3927809" cy="2997201"/>
          </a:xfrm>
          <a:prstGeom prst="rect">
            <a:avLst/>
          </a:prstGeom>
        </p:spPr>
      </p:pic>
    </p:spTree>
    <p:extLst>
      <p:ext uri="{BB962C8B-B14F-4D97-AF65-F5344CB8AC3E}">
        <p14:creationId xmlns:p14="http://schemas.microsoft.com/office/powerpoint/2010/main" val="653865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A77CF-F47D-412C-929B-0FA1E5D18C85}"/>
              </a:ext>
            </a:extLst>
          </p:cNvPr>
          <p:cNvSpPr>
            <a:spLocks noGrp="1"/>
          </p:cNvSpPr>
          <p:nvPr>
            <p:ph type="title"/>
          </p:nvPr>
        </p:nvSpPr>
        <p:spPr/>
        <p:txBody>
          <a:bodyPr/>
          <a:lstStyle/>
          <a:p>
            <a:r>
              <a:rPr lang="en-US" dirty="0"/>
              <a:t>V-testing:</a:t>
            </a:r>
            <a:endParaRPr lang="en-IN" dirty="0"/>
          </a:p>
        </p:txBody>
      </p:sp>
      <p:pic>
        <p:nvPicPr>
          <p:cNvPr id="9" name="Content Placeholder 8">
            <a:extLst>
              <a:ext uri="{FF2B5EF4-FFF2-40B4-BE49-F238E27FC236}">
                <a16:creationId xmlns:a16="http://schemas.microsoft.com/office/drawing/2014/main" id="{31A34968-8DE9-479B-9D1C-5FD29E14615D}"/>
              </a:ext>
            </a:extLst>
          </p:cNvPr>
          <p:cNvPicPr>
            <a:picLocks noGrp="1" noChangeAspect="1"/>
          </p:cNvPicPr>
          <p:nvPr>
            <p:ph idx="1"/>
          </p:nvPr>
        </p:nvPicPr>
        <p:blipFill>
          <a:blip r:embed="rId2"/>
          <a:stretch>
            <a:fillRect/>
          </a:stretch>
        </p:blipFill>
        <p:spPr>
          <a:xfrm>
            <a:off x="944249" y="1270000"/>
            <a:ext cx="7351612" cy="5572195"/>
          </a:xfrm>
        </p:spPr>
      </p:pic>
    </p:spTree>
    <p:extLst>
      <p:ext uri="{BB962C8B-B14F-4D97-AF65-F5344CB8AC3E}">
        <p14:creationId xmlns:p14="http://schemas.microsoft.com/office/powerpoint/2010/main" val="4288785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179D-ADBF-4F83-9498-5B2EC5E72787}"/>
              </a:ext>
            </a:extLst>
          </p:cNvPr>
          <p:cNvSpPr>
            <a:spLocks noGrp="1"/>
          </p:cNvSpPr>
          <p:nvPr>
            <p:ph type="title"/>
          </p:nvPr>
        </p:nvSpPr>
        <p:spPr/>
        <p:txBody>
          <a:bodyPr/>
          <a:lstStyle/>
          <a:p>
            <a:r>
              <a:rPr lang="en-US" dirty="0"/>
              <a:t>V-testing:</a:t>
            </a:r>
            <a:endParaRPr lang="en-IN" dirty="0"/>
          </a:p>
        </p:txBody>
      </p:sp>
      <p:pic>
        <p:nvPicPr>
          <p:cNvPr id="5" name="Content Placeholder 4">
            <a:extLst>
              <a:ext uri="{FF2B5EF4-FFF2-40B4-BE49-F238E27FC236}">
                <a16:creationId xmlns:a16="http://schemas.microsoft.com/office/drawing/2014/main" id="{492B1354-D908-45DE-800B-832FB131A48C}"/>
              </a:ext>
            </a:extLst>
          </p:cNvPr>
          <p:cNvPicPr>
            <a:picLocks noGrp="1" noChangeAspect="1"/>
          </p:cNvPicPr>
          <p:nvPr>
            <p:ph idx="1"/>
          </p:nvPr>
        </p:nvPicPr>
        <p:blipFill>
          <a:blip r:embed="rId2"/>
          <a:stretch>
            <a:fillRect/>
          </a:stretch>
        </p:blipFill>
        <p:spPr>
          <a:xfrm>
            <a:off x="677334" y="1403941"/>
            <a:ext cx="8930492" cy="5235398"/>
          </a:xfrm>
        </p:spPr>
      </p:pic>
    </p:spTree>
    <p:extLst>
      <p:ext uri="{BB962C8B-B14F-4D97-AF65-F5344CB8AC3E}">
        <p14:creationId xmlns:p14="http://schemas.microsoft.com/office/powerpoint/2010/main" val="250426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BF36-E44A-48EC-9B1D-11E8B6537ED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49B1F319-2FB2-4E16-B2AD-90B29F616B59}"/>
              </a:ext>
            </a:extLst>
          </p:cNvPr>
          <p:cNvSpPr>
            <a:spLocks noGrp="1"/>
          </p:cNvSpPr>
          <p:nvPr>
            <p:ph idx="1"/>
          </p:nvPr>
        </p:nvSpPr>
        <p:spPr>
          <a:xfrm>
            <a:off x="677334" y="1789043"/>
            <a:ext cx="8596668" cy="4459357"/>
          </a:xfrm>
        </p:spPr>
        <p:txBody>
          <a:bodyPr>
            <a:normAutofit/>
          </a:bodyPr>
          <a:lstStyle/>
          <a:p>
            <a:pPr algn="just"/>
            <a:r>
              <a:rPr lang="en-US" dirty="0"/>
              <a:t>Software has pervaded our society, from modern households to spacecrafts. It has become an essential component of any electronic device or system.</a:t>
            </a:r>
          </a:p>
          <a:p>
            <a:pPr algn="just"/>
            <a:r>
              <a:rPr lang="en-US" dirty="0"/>
              <a:t>This is why software development has turned out to be an exciting career for computer engineers in the last 10–15 years.</a:t>
            </a:r>
          </a:p>
          <a:p>
            <a:pPr algn="just"/>
            <a:r>
              <a:rPr lang="en-US" dirty="0"/>
              <a:t>However, software development faces many challenges. Software is becoming complex, but the demand for quality in software products has increased. This rise in customer awareness for quality increases the workload and responsibility of the software development team. That is why software testing has gained so much popularity in the last decade.</a:t>
            </a:r>
          </a:p>
          <a:p>
            <a:pPr algn="just"/>
            <a:r>
              <a:rPr lang="en-US" dirty="0"/>
              <a:t>Organizations have separate testing groups with proper hierarchy. Software development is driven with testing outputs. If the testing team claims the presence of bugs in the software, then the development team cannot release the product.</a:t>
            </a:r>
          </a:p>
          <a:p>
            <a:pPr algn="just"/>
            <a:endParaRPr lang="en-IN" dirty="0"/>
          </a:p>
        </p:txBody>
      </p:sp>
    </p:spTree>
    <p:extLst>
      <p:ext uri="{BB962C8B-B14F-4D97-AF65-F5344CB8AC3E}">
        <p14:creationId xmlns:p14="http://schemas.microsoft.com/office/powerpoint/2010/main" val="1182179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EF52-9DF9-4065-9E92-F9AD16F0210F}"/>
              </a:ext>
            </a:extLst>
          </p:cNvPr>
          <p:cNvSpPr>
            <a:spLocks noGrp="1"/>
          </p:cNvSpPr>
          <p:nvPr>
            <p:ph type="title"/>
          </p:nvPr>
        </p:nvSpPr>
        <p:spPr/>
        <p:txBody>
          <a:bodyPr/>
          <a:lstStyle/>
          <a:p>
            <a:r>
              <a:rPr lang="en-US" dirty="0"/>
              <a:t>Testing Life Cycle Model:</a:t>
            </a:r>
            <a:endParaRPr lang="en-IN" dirty="0"/>
          </a:p>
        </p:txBody>
      </p:sp>
      <p:sp>
        <p:nvSpPr>
          <p:cNvPr id="3" name="Content Placeholder 2">
            <a:extLst>
              <a:ext uri="{FF2B5EF4-FFF2-40B4-BE49-F238E27FC236}">
                <a16:creationId xmlns:a16="http://schemas.microsoft.com/office/drawing/2014/main" id="{9E5707D0-0657-4B12-8DE9-9B5C6F935140}"/>
              </a:ext>
            </a:extLst>
          </p:cNvPr>
          <p:cNvSpPr>
            <a:spLocks noGrp="1"/>
          </p:cNvSpPr>
          <p:nvPr>
            <p:ph idx="1"/>
          </p:nvPr>
        </p:nvSpPr>
        <p:spPr/>
        <p:txBody>
          <a:bodyPr/>
          <a:lstStyle/>
          <a:p>
            <a:pPr algn="just"/>
            <a:r>
              <a:rPr lang="en-US" dirty="0"/>
              <a:t>Verification and Validation V&amp;V( are the building blocks of a testing process. Life cycle involves continues testing of the system during the development process.</a:t>
            </a:r>
          </a:p>
          <a:p>
            <a:pPr algn="just"/>
            <a:r>
              <a:rPr lang="en-US" dirty="0"/>
              <a:t>In V-testing concept, as the development team attempts to implement the software, the testing team concurrently starts checking the software. </a:t>
            </a:r>
          </a:p>
          <a:p>
            <a:pPr algn="just"/>
            <a:r>
              <a:rPr lang="en-US" dirty="0"/>
              <a:t>When the project starts, both the system development and the system test process begin.</a:t>
            </a:r>
          </a:p>
          <a:p>
            <a:pPr algn="just"/>
            <a:r>
              <a:rPr lang="en-US" dirty="0"/>
              <a:t>The team that is developing the system begins the system development process and the team that is conducting  the system test begins planning the system test process.</a:t>
            </a:r>
            <a:endParaRPr lang="en-IN" dirty="0"/>
          </a:p>
        </p:txBody>
      </p:sp>
    </p:spTree>
    <p:extLst>
      <p:ext uri="{BB962C8B-B14F-4D97-AF65-F5344CB8AC3E}">
        <p14:creationId xmlns:p14="http://schemas.microsoft.com/office/powerpoint/2010/main" val="3028960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99C5-2658-4118-AF2A-649691F34A4D}"/>
              </a:ext>
            </a:extLst>
          </p:cNvPr>
          <p:cNvSpPr>
            <a:spLocks noGrp="1"/>
          </p:cNvSpPr>
          <p:nvPr>
            <p:ph type="title"/>
          </p:nvPr>
        </p:nvSpPr>
        <p:spPr/>
        <p:txBody>
          <a:bodyPr/>
          <a:lstStyle/>
          <a:p>
            <a:r>
              <a:rPr lang="en-US" dirty="0"/>
              <a:t>V-Testing Life Cycle Model:</a:t>
            </a:r>
            <a:endParaRPr lang="en-IN" dirty="0"/>
          </a:p>
        </p:txBody>
      </p:sp>
      <p:sp>
        <p:nvSpPr>
          <p:cNvPr id="3" name="Content Placeholder 2">
            <a:extLst>
              <a:ext uri="{FF2B5EF4-FFF2-40B4-BE49-F238E27FC236}">
                <a16:creationId xmlns:a16="http://schemas.microsoft.com/office/drawing/2014/main" id="{A80073C3-35D4-4160-941F-66C08DE99885}"/>
              </a:ext>
            </a:extLst>
          </p:cNvPr>
          <p:cNvSpPr>
            <a:spLocks noGrp="1"/>
          </p:cNvSpPr>
          <p:nvPr>
            <p:ph idx="1"/>
          </p:nvPr>
        </p:nvSpPr>
        <p:spPr/>
        <p:txBody>
          <a:bodyPr/>
          <a:lstStyle/>
          <a:p>
            <a:pPr algn="just"/>
            <a:r>
              <a:rPr lang="en-US" dirty="0"/>
              <a:t>In V-Testing concept, as the development team attempts to implement the software, the testing team concurrently starts checking the software.</a:t>
            </a:r>
          </a:p>
          <a:p>
            <a:pPr algn="just"/>
            <a:r>
              <a:rPr lang="en-US" dirty="0"/>
              <a:t>When the project starts, both the system development and the system test process begin.</a:t>
            </a:r>
          </a:p>
          <a:p>
            <a:pPr algn="just"/>
            <a:r>
              <a:rPr lang="en-US" dirty="0"/>
              <a:t>The team that is developing the system begins the system development process and the team that is conducting the system test begins planning the system test process as shown in the figure given below.</a:t>
            </a:r>
          </a:p>
          <a:p>
            <a:pPr algn="just"/>
            <a:r>
              <a:rPr lang="en-US" dirty="0"/>
              <a:t>The V&amp;V process involves:</a:t>
            </a:r>
          </a:p>
          <a:p>
            <a:pPr algn="just">
              <a:buFont typeface="+mj-lt"/>
              <a:buAutoNum type="arabicPeriod"/>
            </a:pPr>
            <a:r>
              <a:rPr lang="en-US" dirty="0"/>
              <a:t>Verification of every step of SDLC and,</a:t>
            </a:r>
          </a:p>
          <a:p>
            <a:pPr algn="just">
              <a:buFont typeface="+mj-lt"/>
              <a:buAutoNum type="arabicPeriod"/>
            </a:pPr>
            <a:r>
              <a:rPr lang="en-US" dirty="0"/>
              <a:t>Validation of the verified system at the end.</a:t>
            </a:r>
            <a:endParaRPr lang="en-IN" dirty="0"/>
          </a:p>
        </p:txBody>
      </p:sp>
    </p:spTree>
    <p:extLst>
      <p:ext uri="{BB962C8B-B14F-4D97-AF65-F5344CB8AC3E}">
        <p14:creationId xmlns:p14="http://schemas.microsoft.com/office/powerpoint/2010/main" val="837880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CB79-EFD0-4550-BA5E-B021D56AF330}"/>
              </a:ext>
            </a:extLst>
          </p:cNvPr>
          <p:cNvSpPr>
            <a:spLocks noGrp="1"/>
          </p:cNvSpPr>
          <p:nvPr>
            <p:ph type="title"/>
          </p:nvPr>
        </p:nvSpPr>
        <p:spPr/>
        <p:txBody>
          <a:bodyPr/>
          <a:lstStyle/>
          <a:p>
            <a:r>
              <a:rPr lang="en-US" dirty="0"/>
              <a:t>V-Testing Life Cycle Model:</a:t>
            </a:r>
            <a:endParaRPr lang="en-IN" dirty="0"/>
          </a:p>
        </p:txBody>
      </p:sp>
      <p:pic>
        <p:nvPicPr>
          <p:cNvPr id="5" name="Content Placeholder 4">
            <a:extLst>
              <a:ext uri="{FF2B5EF4-FFF2-40B4-BE49-F238E27FC236}">
                <a16:creationId xmlns:a16="http://schemas.microsoft.com/office/drawing/2014/main" id="{6D49C33F-B4A4-4DD9-82D2-322C92B9609F}"/>
              </a:ext>
            </a:extLst>
          </p:cNvPr>
          <p:cNvPicPr>
            <a:picLocks noGrp="1" noChangeAspect="1"/>
          </p:cNvPicPr>
          <p:nvPr>
            <p:ph idx="1"/>
          </p:nvPr>
        </p:nvPicPr>
        <p:blipFill>
          <a:blip r:embed="rId2"/>
          <a:stretch>
            <a:fillRect/>
          </a:stretch>
        </p:blipFill>
        <p:spPr>
          <a:xfrm>
            <a:off x="5314121" y="1270000"/>
            <a:ext cx="6877879" cy="5135664"/>
          </a:xfrm>
        </p:spPr>
      </p:pic>
      <p:pic>
        <p:nvPicPr>
          <p:cNvPr id="7" name="Picture 6">
            <a:extLst>
              <a:ext uri="{FF2B5EF4-FFF2-40B4-BE49-F238E27FC236}">
                <a16:creationId xmlns:a16="http://schemas.microsoft.com/office/drawing/2014/main" id="{3F940583-32AD-4774-AD49-EBCF877E386C}"/>
              </a:ext>
            </a:extLst>
          </p:cNvPr>
          <p:cNvPicPr>
            <a:picLocks noChangeAspect="1"/>
          </p:cNvPicPr>
          <p:nvPr/>
        </p:nvPicPr>
        <p:blipFill>
          <a:blip r:embed="rId3"/>
          <a:stretch>
            <a:fillRect/>
          </a:stretch>
        </p:blipFill>
        <p:spPr>
          <a:xfrm>
            <a:off x="439688" y="1510749"/>
            <a:ext cx="4874433" cy="4737652"/>
          </a:xfrm>
          <a:prstGeom prst="rect">
            <a:avLst/>
          </a:prstGeom>
        </p:spPr>
      </p:pic>
    </p:spTree>
    <p:extLst>
      <p:ext uri="{BB962C8B-B14F-4D97-AF65-F5344CB8AC3E}">
        <p14:creationId xmlns:p14="http://schemas.microsoft.com/office/powerpoint/2010/main" val="3488345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87E2-91CB-4508-B1EC-6735F9ED5B5E}"/>
              </a:ext>
            </a:extLst>
          </p:cNvPr>
          <p:cNvSpPr>
            <a:spLocks noGrp="1"/>
          </p:cNvSpPr>
          <p:nvPr>
            <p:ph type="title"/>
          </p:nvPr>
        </p:nvSpPr>
        <p:spPr/>
        <p:txBody>
          <a:bodyPr/>
          <a:lstStyle/>
          <a:p>
            <a:r>
              <a:rPr lang="en-US" dirty="0"/>
              <a:t>V-Testing Life Cycle Model:</a:t>
            </a:r>
            <a:endParaRPr lang="en-IN" dirty="0"/>
          </a:p>
        </p:txBody>
      </p:sp>
      <p:sp>
        <p:nvSpPr>
          <p:cNvPr id="3" name="Content Placeholder 2">
            <a:extLst>
              <a:ext uri="{FF2B5EF4-FFF2-40B4-BE49-F238E27FC236}">
                <a16:creationId xmlns:a16="http://schemas.microsoft.com/office/drawing/2014/main" id="{C870DAFC-CCB6-4EB4-B5A9-4982E26F47FA}"/>
              </a:ext>
            </a:extLst>
          </p:cNvPr>
          <p:cNvSpPr>
            <a:spLocks noGrp="1"/>
          </p:cNvSpPr>
          <p:nvPr>
            <p:ph idx="1"/>
          </p:nvPr>
        </p:nvSpPr>
        <p:spPr>
          <a:xfrm>
            <a:off x="677334" y="1444487"/>
            <a:ext cx="8596668" cy="4596875"/>
          </a:xfrm>
        </p:spPr>
        <p:txBody>
          <a:bodyPr>
            <a:normAutofit lnSpcReduction="10000"/>
          </a:bodyPr>
          <a:lstStyle/>
          <a:p>
            <a:pPr marL="0" indent="0">
              <a:buNone/>
            </a:pPr>
            <a:r>
              <a:rPr lang="en-US" dirty="0"/>
              <a:t>VERIFICATION:</a:t>
            </a:r>
          </a:p>
          <a:p>
            <a:r>
              <a:rPr lang="en-US" dirty="0"/>
              <a:t>Verification is a set of activities that ensures correct implementation of specific functions in a software.</a:t>
            </a:r>
          </a:p>
          <a:p>
            <a:r>
              <a:rPr lang="en-US" u="sng" dirty="0"/>
              <a:t>What is the need of verification?</a:t>
            </a:r>
          </a:p>
          <a:p>
            <a:pPr>
              <a:buFont typeface="+mj-lt"/>
              <a:buAutoNum type="arabicPeriod"/>
            </a:pPr>
            <a:r>
              <a:rPr lang="en-US" dirty="0"/>
              <a:t>If the verification is not performed at early stages, there is always a chance of mismatch between the required product and the delivered product.</a:t>
            </a:r>
          </a:p>
          <a:p>
            <a:pPr>
              <a:buFont typeface="+mj-lt"/>
              <a:buAutoNum type="arabicPeriod"/>
            </a:pPr>
            <a:r>
              <a:rPr lang="en-US" dirty="0"/>
              <a:t>Verification exposes more errors.</a:t>
            </a:r>
          </a:p>
          <a:p>
            <a:pPr>
              <a:buFont typeface="+mj-lt"/>
              <a:buAutoNum type="arabicPeriod"/>
            </a:pPr>
            <a:r>
              <a:rPr lang="en-US" dirty="0"/>
              <a:t>Early verification decreases the cost of fixing bugs.</a:t>
            </a:r>
          </a:p>
          <a:p>
            <a:pPr>
              <a:buFont typeface="+mj-lt"/>
              <a:buAutoNum type="arabicPeriod"/>
            </a:pPr>
            <a:r>
              <a:rPr lang="en-US" dirty="0"/>
              <a:t>Early verification enhances the quality of software.</a:t>
            </a:r>
          </a:p>
          <a:p>
            <a:r>
              <a:rPr lang="en-US" u="sng" dirty="0"/>
              <a:t>What is the goal of verification?</a:t>
            </a:r>
          </a:p>
          <a:p>
            <a:pPr>
              <a:buFont typeface="+mj-lt"/>
              <a:buAutoNum type="arabicPeriod"/>
            </a:pPr>
            <a:r>
              <a:rPr lang="en-US" dirty="0"/>
              <a:t>Everything must be verified</a:t>
            </a:r>
          </a:p>
          <a:p>
            <a:pPr>
              <a:buFont typeface="+mj-lt"/>
              <a:buAutoNum type="arabicPeriod"/>
            </a:pPr>
            <a:r>
              <a:rPr lang="en-US" dirty="0"/>
              <a:t>Results of verification may not be binary</a:t>
            </a:r>
          </a:p>
          <a:p>
            <a:pPr>
              <a:buFont typeface="+mj-lt"/>
              <a:buAutoNum type="arabicPeriod"/>
            </a:pPr>
            <a:r>
              <a:rPr lang="en-US" dirty="0"/>
              <a:t>Even </a:t>
            </a:r>
            <a:r>
              <a:rPr lang="en-US" dirty="0" err="1"/>
              <a:t>implicite</a:t>
            </a:r>
            <a:r>
              <a:rPr lang="en-US" dirty="0"/>
              <a:t> quantities must be verified.</a:t>
            </a:r>
            <a:endParaRPr lang="en-IN" dirty="0"/>
          </a:p>
        </p:txBody>
      </p:sp>
    </p:spTree>
    <p:extLst>
      <p:ext uri="{BB962C8B-B14F-4D97-AF65-F5344CB8AC3E}">
        <p14:creationId xmlns:p14="http://schemas.microsoft.com/office/powerpoint/2010/main" val="924796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F0808-8FAB-4966-B555-01DD60E8A2C1}"/>
              </a:ext>
            </a:extLst>
          </p:cNvPr>
          <p:cNvSpPr>
            <a:spLocks noGrp="1"/>
          </p:cNvSpPr>
          <p:nvPr>
            <p:ph type="title"/>
          </p:nvPr>
        </p:nvSpPr>
        <p:spPr/>
        <p:txBody>
          <a:bodyPr/>
          <a:lstStyle/>
          <a:p>
            <a:r>
              <a:rPr lang="en-US" dirty="0"/>
              <a:t>V-Testing Life Cycle Model:</a:t>
            </a:r>
            <a:endParaRPr lang="en-IN" dirty="0"/>
          </a:p>
        </p:txBody>
      </p:sp>
      <p:sp>
        <p:nvSpPr>
          <p:cNvPr id="3" name="Content Placeholder 2">
            <a:extLst>
              <a:ext uri="{FF2B5EF4-FFF2-40B4-BE49-F238E27FC236}">
                <a16:creationId xmlns:a16="http://schemas.microsoft.com/office/drawing/2014/main" id="{02C96B51-CC1E-4F6A-A5DE-FA062583E362}"/>
              </a:ext>
            </a:extLst>
          </p:cNvPr>
          <p:cNvSpPr>
            <a:spLocks noGrp="1"/>
          </p:cNvSpPr>
          <p:nvPr>
            <p:ph idx="1"/>
          </p:nvPr>
        </p:nvSpPr>
        <p:spPr>
          <a:xfrm>
            <a:off x="677334" y="1364975"/>
            <a:ext cx="9579850" cy="4676388"/>
          </a:xfrm>
        </p:spPr>
        <p:txBody>
          <a:bodyPr/>
          <a:lstStyle/>
          <a:p>
            <a:pPr marL="0" indent="0">
              <a:buNone/>
            </a:pPr>
            <a:r>
              <a:rPr lang="en-US" dirty="0"/>
              <a:t>VALIDATION ACTIVITIES:</a:t>
            </a:r>
          </a:p>
          <a:p>
            <a:pPr algn="just"/>
            <a:r>
              <a:rPr lang="en-US" dirty="0"/>
              <a:t>Validation involves the following three activities, which are also known as the three levels of validation testing.</a:t>
            </a:r>
          </a:p>
          <a:p>
            <a:pPr algn="just">
              <a:buClr>
                <a:schemeClr val="accent5">
                  <a:lumMod val="75000"/>
                </a:schemeClr>
              </a:buClr>
              <a:buFont typeface="+mj-lt"/>
              <a:buAutoNum type="arabicParenR"/>
            </a:pPr>
            <a:r>
              <a:rPr lang="en-US" dirty="0"/>
              <a:t>Unit Testing: It is major validation efforts performed on the smallest module of the system. If avoided, many bugs becomes latent bugs and are released in the final product. Unit testing is a basic level of testing which can not be overlooked and confirms the behavior of a single module according to its functional specification.</a:t>
            </a:r>
          </a:p>
          <a:p>
            <a:pPr algn="just">
              <a:buClr>
                <a:schemeClr val="accent5">
                  <a:lumMod val="75000"/>
                </a:schemeClr>
              </a:buClr>
              <a:buFont typeface="+mj-lt"/>
              <a:buAutoNum type="arabicParenR"/>
            </a:pPr>
            <a:r>
              <a:rPr lang="en-US" dirty="0"/>
              <a:t>Integration Testing: It is a validation technique which combines all unit-tested modules and performs a test on their aggregation. Integration testing is needed because of interfacing. Unit modules are not independent, and are related to each other by interfacing between unit modules.</a:t>
            </a:r>
          </a:p>
          <a:p>
            <a:pPr algn="just">
              <a:buClr>
                <a:schemeClr val="accent5">
                  <a:lumMod val="75000"/>
                </a:schemeClr>
              </a:buClr>
              <a:buFont typeface="+mj-lt"/>
              <a:buAutoNum type="arabicParenR"/>
            </a:pPr>
            <a:r>
              <a:rPr lang="en-US" dirty="0"/>
              <a:t>System Testing: This testing level focuses on testing the entire integrated system. It incorporates many types of testing, as the full system can have various users in different environments.</a:t>
            </a:r>
            <a:endParaRPr lang="en-IN" dirty="0"/>
          </a:p>
        </p:txBody>
      </p:sp>
    </p:spTree>
    <p:extLst>
      <p:ext uri="{BB962C8B-B14F-4D97-AF65-F5344CB8AC3E}">
        <p14:creationId xmlns:p14="http://schemas.microsoft.com/office/powerpoint/2010/main" val="754079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332B-688C-40EE-8B03-7CE8393E00EE}"/>
              </a:ext>
            </a:extLst>
          </p:cNvPr>
          <p:cNvSpPr>
            <a:spLocks noGrp="1"/>
          </p:cNvSpPr>
          <p:nvPr>
            <p:ph type="title"/>
          </p:nvPr>
        </p:nvSpPr>
        <p:spPr/>
        <p:txBody>
          <a:bodyPr/>
          <a:lstStyle/>
          <a:p>
            <a:r>
              <a:rPr lang="en-US" dirty="0"/>
              <a:t>Software Testing Techniques:</a:t>
            </a:r>
            <a:endParaRPr lang="en-IN" dirty="0"/>
          </a:p>
        </p:txBody>
      </p:sp>
      <p:sp>
        <p:nvSpPr>
          <p:cNvPr id="3" name="Content Placeholder 2">
            <a:extLst>
              <a:ext uri="{FF2B5EF4-FFF2-40B4-BE49-F238E27FC236}">
                <a16:creationId xmlns:a16="http://schemas.microsoft.com/office/drawing/2014/main" id="{D73B591F-B474-40F9-BEAE-1A6EAF54B503}"/>
              </a:ext>
            </a:extLst>
          </p:cNvPr>
          <p:cNvSpPr>
            <a:spLocks noGrp="1"/>
          </p:cNvSpPr>
          <p:nvPr>
            <p:ph idx="1"/>
          </p:nvPr>
        </p:nvSpPr>
        <p:spPr/>
        <p:txBody>
          <a:bodyPr/>
          <a:lstStyle/>
          <a:p>
            <a:pPr marL="0" indent="0">
              <a:buNone/>
            </a:pPr>
            <a:r>
              <a:rPr lang="en-US" b="1" u="sng" dirty="0"/>
              <a:t>STATIC TESTING:</a:t>
            </a:r>
          </a:p>
          <a:p>
            <a:pPr marL="0" indent="0" algn="just">
              <a:buNone/>
            </a:pPr>
            <a:r>
              <a:rPr lang="en-US" dirty="0"/>
              <a:t>It is a technique for assessing the structural characteristics of source code, design specifications or any notational representation that conforms to well-defined syntactic rules [16]. It is called as static because we never execute the code in this technique. For example, the structure of code is examined by the teams but the code is not executed.</a:t>
            </a:r>
            <a:endParaRPr lang="en-IN" dirty="0"/>
          </a:p>
        </p:txBody>
      </p:sp>
    </p:spTree>
    <p:extLst>
      <p:ext uri="{BB962C8B-B14F-4D97-AF65-F5344CB8AC3E}">
        <p14:creationId xmlns:p14="http://schemas.microsoft.com/office/powerpoint/2010/main" val="3741488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4D4A1-70A0-4017-BD2F-F1041F6359BD}"/>
              </a:ext>
            </a:extLst>
          </p:cNvPr>
          <p:cNvSpPr>
            <a:spLocks noGrp="1"/>
          </p:cNvSpPr>
          <p:nvPr>
            <p:ph type="title"/>
          </p:nvPr>
        </p:nvSpPr>
        <p:spPr/>
        <p:txBody>
          <a:bodyPr/>
          <a:lstStyle/>
          <a:p>
            <a:r>
              <a:rPr lang="en-US" dirty="0"/>
              <a:t>Software Testing Techniques:</a:t>
            </a:r>
            <a:endParaRPr lang="en-IN" dirty="0"/>
          </a:p>
        </p:txBody>
      </p:sp>
      <p:sp>
        <p:nvSpPr>
          <p:cNvPr id="3" name="Content Placeholder 2">
            <a:extLst>
              <a:ext uri="{FF2B5EF4-FFF2-40B4-BE49-F238E27FC236}">
                <a16:creationId xmlns:a16="http://schemas.microsoft.com/office/drawing/2014/main" id="{6A2C49E4-6FAF-4362-BC2D-D79B09F11399}"/>
              </a:ext>
            </a:extLst>
          </p:cNvPr>
          <p:cNvSpPr>
            <a:spLocks noGrp="1"/>
          </p:cNvSpPr>
          <p:nvPr>
            <p:ph idx="1"/>
          </p:nvPr>
        </p:nvSpPr>
        <p:spPr>
          <a:xfrm>
            <a:off x="677333" y="1590261"/>
            <a:ext cx="9897901" cy="4451101"/>
          </a:xfrm>
        </p:spPr>
        <p:txBody>
          <a:bodyPr/>
          <a:lstStyle/>
          <a:p>
            <a:pPr marL="0" indent="0">
              <a:buNone/>
            </a:pPr>
            <a:r>
              <a:rPr lang="en-US" b="1" u="sng" dirty="0"/>
              <a:t>DYNAMIC TESTING:</a:t>
            </a:r>
          </a:p>
          <a:p>
            <a:pPr marL="0" indent="0" algn="just">
              <a:buNone/>
            </a:pPr>
            <a:r>
              <a:rPr lang="en-US" dirty="0"/>
              <a:t>All the methods that execute the code to test a software are known as dynamic testing techniques. In this technique, the code is run on a number of inputs provided by the user and the corresponding results are checked. This type of testing is further divided into two parts: (A) Black-box testing and (B) White-box testing.</a:t>
            </a:r>
          </a:p>
          <a:p>
            <a:pPr marL="0" indent="0" algn="just">
              <a:buNone/>
            </a:pPr>
            <a:r>
              <a:rPr lang="en-US" b="1" dirty="0">
                <a:solidFill>
                  <a:srgbClr val="002060"/>
                </a:solidFill>
              </a:rPr>
              <a:t>[A] Black-box testing: </a:t>
            </a:r>
            <a:r>
              <a:rPr lang="en-US" dirty="0"/>
              <a:t>This technique takes care of the inputs given to a system and the output is received after processing in the system. What is being processed in the system? How does the system perform these operations? Black-box testing is not concerned with these questions. It checks the functionality of the system only. That is why the term black-box is used. It is also known as functional testing. It is used for system testing under validation.</a:t>
            </a:r>
          </a:p>
          <a:p>
            <a:pPr marL="0" indent="0" algn="just">
              <a:buNone/>
            </a:pPr>
            <a:r>
              <a:rPr lang="en-US" b="1" dirty="0">
                <a:solidFill>
                  <a:srgbClr val="002060"/>
                </a:solidFill>
              </a:rPr>
              <a:t>[B] White-box testing: </a:t>
            </a:r>
            <a:r>
              <a:rPr lang="en-US" dirty="0"/>
              <a:t>This technique complements black-box testing. Here, the system is not a black box. Every design feature and its corresponding code is checked logically with every possible path execution. So, it takes care of the structural paths instead of just outputs. It is also known as structural testing and is used for unit testing under verification.</a:t>
            </a:r>
            <a:endParaRPr lang="en-IN" b="1" u="sng" dirty="0"/>
          </a:p>
        </p:txBody>
      </p:sp>
    </p:spTree>
    <p:extLst>
      <p:ext uri="{BB962C8B-B14F-4D97-AF65-F5344CB8AC3E}">
        <p14:creationId xmlns:p14="http://schemas.microsoft.com/office/powerpoint/2010/main" val="3594276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9D5F-FB67-44DC-9EED-9EF21C724B3D}"/>
              </a:ext>
            </a:extLst>
          </p:cNvPr>
          <p:cNvSpPr>
            <a:spLocks noGrp="1"/>
          </p:cNvSpPr>
          <p:nvPr>
            <p:ph type="title"/>
          </p:nvPr>
        </p:nvSpPr>
        <p:spPr/>
        <p:txBody>
          <a:bodyPr/>
          <a:lstStyle/>
          <a:p>
            <a:r>
              <a:rPr lang="en-US" dirty="0"/>
              <a:t>Difference between Static &amp; Dynamic Testing:</a:t>
            </a:r>
            <a:endParaRPr lang="en-IN" dirty="0"/>
          </a:p>
        </p:txBody>
      </p:sp>
      <p:graphicFrame>
        <p:nvGraphicFramePr>
          <p:cNvPr id="4" name="Table 4">
            <a:extLst>
              <a:ext uri="{FF2B5EF4-FFF2-40B4-BE49-F238E27FC236}">
                <a16:creationId xmlns:a16="http://schemas.microsoft.com/office/drawing/2014/main" id="{E9C44D17-18C1-443F-8F11-926FDE0A55EB}"/>
              </a:ext>
            </a:extLst>
          </p:cNvPr>
          <p:cNvGraphicFramePr>
            <a:graphicFrameLocks noGrp="1"/>
          </p:cNvGraphicFramePr>
          <p:nvPr>
            <p:ph idx="1"/>
            <p:extLst>
              <p:ext uri="{D42A27DB-BD31-4B8C-83A1-F6EECF244321}">
                <p14:modId xmlns:p14="http://schemas.microsoft.com/office/powerpoint/2010/main" val="814436325"/>
              </p:ext>
            </p:extLst>
          </p:nvPr>
        </p:nvGraphicFramePr>
        <p:xfrm>
          <a:off x="677334" y="1930400"/>
          <a:ext cx="10242458" cy="4356936"/>
        </p:xfrm>
        <a:graphic>
          <a:graphicData uri="http://schemas.openxmlformats.org/drawingml/2006/table">
            <a:tbl>
              <a:tblPr firstRow="1" bandRow="1">
                <a:tableStyleId>{5C22544A-7EE6-4342-B048-85BDC9FD1C3A}</a:tableStyleId>
              </a:tblPr>
              <a:tblGrid>
                <a:gridCol w="5121229">
                  <a:extLst>
                    <a:ext uri="{9D8B030D-6E8A-4147-A177-3AD203B41FA5}">
                      <a16:colId xmlns:a16="http://schemas.microsoft.com/office/drawing/2014/main" val="2924623478"/>
                    </a:ext>
                  </a:extLst>
                </a:gridCol>
                <a:gridCol w="5121229">
                  <a:extLst>
                    <a:ext uri="{9D8B030D-6E8A-4147-A177-3AD203B41FA5}">
                      <a16:colId xmlns:a16="http://schemas.microsoft.com/office/drawing/2014/main" val="2040225041"/>
                    </a:ext>
                  </a:extLst>
                </a:gridCol>
              </a:tblGrid>
              <a:tr h="598872">
                <a:tc>
                  <a:txBody>
                    <a:bodyPr/>
                    <a:lstStyle/>
                    <a:p>
                      <a:r>
                        <a:rPr lang="en-US" dirty="0">
                          <a:solidFill>
                            <a:srgbClr val="002060"/>
                          </a:solidFill>
                        </a:rPr>
                        <a:t>Static Testing</a:t>
                      </a:r>
                      <a:endParaRPr lang="en-IN" dirty="0">
                        <a:solidFill>
                          <a:srgbClr val="002060"/>
                        </a:solidFill>
                      </a:endParaRPr>
                    </a:p>
                  </a:txBody>
                  <a:tcPr/>
                </a:tc>
                <a:tc>
                  <a:txBody>
                    <a:bodyPr/>
                    <a:lstStyle/>
                    <a:p>
                      <a:r>
                        <a:rPr lang="en-US" dirty="0">
                          <a:solidFill>
                            <a:srgbClr val="002060"/>
                          </a:solidFill>
                        </a:rPr>
                        <a:t>Dynamic Testing</a:t>
                      </a:r>
                      <a:endParaRPr lang="en-IN" dirty="0">
                        <a:solidFill>
                          <a:srgbClr val="002060"/>
                        </a:solidFill>
                      </a:endParaRPr>
                    </a:p>
                  </a:txBody>
                  <a:tcPr/>
                </a:tc>
                <a:extLst>
                  <a:ext uri="{0D108BD9-81ED-4DB2-BD59-A6C34878D82A}">
                    <a16:rowId xmlns:a16="http://schemas.microsoft.com/office/drawing/2014/main" val="2615818852"/>
                  </a:ext>
                </a:extLst>
              </a:tr>
              <a:tr h="598872">
                <a:tc>
                  <a:txBody>
                    <a:bodyPr/>
                    <a:lstStyle/>
                    <a:p>
                      <a:pPr algn="just"/>
                      <a:r>
                        <a:rPr lang="en-US" dirty="0"/>
                        <a:t>In Static testing code is not executed</a:t>
                      </a:r>
                      <a:endParaRPr lang="en-IN" dirty="0"/>
                    </a:p>
                  </a:txBody>
                  <a:tcPr/>
                </a:tc>
                <a:tc>
                  <a:txBody>
                    <a:bodyPr/>
                    <a:lstStyle/>
                    <a:p>
                      <a:pPr algn="just"/>
                      <a:r>
                        <a:rPr lang="en-US" dirty="0"/>
                        <a:t>In Dynamic testing code is always executed</a:t>
                      </a:r>
                      <a:endParaRPr lang="en-IN" dirty="0"/>
                    </a:p>
                  </a:txBody>
                  <a:tcPr/>
                </a:tc>
                <a:extLst>
                  <a:ext uri="{0D108BD9-81ED-4DB2-BD59-A6C34878D82A}">
                    <a16:rowId xmlns:a16="http://schemas.microsoft.com/office/drawing/2014/main" val="1266304296"/>
                  </a:ext>
                </a:extLst>
              </a:tr>
              <a:tr h="598872">
                <a:tc>
                  <a:txBody>
                    <a:bodyPr/>
                    <a:lstStyle/>
                    <a:p>
                      <a:pPr algn="just"/>
                      <a:r>
                        <a:rPr lang="en-US" dirty="0"/>
                        <a:t>It means to review and to examine the software</a:t>
                      </a:r>
                      <a:endParaRPr lang="en-IN" dirty="0"/>
                    </a:p>
                  </a:txBody>
                  <a:tcPr/>
                </a:tc>
                <a:tc>
                  <a:txBody>
                    <a:bodyPr/>
                    <a:lstStyle/>
                    <a:p>
                      <a:pPr algn="just"/>
                      <a:r>
                        <a:rPr lang="en-US" dirty="0"/>
                        <a:t>It means running and then testing the software</a:t>
                      </a:r>
                      <a:endParaRPr lang="en-IN" dirty="0"/>
                    </a:p>
                  </a:txBody>
                  <a:tcPr/>
                </a:tc>
                <a:extLst>
                  <a:ext uri="{0D108BD9-81ED-4DB2-BD59-A6C34878D82A}">
                    <a16:rowId xmlns:a16="http://schemas.microsoft.com/office/drawing/2014/main" val="1711697431"/>
                  </a:ext>
                </a:extLst>
              </a:tr>
              <a:tr h="598872">
                <a:tc>
                  <a:txBody>
                    <a:bodyPr/>
                    <a:lstStyle/>
                    <a:p>
                      <a:pPr algn="just"/>
                      <a:r>
                        <a:rPr lang="en-US" dirty="0"/>
                        <a:t>Cost of the product is reduced as it always starts early in software testing life cycle</a:t>
                      </a:r>
                      <a:endParaRPr lang="en-IN" dirty="0"/>
                    </a:p>
                  </a:txBody>
                  <a:tcPr/>
                </a:tc>
                <a:tc>
                  <a:txBody>
                    <a:bodyPr/>
                    <a:lstStyle/>
                    <a:p>
                      <a:pPr algn="just"/>
                      <a:r>
                        <a:rPr lang="en-US" dirty="0"/>
                        <a:t>This testing increases the cost of project as it is started late</a:t>
                      </a:r>
                      <a:endParaRPr lang="en-IN" dirty="0"/>
                    </a:p>
                  </a:txBody>
                  <a:tcPr/>
                </a:tc>
                <a:extLst>
                  <a:ext uri="{0D108BD9-81ED-4DB2-BD59-A6C34878D82A}">
                    <a16:rowId xmlns:a16="http://schemas.microsoft.com/office/drawing/2014/main" val="3362686712"/>
                  </a:ext>
                </a:extLst>
              </a:tr>
              <a:tr h="598872">
                <a:tc>
                  <a:txBody>
                    <a:bodyPr/>
                    <a:lstStyle/>
                    <a:p>
                      <a:r>
                        <a:rPr lang="en-US" dirty="0"/>
                        <a:t>Static testing is done as phase verification</a:t>
                      </a:r>
                      <a:endParaRPr lang="en-IN" dirty="0"/>
                    </a:p>
                  </a:txBody>
                  <a:tcPr/>
                </a:tc>
                <a:tc>
                  <a:txBody>
                    <a:bodyPr/>
                    <a:lstStyle/>
                    <a:p>
                      <a:r>
                        <a:rPr lang="en-US" dirty="0"/>
                        <a:t>Dynamic testing is done as phase validation</a:t>
                      </a:r>
                      <a:endParaRPr lang="en-IN" dirty="0"/>
                    </a:p>
                  </a:txBody>
                  <a:tcPr/>
                </a:tc>
                <a:extLst>
                  <a:ext uri="{0D108BD9-81ED-4DB2-BD59-A6C34878D82A}">
                    <a16:rowId xmlns:a16="http://schemas.microsoft.com/office/drawing/2014/main" val="1014227296"/>
                  </a:ext>
                </a:extLst>
              </a:tr>
              <a:tr h="598872">
                <a:tc>
                  <a:txBody>
                    <a:bodyPr/>
                    <a:lstStyle/>
                    <a:p>
                      <a:r>
                        <a:rPr lang="en-US" dirty="0"/>
                        <a:t>Static testing techniques are formal technique review, inspection, walkthrough</a:t>
                      </a:r>
                      <a:endParaRPr lang="en-IN" dirty="0"/>
                    </a:p>
                  </a:txBody>
                  <a:tcPr/>
                </a:tc>
                <a:tc>
                  <a:txBody>
                    <a:bodyPr/>
                    <a:lstStyle/>
                    <a:p>
                      <a:r>
                        <a:rPr lang="en-US" dirty="0"/>
                        <a:t>In dynamic testing various techniques like white box and black box are used</a:t>
                      </a:r>
                      <a:endParaRPr lang="en-IN" dirty="0"/>
                    </a:p>
                  </a:txBody>
                  <a:tcPr/>
                </a:tc>
                <a:extLst>
                  <a:ext uri="{0D108BD9-81ED-4DB2-BD59-A6C34878D82A}">
                    <a16:rowId xmlns:a16="http://schemas.microsoft.com/office/drawing/2014/main" val="1636613693"/>
                  </a:ext>
                </a:extLst>
              </a:tr>
              <a:tr h="598872">
                <a:tc>
                  <a:txBody>
                    <a:bodyPr/>
                    <a:lstStyle/>
                    <a:p>
                      <a:r>
                        <a:rPr lang="en-US" dirty="0"/>
                        <a:t>It does not take time as its purpose is to check the item</a:t>
                      </a:r>
                      <a:endParaRPr lang="en-IN" dirty="0"/>
                    </a:p>
                  </a:txBody>
                  <a:tcPr/>
                </a:tc>
                <a:tc>
                  <a:txBody>
                    <a:bodyPr/>
                    <a:lstStyle/>
                    <a:p>
                      <a:r>
                        <a:rPr lang="en-US" dirty="0"/>
                        <a:t>It takes time because it executes the software code and we need to run the test cases. </a:t>
                      </a:r>
                      <a:endParaRPr lang="en-IN" dirty="0"/>
                    </a:p>
                  </a:txBody>
                  <a:tcPr/>
                </a:tc>
                <a:extLst>
                  <a:ext uri="{0D108BD9-81ED-4DB2-BD59-A6C34878D82A}">
                    <a16:rowId xmlns:a16="http://schemas.microsoft.com/office/drawing/2014/main" val="3497234636"/>
                  </a:ext>
                </a:extLst>
              </a:tr>
            </a:tbl>
          </a:graphicData>
        </a:graphic>
      </p:graphicFrame>
    </p:spTree>
    <p:extLst>
      <p:ext uri="{BB962C8B-B14F-4D97-AF65-F5344CB8AC3E}">
        <p14:creationId xmlns:p14="http://schemas.microsoft.com/office/powerpoint/2010/main" val="3256944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152C-7A20-4DDA-A52B-E114BE411EC6}"/>
              </a:ext>
            </a:extLst>
          </p:cNvPr>
          <p:cNvSpPr>
            <a:spLocks noGrp="1"/>
          </p:cNvSpPr>
          <p:nvPr>
            <p:ph type="title"/>
          </p:nvPr>
        </p:nvSpPr>
        <p:spPr/>
        <p:txBody>
          <a:bodyPr/>
          <a:lstStyle/>
          <a:p>
            <a:r>
              <a:rPr lang="en-US" dirty="0"/>
              <a:t>Difference between Black-box and White-box Testing:</a:t>
            </a:r>
            <a:endParaRPr lang="en-IN" dirty="0"/>
          </a:p>
        </p:txBody>
      </p:sp>
      <p:graphicFrame>
        <p:nvGraphicFramePr>
          <p:cNvPr id="4" name="Table 4">
            <a:extLst>
              <a:ext uri="{FF2B5EF4-FFF2-40B4-BE49-F238E27FC236}">
                <a16:creationId xmlns:a16="http://schemas.microsoft.com/office/drawing/2014/main" id="{B2AB8705-DC2A-49CD-A049-D7B39592B5A6}"/>
              </a:ext>
            </a:extLst>
          </p:cNvPr>
          <p:cNvGraphicFramePr>
            <a:graphicFrameLocks noGrp="1"/>
          </p:cNvGraphicFramePr>
          <p:nvPr>
            <p:ph idx="1"/>
            <p:extLst>
              <p:ext uri="{D42A27DB-BD31-4B8C-83A1-F6EECF244321}">
                <p14:modId xmlns:p14="http://schemas.microsoft.com/office/powerpoint/2010/main" val="348491781"/>
              </p:ext>
            </p:extLst>
          </p:nvPr>
        </p:nvGraphicFramePr>
        <p:xfrm>
          <a:off x="677863" y="2160588"/>
          <a:ext cx="9592572" cy="4093208"/>
        </p:xfrm>
        <a:graphic>
          <a:graphicData uri="http://schemas.openxmlformats.org/drawingml/2006/table">
            <a:tbl>
              <a:tblPr firstRow="1" bandRow="1">
                <a:tableStyleId>{5C22544A-7EE6-4342-B048-85BDC9FD1C3A}</a:tableStyleId>
              </a:tblPr>
              <a:tblGrid>
                <a:gridCol w="4796286">
                  <a:extLst>
                    <a:ext uri="{9D8B030D-6E8A-4147-A177-3AD203B41FA5}">
                      <a16:colId xmlns:a16="http://schemas.microsoft.com/office/drawing/2014/main" val="998306278"/>
                    </a:ext>
                  </a:extLst>
                </a:gridCol>
                <a:gridCol w="4796286">
                  <a:extLst>
                    <a:ext uri="{9D8B030D-6E8A-4147-A177-3AD203B41FA5}">
                      <a16:colId xmlns:a16="http://schemas.microsoft.com/office/drawing/2014/main" val="2516719768"/>
                    </a:ext>
                  </a:extLst>
                </a:gridCol>
              </a:tblGrid>
              <a:tr h="726122">
                <a:tc>
                  <a:txBody>
                    <a:bodyPr/>
                    <a:lstStyle/>
                    <a:p>
                      <a:r>
                        <a:rPr lang="en-US" dirty="0"/>
                        <a:t>Black-box Testing</a:t>
                      </a:r>
                      <a:endParaRPr lang="en-IN" dirty="0"/>
                    </a:p>
                  </a:txBody>
                  <a:tcPr/>
                </a:tc>
                <a:tc>
                  <a:txBody>
                    <a:bodyPr/>
                    <a:lstStyle/>
                    <a:p>
                      <a:r>
                        <a:rPr lang="en-US" dirty="0"/>
                        <a:t>White-box Testing</a:t>
                      </a:r>
                      <a:endParaRPr lang="en-IN" dirty="0"/>
                    </a:p>
                  </a:txBody>
                  <a:tcPr/>
                </a:tc>
                <a:extLst>
                  <a:ext uri="{0D108BD9-81ED-4DB2-BD59-A6C34878D82A}">
                    <a16:rowId xmlns:a16="http://schemas.microsoft.com/office/drawing/2014/main" val="1196839618"/>
                  </a:ext>
                </a:extLst>
              </a:tr>
              <a:tr h="726122">
                <a:tc>
                  <a:txBody>
                    <a:bodyPr/>
                    <a:lstStyle/>
                    <a:p>
                      <a:pPr algn="just"/>
                      <a:r>
                        <a:rPr lang="en-US" dirty="0"/>
                        <a:t>This is also called as internal structure testing technique</a:t>
                      </a:r>
                      <a:endParaRPr lang="en-IN" dirty="0"/>
                    </a:p>
                  </a:txBody>
                  <a:tcPr/>
                </a:tc>
                <a:tc>
                  <a:txBody>
                    <a:bodyPr/>
                    <a:lstStyle/>
                    <a:p>
                      <a:pPr algn="just"/>
                      <a:r>
                        <a:rPr lang="en-US" dirty="0"/>
                        <a:t>It is also called as glass-box testing technique</a:t>
                      </a:r>
                      <a:endParaRPr lang="en-IN" dirty="0"/>
                    </a:p>
                  </a:txBody>
                  <a:tcPr/>
                </a:tc>
                <a:extLst>
                  <a:ext uri="{0D108BD9-81ED-4DB2-BD59-A6C34878D82A}">
                    <a16:rowId xmlns:a16="http://schemas.microsoft.com/office/drawing/2014/main" val="1355658806"/>
                  </a:ext>
                </a:extLst>
              </a:tr>
              <a:tr h="726122">
                <a:tc>
                  <a:txBody>
                    <a:bodyPr/>
                    <a:lstStyle/>
                    <a:p>
                      <a:pPr algn="just"/>
                      <a:r>
                        <a:rPr lang="en-US" dirty="0"/>
                        <a:t>It is a testing technique in which everything i.e. the code, internal structure of the program being tested is not known to the tester</a:t>
                      </a:r>
                      <a:endParaRPr lang="en-IN" dirty="0"/>
                    </a:p>
                  </a:txBody>
                  <a:tcPr/>
                </a:tc>
                <a:tc>
                  <a:txBody>
                    <a:bodyPr/>
                    <a:lstStyle/>
                    <a:p>
                      <a:pPr algn="just"/>
                      <a:r>
                        <a:rPr lang="en-US" dirty="0"/>
                        <a:t>It is a testing technique in which the code and internal structure of the program being tested must be known to the tester</a:t>
                      </a:r>
                      <a:endParaRPr lang="en-IN" dirty="0"/>
                    </a:p>
                  </a:txBody>
                  <a:tcPr/>
                </a:tc>
                <a:extLst>
                  <a:ext uri="{0D108BD9-81ED-4DB2-BD59-A6C34878D82A}">
                    <a16:rowId xmlns:a16="http://schemas.microsoft.com/office/drawing/2014/main" val="3571994129"/>
                  </a:ext>
                </a:extLst>
              </a:tr>
              <a:tr h="726122">
                <a:tc>
                  <a:txBody>
                    <a:bodyPr/>
                    <a:lstStyle/>
                    <a:p>
                      <a:pPr algn="just"/>
                      <a:r>
                        <a:rPr lang="en-US" dirty="0"/>
                        <a:t>It is done by the independent Software Testers</a:t>
                      </a:r>
                      <a:endParaRPr lang="en-IN" dirty="0"/>
                    </a:p>
                  </a:txBody>
                  <a:tcPr/>
                </a:tc>
                <a:tc>
                  <a:txBody>
                    <a:bodyPr/>
                    <a:lstStyle/>
                    <a:p>
                      <a:pPr algn="just"/>
                      <a:r>
                        <a:rPr lang="en-US" dirty="0"/>
                        <a:t>It is done by the Software Developers</a:t>
                      </a:r>
                      <a:endParaRPr lang="en-IN" dirty="0"/>
                    </a:p>
                  </a:txBody>
                  <a:tcPr/>
                </a:tc>
                <a:extLst>
                  <a:ext uri="{0D108BD9-81ED-4DB2-BD59-A6C34878D82A}">
                    <a16:rowId xmlns:a16="http://schemas.microsoft.com/office/drawing/2014/main" val="3002140877"/>
                  </a:ext>
                </a:extLst>
              </a:tr>
              <a:tr h="726122">
                <a:tc>
                  <a:txBody>
                    <a:bodyPr/>
                    <a:lstStyle/>
                    <a:p>
                      <a:pPr algn="just"/>
                      <a:r>
                        <a:rPr lang="en-US" dirty="0"/>
                        <a:t>The technique requires no programming knowledge</a:t>
                      </a:r>
                      <a:endParaRPr lang="en-IN" dirty="0"/>
                    </a:p>
                  </a:txBody>
                  <a:tcPr/>
                </a:tc>
                <a:tc>
                  <a:txBody>
                    <a:bodyPr/>
                    <a:lstStyle/>
                    <a:p>
                      <a:pPr algn="just"/>
                      <a:r>
                        <a:rPr lang="en-US" dirty="0"/>
                        <a:t>This technique requires programming knowledge</a:t>
                      </a:r>
                      <a:endParaRPr lang="en-IN" dirty="0"/>
                    </a:p>
                  </a:txBody>
                  <a:tcPr/>
                </a:tc>
                <a:extLst>
                  <a:ext uri="{0D108BD9-81ED-4DB2-BD59-A6C34878D82A}">
                    <a16:rowId xmlns:a16="http://schemas.microsoft.com/office/drawing/2014/main" val="679223466"/>
                  </a:ext>
                </a:extLst>
              </a:tr>
            </a:tbl>
          </a:graphicData>
        </a:graphic>
      </p:graphicFrame>
    </p:spTree>
    <p:extLst>
      <p:ext uri="{BB962C8B-B14F-4D97-AF65-F5344CB8AC3E}">
        <p14:creationId xmlns:p14="http://schemas.microsoft.com/office/powerpoint/2010/main" val="3319713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39B-9A92-4591-ADA2-8EB5844BBC9A}"/>
              </a:ext>
            </a:extLst>
          </p:cNvPr>
          <p:cNvSpPr>
            <a:spLocks noGrp="1"/>
          </p:cNvSpPr>
          <p:nvPr>
            <p:ph type="title"/>
          </p:nvPr>
        </p:nvSpPr>
        <p:spPr/>
        <p:txBody>
          <a:bodyPr/>
          <a:lstStyle/>
          <a:p>
            <a:r>
              <a:rPr lang="en-US" dirty="0"/>
              <a:t>ASSIGNMENT-1:</a:t>
            </a:r>
            <a:endParaRPr lang="en-IN" dirty="0"/>
          </a:p>
        </p:txBody>
      </p:sp>
      <p:sp>
        <p:nvSpPr>
          <p:cNvPr id="3" name="Content Placeholder 2">
            <a:extLst>
              <a:ext uri="{FF2B5EF4-FFF2-40B4-BE49-F238E27FC236}">
                <a16:creationId xmlns:a16="http://schemas.microsoft.com/office/drawing/2014/main" id="{FA20E871-D101-4F12-B5E7-56D1D04BAAB7}"/>
              </a:ext>
            </a:extLst>
          </p:cNvPr>
          <p:cNvSpPr>
            <a:spLocks noGrp="1"/>
          </p:cNvSpPr>
          <p:nvPr>
            <p:ph idx="1"/>
          </p:nvPr>
        </p:nvSpPr>
        <p:spPr>
          <a:xfrm>
            <a:off x="677334" y="1736035"/>
            <a:ext cx="8596668" cy="4305327"/>
          </a:xfrm>
        </p:spPr>
        <p:txBody>
          <a:bodyPr/>
          <a:lstStyle/>
          <a:p>
            <a:pPr marL="0" lvl="0" indent="0">
              <a:buNone/>
            </a:pPr>
            <a:r>
              <a:rPr lang="en-US" sz="1800" b="1" dirty="0">
                <a:effectLst/>
                <a:latin typeface="Arial" panose="020B0604020202020204" pitchFamily="34" charset="0"/>
                <a:ea typeface="Arial" panose="020B0604020202020204" pitchFamily="34" charset="0"/>
              </a:rPr>
              <a:t>ANSWER THE FOLLOWING QUESTIONS IN BREIF:</a:t>
            </a:r>
          </a:p>
          <a:p>
            <a:pPr marL="342900" lvl="0" indent="-342900">
              <a:buFont typeface="+mj-lt"/>
              <a:buAutoNum type="arabicPeriod"/>
            </a:pPr>
            <a:r>
              <a:rPr lang="en-US" sz="1800" dirty="0">
                <a:effectLst/>
                <a:latin typeface="Arial" panose="020B0604020202020204" pitchFamily="34" charset="0"/>
                <a:ea typeface="Arial" panose="020B0604020202020204" pitchFamily="34" charset="0"/>
              </a:rPr>
              <a:t>What is software testing? List and explain goals of software testing.</a:t>
            </a:r>
            <a:endParaRPr lang="en-IN" sz="1800" dirty="0">
              <a:effectLst/>
              <a:latin typeface="Arial" panose="020B0604020202020204" pitchFamily="34" charset="0"/>
              <a:ea typeface="Arial" panose="020B0604020202020204" pitchFamily="34" charset="0"/>
            </a:endParaRPr>
          </a:p>
          <a:p>
            <a:pPr marL="342900" lvl="0" indent="-342900">
              <a:buFont typeface="+mj-lt"/>
              <a:buAutoNum type="arabicPeriod"/>
            </a:pPr>
            <a:r>
              <a:rPr lang="en-US" sz="1800" dirty="0">
                <a:effectLst/>
                <a:latin typeface="Arial" panose="020B0604020202020204" pitchFamily="34" charset="0"/>
                <a:ea typeface="Arial" panose="020B0604020202020204" pitchFamily="34" charset="0"/>
              </a:rPr>
              <a:t>What are the principles of software testing? Explain them.</a:t>
            </a:r>
            <a:endParaRPr lang="en-IN" sz="1800" dirty="0">
              <a:effectLst/>
              <a:latin typeface="Arial" panose="020B0604020202020204" pitchFamily="34" charset="0"/>
              <a:ea typeface="Arial" panose="020B0604020202020204" pitchFamily="34" charset="0"/>
            </a:endParaRPr>
          </a:p>
          <a:p>
            <a:pPr marL="342900" lvl="0" indent="-342900">
              <a:buFont typeface="+mj-lt"/>
              <a:buAutoNum type="arabicPeriod"/>
            </a:pPr>
            <a:r>
              <a:rPr lang="en-US" sz="1800" dirty="0">
                <a:effectLst/>
                <a:latin typeface="Arial" panose="020B0604020202020204" pitchFamily="34" charset="0"/>
                <a:ea typeface="Arial" panose="020B0604020202020204" pitchFamily="34" charset="0"/>
              </a:rPr>
              <a:t>Explain Software Testing Life Cycle (STLC).</a:t>
            </a:r>
            <a:endParaRPr lang="en-IN" sz="1800" dirty="0">
              <a:effectLst/>
              <a:latin typeface="Arial" panose="020B0604020202020204" pitchFamily="34" charset="0"/>
              <a:ea typeface="Arial" panose="020B0604020202020204" pitchFamily="34" charset="0"/>
            </a:endParaRPr>
          </a:p>
          <a:p>
            <a:pPr marL="342900" lvl="0" indent="-342900">
              <a:buFont typeface="+mj-lt"/>
              <a:buAutoNum type="arabicPeriod"/>
            </a:pPr>
            <a:r>
              <a:rPr lang="en-US" sz="1800" dirty="0">
                <a:effectLst/>
                <a:latin typeface="Arial" panose="020B0604020202020204" pitchFamily="34" charset="0"/>
                <a:ea typeface="Arial" panose="020B0604020202020204" pitchFamily="34" charset="0"/>
              </a:rPr>
              <a:t>What is V-testing life cycle model? How is it used? Explain in detail.</a:t>
            </a:r>
            <a:endParaRPr lang="en-IN" sz="1800" dirty="0">
              <a:effectLst/>
              <a:latin typeface="Arial" panose="020B0604020202020204" pitchFamily="34" charset="0"/>
              <a:ea typeface="Arial" panose="020B0604020202020204" pitchFamily="34" charset="0"/>
            </a:endParaRPr>
          </a:p>
          <a:p>
            <a:pPr marL="342900" lvl="0" indent="-342900">
              <a:buFont typeface="+mj-lt"/>
              <a:buAutoNum type="arabicPeriod"/>
            </a:pPr>
            <a:r>
              <a:rPr lang="en-US" sz="1800" dirty="0">
                <a:effectLst/>
                <a:latin typeface="Arial" panose="020B0604020202020204" pitchFamily="34" charset="0"/>
                <a:ea typeface="Arial" panose="020B0604020202020204" pitchFamily="34" charset="0"/>
              </a:rPr>
              <a:t>State the difference between static and dynamic testing?</a:t>
            </a:r>
            <a:endParaRPr lang="en-IN" sz="1800" dirty="0">
              <a:effectLst/>
              <a:latin typeface="Arial" panose="020B0604020202020204" pitchFamily="34" charset="0"/>
              <a:ea typeface="Arial" panose="020B0604020202020204" pitchFamily="34" charset="0"/>
            </a:endParaRPr>
          </a:p>
          <a:p>
            <a:pPr marL="0" indent="0">
              <a:buNone/>
            </a:pPr>
            <a:r>
              <a:rPr lang="en-IN" b="1" dirty="0"/>
              <a:t>MCQs:</a:t>
            </a:r>
          </a:p>
          <a:p>
            <a:pPr marL="0" indent="0">
              <a:buNone/>
            </a:pPr>
            <a:endParaRPr lang="en-IN" b="1" dirty="0"/>
          </a:p>
        </p:txBody>
      </p:sp>
      <p:graphicFrame>
        <p:nvGraphicFramePr>
          <p:cNvPr id="4" name="Table 3">
            <a:extLst>
              <a:ext uri="{FF2B5EF4-FFF2-40B4-BE49-F238E27FC236}">
                <a16:creationId xmlns:a16="http://schemas.microsoft.com/office/drawing/2014/main" id="{3CA4027E-2F36-4AFB-8FAF-79347A2CD177}"/>
              </a:ext>
            </a:extLst>
          </p:cNvPr>
          <p:cNvGraphicFramePr>
            <a:graphicFrameLocks noGrp="1"/>
          </p:cNvGraphicFramePr>
          <p:nvPr>
            <p:extLst>
              <p:ext uri="{D42A27DB-BD31-4B8C-83A1-F6EECF244321}">
                <p14:modId xmlns:p14="http://schemas.microsoft.com/office/powerpoint/2010/main" val="4034489702"/>
              </p:ext>
            </p:extLst>
          </p:nvPr>
        </p:nvGraphicFramePr>
        <p:xfrm>
          <a:off x="1160304" y="4653280"/>
          <a:ext cx="5240496" cy="833118"/>
        </p:xfrm>
        <a:graphic>
          <a:graphicData uri="http://schemas.openxmlformats.org/drawingml/2006/table">
            <a:tbl>
              <a:tblPr firstRow="1" firstCol="1" bandRow="1">
                <a:tableStyleId>{5C22544A-7EE6-4342-B048-85BDC9FD1C3A}</a:tableStyleId>
              </a:tblPr>
              <a:tblGrid>
                <a:gridCol w="1435157">
                  <a:extLst>
                    <a:ext uri="{9D8B030D-6E8A-4147-A177-3AD203B41FA5}">
                      <a16:colId xmlns:a16="http://schemas.microsoft.com/office/drawing/2014/main" val="2864484252"/>
                    </a:ext>
                  </a:extLst>
                </a:gridCol>
                <a:gridCol w="3805339">
                  <a:extLst>
                    <a:ext uri="{9D8B030D-6E8A-4147-A177-3AD203B41FA5}">
                      <a16:colId xmlns:a16="http://schemas.microsoft.com/office/drawing/2014/main" val="3826631257"/>
                    </a:ext>
                  </a:extLst>
                </a:gridCol>
              </a:tblGrid>
              <a:tr h="277706">
                <a:tc>
                  <a:txBody>
                    <a:bodyPr/>
                    <a:lstStyle/>
                    <a:p>
                      <a:pPr algn="ctr"/>
                      <a:r>
                        <a:rPr lang="en-US" sz="1100">
                          <a:solidFill>
                            <a:srgbClr val="002060"/>
                          </a:solidFill>
                          <a:effectLst/>
                        </a:rPr>
                        <a:t>Chapter</a:t>
                      </a:r>
                      <a:endParaRPr lang="en-IN" sz="1100">
                        <a:solidFill>
                          <a:srgbClr val="002060"/>
                        </a:solidFill>
                        <a:effectLst/>
                        <a:latin typeface="Arial" panose="020B0604020202020204" pitchFamily="34" charset="0"/>
                        <a:ea typeface="Arial" panose="020B0604020202020204" pitchFamily="34" charset="0"/>
                        <a:cs typeface="Shruti" panose="020B0502040204020203" pitchFamily="34" charset="0"/>
                      </a:endParaRPr>
                    </a:p>
                  </a:txBody>
                  <a:tcPr marL="68580" marR="68580" marT="0" marB="0"/>
                </a:tc>
                <a:tc>
                  <a:txBody>
                    <a:bodyPr/>
                    <a:lstStyle/>
                    <a:p>
                      <a:pPr algn="ctr"/>
                      <a:r>
                        <a:rPr lang="en-US" sz="1100" dirty="0">
                          <a:solidFill>
                            <a:srgbClr val="002060"/>
                          </a:solidFill>
                          <a:effectLst/>
                        </a:rPr>
                        <a:t>No. of objectives</a:t>
                      </a:r>
                      <a:endParaRPr lang="en-IN" sz="1100" dirty="0">
                        <a:solidFill>
                          <a:srgbClr val="002060"/>
                        </a:solidFill>
                        <a:effectLst/>
                        <a:latin typeface="Arial" panose="020B0604020202020204" pitchFamily="34" charset="0"/>
                        <a:ea typeface="Arial" panose="020B0604020202020204" pitchFamily="34" charset="0"/>
                        <a:cs typeface="Shruti" panose="020B0502040204020203" pitchFamily="34" charset="0"/>
                      </a:endParaRPr>
                    </a:p>
                  </a:txBody>
                  <a:tcPr marL="68580" marR="68580" marT="0" marB="0"/>
                </a:tc>
                <a:extLst>
                  <a:ext uri="{0D108BD9-81ED-4DB2-BD59-A6C34878D82A}">
                    <a16:rowId xmlns:a16="http://schemas.microsoft.com/office/drawing/2014/main" val="3998889460"/>
                  </a:ext>
                </a:extLst>
              </a:tr>
              <a:tr h="277706">
                <a:tc>
                  <a:txBody>
                    <a:bodyPr/>
                    <a:lstStyle/>
                    <a:p>
                      <a:pPr algn="ctr"/>
                      <a:r>
                        <a:rPr lang="en-US" sz="1100">
                          <a:solidFill>
                            <a:srgbClr val="002060"/>
                          </a:solidFill>
                          <a:effectLst/>
                        </a:rPr>
                        <a:t>1</a:t>
                      </a:r>
                      <a:endParaRPr lang="en-IN" sz="1100">
                        <a:solidFill>
                          <a:srgbClr val="002060"/>
                        </a:solidFill>
                        <a:effectLst/>
                        <a:latin typeface="Arial" panose="020B0604020202020204" pitchFamily="34" charset="0"/>
                        <a:ea typeface="Arial" panose="020B0604020202020204" pitchFamily="34" charset="0"/>
                        <a:cs typeface="Shruti" panose="020B0502040204020203" pitchFamily="34" charset="0"/>
                      </a:endParaRPr>
                    </a:p>
                  </a:txBody>
                  <a:tcPr marL="68580" marR="68580" marT="0" marB="0"/>
                </a:tc>
                <a:tc>
                  <a:txBody>
                    <a:bodyPr/>
                    <a:lstStyle/>
                    <a:p>
                      <a:r>
                        <a:rPr lang="en-US" sz="1100">
                          <a:effectLst/>
                        </a:rPr>
                        <a:t>1.1 to 1.6</a:t>
                      </a:r>
                      <a:endParaRPr lang="en-IN" sz="1100">
                        <a:effectLst/>
                        <a:latin typeface="Arial" panose="020B0604020202020204" pitchFamily="34" charset="0"/>
                        <a:ea typeface="Arial" panose="020B0604020202020204" pitchFamily="34" charset="0"/>
                        <a:cs typeface="Shruti" panose="020B0502040204020203" pitchFamily="34" charset="0"/>
                      </a:endParaRPr>
                    </a:p>
                  </a:txBody>
                  <a:tcPr marL="68580" marR="68580" marT="0" marB="0"/>
                </a:tc>
                <a:extLst>
                  <a:ext uri="{0D108BD9-81ED-4DB2-BD59-A6C34878D82A}">
                    <a16:rowId xmlns:a16="http://schemas.microsoft.com/office/drawing/2014/main" val="3771666222"/>
                  </a:ext>
                </a:extLst>
              </a:tr>
              <a:tr h="277706">
                <a:tc>
                  <a:txBody>
                    <a:bodyPr/>
                    <a:lstStyle/>
                    <a:p>
                      <a:pPr algn="ctr"/>
                      <a:r>
                        <a:rPr lang="en-US" sz="1100" dirty="0">
                          <a:solidFill>
                            <a:srgbClr val="002060"/>
                          </a:solidFill>
                          <a:effectLst/>
                        </a:rPr>
                        <a:t>2</a:t>
                      </a:r>
                      <a:endParaRPr lang="en-IN" sz="1100" dirty="0">
                        <a:solidFill>
                          <a:srgbClr val="002060"/>
                        </a:solidFill>
                        <a:effectLst/>
                        <a:latin typeface="Arial" panose="020B0604020202020204" pitchFamily="34" charset="0"/>
                        <a:ea typeface="Arial" panose="020B0604020202020204" pitchFamily="34" charset="0"/>
                        <a:cs typeface="Shruti" panose="020B0502040204020203" pitchFamily="34" charset="0"/>
                      </a:endParaRPr>
                    </a:p>
                  </a:txBody>
                  <a:tcPr marL="68580" marR="68580" marT="0" marB="0"/>
                </a:tc>
                <a:tc>
                  <a:txBody>
                    <a:bodyPr/>
                    <a:lstStyle/>
                    <a:p>
                      <a:r>
                        <a:rPr lang="en-US" sz="1100" dirty="0">
                          <a:effectLst/>
                        </a:rPr>
                        <a:t>2.1 to 2.14 (All)</a:t>
                      </a:r>
                      <a:endParaRPr lang="en-IN" sz="1100" dirty="0">
                        <a:effectLst/>
                        <a:latin typeface="Arial" panose="020B0604020202020204" pitchFamily="34" charset="0"/>
                        <a:ea typeface="Arial" panose="020B0604020202020204" pitchFamily="34" charset="0"/>
                        <a:cs typeface="Shruti" panose="020B0502040204020203" pitchFamily="34" charset="0"/>
                      </a:endParaRPr>
                    </a:p>
                  </a:txBody>
                  <a:tcPr marL="68580" marR="68580" marT="0" marB="0"/>
                </a:tc>
                <a:extLst>
                  <a:ext uri="{0D108BD9-81ED-4DB2-BD59-A6C34878D82A}">
                    <a16:rowId xmlns:a16="http://schemas.microsoft.com/office/drawing/2014/main" val="3232761617"/>
                  </a:ext>
                </a:extLst>
              </a:tr>
            </a:tbl>
          </a:graphicData>
        </a:graphic>
      </p:graphicFrame>
    </p:spTree>
    <p:extLst>
      <p:ext uri="{BB962C8B-B14F-4D97-AF65-F5344CB8AC3E}">
        <p14:creationId xmlns:p14="http://schemas.microsoft.com/office/powerpoint/2010/main" val="2581286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AFA2-88D2-4429-BC88-52F1E7750A2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81896F7-E0C3-459E-8359-79B83D402F20}"/>
              </a:ext>
            </a:extLst>
          </p:cNvPr>
          <p:cNvSpPr>
            <a:spLocks noGrp="1"/>
          </p:cNvSpPr>
          <p:nvPr>
            <p:ph idx="1"/>
          </p:nvPr>
        </p:nvSpPr>
        <p:spPr/>
        <p:txBody>
          <a:bodyPr/>
          <a:lstStyle/>
          <a:p>
            <a:pPr algn="just"/>
            <a:r>
              <a:rPr lang="en-US" dirty="0"/>
              <a:t>There still is a gap between academia and the demand of industries.</a:t>
            </a:r>
          </a:p>
          <a:p>
            <a:pPr algn="just"/>
            <a:r>
              <a:rPr lang="en-US" dirty="0"/>
              <a:t>In the early days of software development, software testing was considered only a debugging process for removing errors after the development of software.</a:t>
            </a:r>
          </a:p>
          <a:p>
            <a:pPr algn="just"/>
            <a:r>
              <a:rPr lang="en-US" dirty="0"/>
              <a:t>By 1970, the term ‘software engineering’ was in common use. But software testing was just a beginning at that time. In 1978, G. J. Myers realized the need to discuss the techniques of software testing in a separate subject. He wrote the book The Art of Software Testing which is a classic work on software testing.</a:t>
            </a:r>
          </a:p>
          <a:p>
            <a:pPr algn="just"/>
            <a:r>
              <a:rPr lang="en-US" dirty="0"/>
              <a:t>Myers discussed the psychology of testing and emphasized that testing should be done with a mindset of finding errors and not to demonstrate that errors are not present.</a:t>
            </a:r>
            <a:endParaRPr lang="en-IN" dirty="0"/>
          </a:p>
        </p:txBody>
      </p:sp>
    </p:spTree>
    <p:extLst>
      <p:ext uri="{BB962C8B-B14F-4D97-AF65-F5344CB8AC3E}">
        <p14:creationId xmlns:p14="http://schemas.microsoft.com/office/powerpoint/2010/main" val="1327335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CD06-1B85-4CAE-9914-2DB1E5C3143F}"/>
              </a:ext>
            </a:extLst>
          </p:cNvPr>
          <p:cNvSpPr>
            <a:spLocks noGrp="1"/>
          </p:cNvSpPr>
          <p:nvPr>
            <p:ph type="title"/>
          </p:nvPr>
        </p:nvSpPr>
        <p:spPr/>
        <p:txBody>
          <a:bodyPr/>
          <a:lstStyle/>
          <a:p>
            <a:r>
              <a:rPr lang="en-US" dirty="0"/>
              <a:t>EVOLUTION OF SOFTWARE TESTING</a:t>
            </a:r>
            <a:endParaRPr lang="en-IN" dirty="0"/>
          </a:p>
        </p:txBody>
      </p:sp>
      <p:pic>
        <p:nvPicPr>
          <p:cNvPr id="5" name="Content Placeholder 4">
            <a:extLst>
              <a:ext uri="{FF2B5EF4-FFF2-40B4-BE49-F238E27FC236}">
                <a16:creationId xmlns:a16="http://schemas.microsoft.com/office/drawing/2014/main" id="{CC411FC6-A8EE-4B3C-BB42-15C529BD2209}"/>
              </a:ext>
            </a:extLst>
          </p:cNvPr>
          <p:cNvPicPr>
            <a:picLocks noGrp="1" noChangeAspect="1"/>
          </p:cNvPicPr>
          <p:nvPr>
            <p:ph idx="1"/>
          </p:nvPr>
        </p:nvPicPr>
        <p:blipFill>
          <a:blip r:embed="rId2"/>
          <a:stretch>
            <a:fillRect/>
          </a:stretch>
        </p:blipFill>
        <p:spPr>
          <a:xfrm>
            <a:off x="677334" y="1590262"/>
            <a:ext cx="9063014" cy="4757530"/>
          </a:xfrm>
        </p:spPr>
      </p:pic>
    </p:spTree>
    <p:extLst>
      <p:ext uri="{BB962C8B-B14F-4D97-AF65-F5344CB8AC3E}">
        <p14:creationId xmlns:p14="http://schemas.microsoft.com/office/powerpoint/2010/main" val="1491920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677A-9FBD-4DE8-9F21-BE296A437BE8}"/>
              </a:ext>
            </a:extLst>
          </p:cNvPr>
          <p:cNvSpPr>
            <a:spLocks noGrp="1"/>
          </p:cNvSpPr>
          <p:nvPr>
            <p:ph type="title"/>
          </p:nvPr>
        </p:nvSpPr>
        <p:spPr/>
        <p:txBody>
          <a:bodyPr/>
          <a:lstStyle/>
          <a:p>
            <a:r>
              <a:rPr lang="en-US" dirty="0"/>
              <a:t>Definition of Software Testing:</a:t>
            </a:r>
            <a:endParaRPr lang="en-IN" dirty="0"/>
          </a:p>
        </p:txBody>
      </p:sp>
      <p:sp>
        <p:nvSpPr>
          <p:cNvPr id="3" name="Content Placeholder 2">
            <a:extLst>
              <a:ext uri="{FF2B5EF4-FFF2-40B4-BE49-F238E27FC236}">
                <a16:creationId xmlns:a16="http://schemas.microsoft.com/office/drawing/2014/main" id="{F51FBF8E-46B3-4B99-BF02-F3E596BAD61E}"/>
              </a:ext>
            </a:extLst>
          </p:cNvPr>
          <p:cNvSpPr>
            <a:spLocks noGrp="1"/>
          </p:cNvSpPr>
          <p:nvPr>
            <p:ph idx="1"/>
          </p:nvPr>
        </p:nvSpPr>
        <p:spPr/>
        <p:txBody>
          <a:bodyPr/>
          <a:lstStyle/>
          <a:p>
            <a:r>
              <a:rPr lang="en-US" dirty="0"/>
              <a:t>Testing is the process of demonstrating that there are no errors.</a:t>
            </a:r>
          </a:p>
          <a:p>
            <a:r>
              <a:rPr lang="en-US" dirty="0"/>
              <a:t>Testing is the process of executing a program with the intent of finding errors. [Myers]</a:t>
            </a:r>
          </a:p>
          <a:p>
            <a:r>
              <a:rPr lang="en-IN" dirty="0"/>
              <a:t>Testing can show the presence of bugs but never their absence. [W. Dijkstra]</a:t>
            </a:r>
          </a:p>
          <a:p>
            <a:r>
              <a:rPr lang="en-IN" dirty="0"/>
              <a:t>Testing is a support function that helps developers look good by finding their mistakes before anyone else does. [James Bach]</a:t>
            </a:r>
          </a:p>
          <a:p>
            <a:r>
              <a:rPr lang="en-IN" dirty="0"/>
              <a:t>Testing is concurrent lifecycle process of engineering, using and maintaining test-ware (testing artifacts) in order to measure and improve the quality of the software being tested. [Craig]</a:t>
            </a:r>
          </a:p>
          <a:p>
            <a:endParaRPr lang="en-IN" dirty="0"/>
          </a:p>
        </p:txBody>
      </p:sp>
    </p:spTree>
    <p:extLst>
      <p:ext uri="{BB962C8B-B14F-4D97-AF65-F5344CB8AC3E}">
        <p14:creationId xmlns:p14="http://schemas.microsoft.com/office/powerpoint/2010/main" val="3446600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9A6F-61A6-4274-8F25-AF784DBDF68D}"/>
              </a:ext>
            </a:extLst>
          </p:cNvPr>
          <p:cNvSpPr>
            <a:spLocks noGrp="1"/>
          </p:cNvSpPr>
          <p:nvPr>
            <p:ph type="title"/>
          </p:nvPr>
        </p:nvSpPr>
        <p:spPr/>
        <p:txBody>
          <a:bodyPr/>
          <a:lstStyle/>
          <a:p>
            <a:r>
              <a:rPr lang="en-US" dirty="0"/>
              <a:t>Goals of Software Testing:</a:t>
            </a:r>
            <a:endParaRPr lang="en-IN" dirty="0"/>
          </a:p>
        </p:txBody>
      </p:sp>
      <p:pic>
        <p:nvPicPr>
          <p:cNvPr id="5" name="Content Placeholder 4">
            <a:extLst>
              <a:ext uri="{FF2B5EF4-FFF2-40B4-BE49-F238E27FC236}">
                <a16:creationId xmlns:a16="http://schemas.microsoft.com/office/drawing/2014/main" id="{0E73AD0A-18DD-4215-9B00-4B1AC20B98EB}"/>
              </a:ext>
            </a:extLst>
          </p:cNvPr>
          <p:cNvPicPr>
            <a:picLocks noGrp="1" noChangeAspect="1"/>
          </p:cNvPicPr>
          <p:nvPr>
            <p:ph idx="1"/>
          </p:nvPr>
        </p:nvPicPr>
        <p:blipFill>
          <a:blip r:embed="rId2"/>
          <a:stretch>
            <a:fillRect/>
          </a:stretch>
        </p:blipFill>
        <p:spPr>
          <a:xfrm>
            <a:off x="357188" y="1270000"/>
            <a:ext cx="6181525" cy="4839252"/>
          </a:xfrm>
        </p:spPr>
      </p:pic>
      <p:pic>
        <p:nvPicPr>
          <p:cNvPr id="7" name="Picture 6">
            <a:extLst>
              <a:ext uri="{FF2B5EF4-FFF2-40B4-BE49-F238E27FC236}">
                <a16:creationId xmlns:a16="http://schemas.microsoft.com/office/drawing/2014/main" id="{9551840C-A4DC-4DC7-9656-86AD229D436E}"/>
              </a:ext>
            </a:extLst>
          </p:cNvPr>
          <p:cNvPicPr>
            <a:picLocks noChangeAspect="1"/>
          </p:cNvPicPr>
          <p:nvPr/>
        </p:nvPicPr>
        <p:blipFill>
          <a:blip r:embed="rId3"/>
          <a:stretch>
            <a:fillRect/>
          </a:stretch>
        </p:blipFill>
        <p:spPr>
          <a:xfrm>
            <a:off x="6639339" y="1930400"/>
            <a:ext cx="5195473" cy="3635513"/>
          </a:xfrm>
          <a:prstGeom prst="rect">
            <a:avLst/>
          </a:prstGeom>
        </p:spPr>
      </p:pic>
    </p:spTree>
    <p:extLst>
      <p:ext uri="{BB962C8B-B14F-4D97-AF65-F5344CB8AC3E}">
        <p14:creationId xmlns:p14="http://schemas.microsoft.com/office/powerpoint/2010/main" val="1942390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Fault, Defect and Bug:</a:t>
            </a:r>
          </a:p>
        </p:txBody>
      </p:sp>
      <p:sp>
        <p:nvSpPr>
          <p:cNvPr id="3" name="Content Placeholder 2"/>
          <p:cNvSpPr>
            <a:spLocks noGrp="1"/>
          </p:cNvSpPr>
          <p:nvPr>
            <p:ph idx="1"/>
          </p:nvPr>
        </p:nvSpPr>
        <p:spPr>
          <a:xfrm>
            <a:off x="434963" y="1312290"/>
            <a:ext cx="8596668" cy="3880773"/>
          </a:xfrm>
        </p:spPr>
        <p:txBody>
          <a:bodyPr>
            <a:normAutofit fontScale="92500" lnSpcReduction="10000"/>
          </a:bodyPr>
          <a:lstStyle/>
          <a:p>
            <a:pPr algn="just"/>
            <a:r>
              <a:rPr lang="en-US" b="1" dirty="0"/>
              <a:t>Failure: </a:t>
            </a:r>
            <a:r>
              <a:rPr lang="en-US" dirty="0"/>
              <a:t>When the software is tested, </a:t>
            </a:r>
            <a:r>
              <a:rPr lang="en-US" i="1" dirty="0"/>
              <a:t>failure is the first term being used. It </a:t>
            </a:r>
            <a:r>
              <a:rPr lang="en-US" dirty="0"/>
              <a:t>means the inability of a system or component to perform a required function according to its specification. In other words, when results or behavior of the system under test are different as compared to specified expectations, then failure exists.</a:t>
            </a:r>
          </a:p>
          <a:p>
            <a:pPr algn="just"/>
            <a:r>
              <a:rPr lang="en-US" b="1" dirty="0"/>
              <a:t>Fault/Defect/Bug: </a:t>
            </a:r>
            <a:r>
              <a:rPr lang="en-US" dirty="0"/>
              <a:t>Failure is the term which is used to describe the problems in a system on the output side, as shown in Fig. 2.1. </a:t>
            </a:r>
            <a:r>
              <a:rPr lang="en-US" i="1" dirty="0"/>
              <a:t>Fault is a condition that in </a:t>
            </a:r>
            <a:r>
              <a:rPr lang="en-US" dirty="0"/>
              <a:t>actual causes a system to produce failure. Fault is synonymous with the words </a:t>
            </a:r>
            <a:r>
              <a:rPr lang="en-US" i="1" dirty="0"/>
              <a:t>defect or bug. Therefore, fault is the reason embedded in any phase of SDLC </a:t>
            </a:r>
            <a:r>
              <a:rPr lang="en-US" dirty="0"/>
              <a:t>and results in failures. It can be said that failures are manifestation of bugs. One failure may be due to one or more bugs and one bug may cause one or more failures. Thus, when a bug is executed, then failures are generated. But this is not always true. Some bugs are hidden in the sense that these are not executed, as they do not get the required conditions in the system. So, hidden bugs may not always produce failures. They may execute only in certain rare conditions.</a:t>
            </a:r>
          </a:p>
        </p:txBody>
      </p:sp>
      <p:pic>
        <p:nvPicPr>
          <p:cNvPr id="1026" name="Picture 2"/>
          <p:cNvPicPr>
            <a:picLocks noChangeAspect="1" noChangeArrowheads="1"/>
          </p:cNvPicPr>
          <p:nvPr/>
        </p:nvPicPr>
        <p:blipFill>
          <a:blip r:embed="rId2"/>
          <a:srcRect/>
          <a:stretch>
            <a:fillRect/>
          </a:stretch>
        </p:blipFill>
        <p:spPr bwMode="auto">
          <a:xfrm>
            <a:off x="7227066" y="4742761"/>
            <a:ext cx="4039518" cy="193049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a:t>
            </a:r>
          </a:p>
        </p:txBody>
      </p:sp>
      <p:sp>
        <p:nvSpPr>
          <p:cNvPr id="3" name="Content Placeholder 2"/>
          <p:cNvSpPr>
            <a:spLocks noGrp="1"/>
          </p:cNvSpPr>
          <p:nvPr>
            <p:ph idx="1"/>
          </p:nvPr>
        </p:nvSpPr>
        <p:spPr>
          <a:xfrm>
            <a:off x="677334" y="2160589"/>
            <a:ext cx="8596668" cy="2091922"/>
          </a:xfrm>
        </p:spPr>
        <p:txBody>
          <a:bodyPr/>
          <a:lstStyle/>
          <a:p>
            <a:pPr algn="just"/>
            <a:r>
              <a:rPr lang="en-US" b="1" dirty="0"/>
              <a:t>Error: </a:t>
            </a:r>
            <a:r>
              <a:rPr lang="en-US" dirty="0"/>
              <a:t>Whenever a development team member makes a mistake in any phase of SDLC, errors are produced. It might be a typographical error, a misleading of a specification, a misunderstanding of what a subroutine does, and so on. Error is a very general term used for human mistakes. Thus, an error causes a bug and the bug in turn causes failures, as shown in Fig. 2.2.</a:t>
            </a:r>
          </a:p>
          <a:p>
            <a:pPr>
              <a:buNone/>
            </a:pPr>
            <a:endParaRPr lang="en-US" dirty="0"/>
          </a:p>
          <a:p>
            <a:pPr>
              <a:buNone/>
            </a:pPr>
            <a:endParaRPr lang="en-US" dirty="0"/>
          </a:p>
        </p:txBody>
      </p:sp>
      <p:pic>
        <p:nvPicPr>
          <p:cNvPr id="2051" name="Picture 3"/>
          <p:cNvPicPr>
            <a:picLocks noChangeAspect="1" noChangeArrowheads="1"/>
          </p:cNvPicPr>
          <p:nvPr/>
        </p:nvPicPr>
        <p:blipFill>
          <a:blip r:embed="rId2"/>
          <a:srcRect/>
          <a:stretch>
            <a:fillRect/>
          </a:stretch>
        </p:blipFill>
        <p:spPr bwMode="auto">
          <a:xfrm>
            <a:off x="2571177" y="4424305"/>
            <a:ext cx="5353050" cy="13144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C4CB-B7A8-4551-A8A7-8AC47181763F}"/>
              </a:ext>
            </a:extLst>
          </p:cNvPr>
          <p:cNvSpPr>
            <a:spLocks noGrp="1"/>
          </p:cNvSpPr>
          <p:nvPr>
            <p:ph type="title"/>
          </p:nvPr>
        </p:nvSpPr>
        <p:spPr/>
        <p:txBody>
          <a:bodyPr/>
          <a:lstStyle/>
          <a:p>
            <a:r>
              <a:rPr lang="en-US" dirty="0"/>
              <a:t>Testing Principles:</a:t>
            </a:r>
            <a:endParaRPr lang="en-IN" dirty="0"/>
          </a:p>
        </p:txBody>
      </p:sp>
      <p:sp>
        <p:nvSpPr>
          <p:cNvPr id="3" name="Content Placeholder 2">
            <a:extLst>
              <a:ext uri="{FF2B5EF4-FFF2-40B4-BE49-F238E27FC236}">
                <a16:creationId xmlns:a16="http://schemas.microsoft.com/office/drawing/2014/main" id="{926DA7C1-B0C7-45D4-B780-DD35F2B74B4E}"/>
              </a:ext>
            </a:extLst>
          </p:cNvPr>
          <p:cNvSpPr>
            <a:spLocks noGrp="1"/>
          </p:cNvSpPr>
          <p:nvPr>
            <p:ph idx="1"/>
          </p:nvPr>
        </p:nvSpPr>
        <p:spPr/>
        <p:txBody>
          <a:bodyPr/>
          <a:lstStyle/>
          <a:p>
            <a:r>
              <a:rPr lang="en-US" dirty="0"/>
              <a:t>Effective testing, not exhaustive testing.</a:t>
            </a:r>
          </a:p>
          <a:p>
            <a:r>
              <a:rPr lang="en-US" dirty="0"/>
              <a:t>Testing is not a single phase performed in SDLC.</a:t>
            </a:r>
          </a:p>
          <a:p>
            <a:r>
              <a:rPr lang="en-US" dirty="0"/>
              <a:t>Destructive approach for constructive testing.</a:t>
            </a:r>
          </a:p>
          <a:p>
            <a:r>
              <a:rPr lang="en-US" dirty="0"/>
              <a:t>Early testing is the best policy.</a:t>
            </a:r>
          </a:p>
          <a:p>
            <a:r>
              <a:rPr lang="en-US" dirty="0"/>
              <a:t>Probability of existence of an error in a section of a program is proportional to the number of errors already found in that section.</a:t>
            </a:r>
          </a:p>
          <a:p>
            <a:r>
              <a:rPr lang="en-US" dirty="0"/>
              <a:t>Testing strategy should start at the smallest module level and expand towards the whole program.</a:t>
            </a:r>
          </a:p>
          <a:p>
            <a:r>
              <a:rPr lang="en-US" dirty="0"/>
              <a:t>Testing should also be performed by an independent team.</a:t>
            </a:r>
            <a:endParaRPr lang="en-IN" dirty="0"/>
          </a:p>
        </p:txBody>
      </p:sp>
    </p:spTree>
    <p:extLst>
      <p:ext uri="{BB962C8B-B14F-4D97-AF65-F5344CB8AC3E}">
        <p14:creationId xmlns:p14="http://schemas.microsoft.com/office/powerpoint/2010/main" val="27647401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314</TotalTime>
  <Words>2592</Words>
  <Application>Microsoft Office PowerPoint</Application>
  <PresentationFormat>Widescreen</PresentationFormat>
  <Paragraphs>162</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Trebuchet MS</vt:lpstr>
      <vt:lpstr>Wingdings 3</vt:lpstr>
      <vt:lpstr>Facet</vt:lpstr>
      <vt:lpstr>Software Testing</vt:lpstr>
      <vt:lpstr>INTRODUCTION:</vt:lpstr>
      <vt:lpstr>INTRODUCTION:</vt:lpstr>
      <vt:lpstr>EVOLUTION OF SOFTWARE TESTING</vt:lpstr>
      <vt:lpstr>Definition of Software Testing:</vt:lpstr>
      <vt:lpstr>Goals of Software Testing:</vt:lpstr>
      <vt:lpstr>Failure, Fault, Defect and Bug:</vt:lpstr>
      <vt:lpstr>Error:</vt:lpstr>
      <vt:lpstr>Testing Principles:</vt:lpstr>
      <vt:lpstr>Testing Principles:</vt:lpstr>
      <vt:lpstr>SDLC (Iterative Waterfall Model)</vt:lpstr>
      <vt:lpstr>Software Testing Life Cycle (STLC):</vt:lpstr>
      <vt:lpstr>1. Test Planning</vt:lpstr>
      <vt:lpstr>Test Planning:</vt:lpstr>
      <vt:lpstr>Test Design:</vt:lpstr>
      <vt:lpstr>Attributes of a good test cases:</vt:lpstr>
      <vt:lpstr>Test Execution</vt:lpstr>
      <vt:lpstr>V-testing:</vt:lpstr>
      <vt:lpstr>V-testing:</vt:lpstr>
      <vt:lpstr>Testing Life Cycle Model:</vt:lpstr>
      <vt:lpstr>V-Testing Life Cycle Model:</vt:lpstr>
      <vt:lpstr>V-Testing Life Cycle Model:</vt:lpstr>
      <vt:lpstr>V-Testing Life Cycle Model:</vt:lpstr>
      <vt:lpstr>V-Testing Life Cycle Model:</vt:lpstr>
      <vt:lpstr>Software Testing Techniques:</vt:lpstr>
      <vt:lpstr>Software Testing Techniques:</vt:lpstr>
      <vt:lpstr>Difference between Static &amp; Dynamic Testing:</vt:lpstr>
      <vt:lpstr>Difference between Black-box and White-box Testing:</vt:lpstr>
      <vt:lpstr>ASSIGNMENT-1: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Kamesh Raval</dc:creator>
  <cp:lastModifiedBy>Kamesh Raval</cp:lastModifiedBy>
  <cp:revision>38</cp:revision>
  <dcterms:created xsi:type="dcterms:W3CDTF">2020-12-14T03:44:18Z</dcterms:created>
  <dcterms:modified xsi:type="dcterms:W3CDTF">2021-01-26T05:36:58Z</dcterms:modified>
</cp:coreProperties>
</file>