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 id="272" r:id="rId18"/>
    <p:sldId id="273" r:id="rId19"/>
    <p:sldId id="274" r:id="rId20"/>
    <p:sldId id="278"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3/24/2021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3/24/2021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55C3-2303-4A53-9C61-8D8D1D3623A5}"/>
              </a:ext>
            </a:extLst>
          </p:cNvPr>
          <p:cNvSpPr>
            <a:spLocks noGrp="1"/>
          </p:cNvSpPr>
          <p:nvPr>
            <p:ph type="ctrTitle"/>
          </p:nvPr>
        </p:nvSpPr>
        <p:spPr/>
        <p:txBody>
          <a:bodyPr/>
          <a:lstStyle/>
          <a:p>
            <a:r>
              <a:rPr lang="en-US" dirty="0"/>
              <a:t>Unit:2 types of testing</a:t>
            </a:r>
            <a:endParaRPr lang="en-IN" dirty="0"/>
          </a:p>
        </p:txBody>
      </p:sp>
      <p:sp>
        <p:nvSpPr>
          <p:cNvPr id="3" name="Subtitle 2">
            <a:extLst>
              <a:ext uri="{FF2B5EF4-FFF2-40B4-BE49-F238E27FC236}">
                <a16:creationId xmlns:a16="http://schemas.microsoft.com/office/drawing/2014/main" id="{388EDC38-2CFB-4334-BEEC-4D2BA79ECDFC}"/>
              </a:ext>
            </a:extLst>
          </p:cNvPr>
          <p:cNvSpPr>
            <a:spLocks noGrp="1"/>
          </p:cNvSpPr>
          <p:nvPr>
            <p:ph type="subTitle" idx="1"/>
          </p:nvPr>
        </p:nvSpPr>
        <p:spPr/>
        <p:txBody>
          <a:bodyPr/>
          <a:lstStyle/>
          <a:p>
            <a:r>
              <a:rPr lang="en-US" dirty="0"/>
              <a:t>STATIC And Dynamic testing [black-box testing and white-box testing]:</a:t>
            </a:r>
            <a:endParaRPr lang="en-IN" dirty="0"/>
          </a:p>
        </p:txBody>
      </p:sp>
    </p:spTree>
    <p:extLst>
      <p:ext uri="{BB962C8B-B14F-4D97-AF65-F5344CB8AC3E}">
        <p14:creationId xmlns:p14="http://schemas.microsoft.com/office/powerpoint/2010/main" val="224703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A295-76B8-4FE1-9B5F-5B577F1E29E0}"/>
              </a:ext>
            </a:extLst>
          </p:cNvPr>
          <p:cNvSpPr>
            <a:spLocks noGrp="1"/>
          </p:cNvSpPr>
          <p:nvPr>
            <p:ph type="title"/>
          </p:nvPr>
        </p:nvSpPr>
        <p:spPr>
          <a:xfrm>
            <a:off x="581192" y="702156"/>
            <a:ext cx="11029616" cy="835096"/>
          </a:xfrm>
        </p:spPr>
        <p:txBody>
          <a:bodyPr/>
          <a:lstStyle/>
          <a:p>
            <a:r>
              <a:rPr lang="en-IN" dirty="0"/>
              <a:t>4.1.3 WORST-CASE TESTING METHOD</a:t>
            </a:r>
          </a:p>
        </p:txBody>
      </p:sp>
      <p:sp>
        <p:nvSpPr>
          <p:cNvPr id="3" name="Content Placeholder 2">
            <a:extLst>
              <a:ext uri="{FF2B5EF4-FFF2-40B4-BE49-F238E27FC236}">
                <a16:creationId xmlns:a16="http://schemas.microsoft.com/office/drawing/2014/main" id="{9AEFC0E2-FFBA-43DC-992F-7794A7516842}"/>
              </a:ext>
            </a:extLst>
          </p:cNvPr>
          <p:cNvSpPr>
            <a:spLocks noGrp="1"/>
          </p:cNvSpPr>
          <p:nvPr>
            <p:ph idx="1"/>
          </p:nvPr>
        </p:nvSpPr>
        <p:spPr>
          <a:xfrm>
            <a:off x="581191" y="1831287"/>
            <a:ext cx="11029615" cy="3678303"/>
          </a:xfrm>
        </p:spPr>
        <p:txBody>
          <a:bodyPr anchor="t"/>
          <a:lstStyle/>
          <a:p>
            <a:pPr algn="just"/>
            <a:r>
              <a:rPr lang="en-US" dirty="0"/>
              <a:t>We can again extend the concept of BVC by assuming more than one variable on the boundary. It is called worst-case testing method. Again, take the previous example of two variables, A and B. We can add the following test cases to the list of 9 test cases designed in BVC as:</a:t>
            </a:r>
          </a:p>
          <a:p>
            <a:pPr algn="just"/>
            <a:r>
              <a:rPr lang="en-US" dirty="0"/>
              <a:t>It can be generalized that for n input variables in a module, 5</a:t>
            </a:r>
            <a:r>
              <a:rPr lang="en-US" baseline="30000" dirty="0"/>
              <a:t>n</a:t>
            </a:r>
            <a:r>
              <a:rPr lang="en-US" dirty="0"/>
              <a:t> test cases can be designed with worst-case testing.</a:t>
            </a:r>
          </a:p>
          <a:p>
            <a:pPr algn="just"/>
            <a:r>
              <a:rPr lang="en-US" dirty="0"/>
              <a:t>BVA is applicable when the module to be tested is a function of several independent variables. This method becomes important for physical quantities where boundary condition checking is crucial. For example, systems having requirements of minimum and maximum temperature, pressure or speed, etc. However, it is not useful for Boolean variables.</a:t>
            </a:r>
            <a:endParaRPr lang="en-IN" dirty="0"/>
          </a:p>
        </p:txBody>
      </p:sp>
      <p:pic>
        <p:nvPicPr>
          <p:cNvPr id="5" name="Picture 4">
            <a:extLst>
              <a:ext uri="{FF2B5EF4-FFF2-40B4-BE49-F238E27FC236}">
                <a16:creationId xmlns:a16="http://schemas.microsoft.com/office/drawing/2014/main" id="{7BEEB366-8559-4330-AA1E-09F6811BFAFF}"/>
              </a:ext>
            </a:extLst>
          </p:cNvPr>
          <p:cNvPicPr>
            <a:picLocks noChangeAspect="1"/>
          </p:cNvPicPr>
          <p:nvPr/>
        </p:nvPicPr>
        <p:blipFill>
          <a:blip r:embed="rId2"/>
          <a:stretch>
            <a:fillRect/>
          </a:stretch>
        </p:blipFill>
        <p:spPr>
          <a:xfrm>
            <a:off x="4006298" y="4012510"/>
            <a:ext cx="4762500" cy="2752725"/>
          </a:xfrm>
          <a:prstGeom prst="rect">
            <a:avLst/>
          </a:prstGeom>
        </p:spPr>
      </p:pic>
    </p:spTree>
    <p:extLst>
      <p:ext uri="{BB962C8B-B14F-4D97-AF65-F5344CB8AC3E}">
        <p14:creationId xmlns:p14="http://schemas.microsoft.com/office/powerpoint/2010/main" val="353971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9A37-028E-43A9-A4F0-840DEB2A5B62}"/>
              </a:ext>
            </a:extLst>
          </p:cNvPr>
          <p:cNvSpPr>
            <a:spLocks noGrp="1"/>
          </p:cNvSpPr>
          <p:nvPr>
            <p:ph type="title"/>
          </p:nvPr>
        </p:nvSpPr>
        <p:spPr/>
        <p:txBody>
          <a:bodyPr/>
          <a:lstStyle/>
          <a:p>
            <a:r>
              <a:rPr lang="en-IN" dirty="0"/>
              <a:t>4.1.4 ROBUST WORST-CASE TESTING METHOD:</a:t>
            </a:r>
          </a:p>
        </p:txBody>
      </p:sp>
      <p:sp>
        <p:nvSpPr>
          <p:cNvPr id="3" name="Content Placeholder 2">
            <a:extLst>
              <a:ext uri="{FF2B5EF4-FFF2-40B4-BE49-F238E27FC236}">
                <a16:creationId xmlns:a16="http://schemas.microsoft.com/office/drawing/2014/main" id="{1744DD40-19A6-45EF-B99E-BE70C5E65F6D}"/>
              </a:ext>
            </a:extLst>
          </p:cNvPr>
          <p:cNvSpPr>
            <a:spLocks noGrp="1"/>
          </p:cNvSpPr>
          <p:nvPr>
            <p:ph idx="1"/>
          </p:nvPr>
        </p:nvSpPr>
        <p:spPr/>
        <p:txBody>
          <a:bodyPr anchor="t"/>
          <a:lstStyle/>
          <a:p>
            <a:r>
              <a:rPr lang="en-US" dirty="0"/>
              <a:t>In Robust Worst-Case Testing Method, we consider the All possible combinations. Total 7 values are there for one variable. Therefore, the total number of cases can be generated in Robust Worst-Case Methods are 7</a:t>
            </a:r>
            <a:r>
              <a:rPr lang="en-US" baseline="30000" dirty="0"/>
              <a:t>n</a:t>
            </a:r>
            <a:r>
              <a:rPr lang="en-US" dirty="0"/>
              <a:t>. In the case of 2 variables, total number of test cases are 49.</a:t>
            </a:r>
            <a:endParaRPr lang="en-IN" dirty="0"/>
          </a:p>
        </p:txBody>
      </p:sp>
    </p:spTree>
    <p:extLst>
      <p:ext uri="{BB962C8B-B14F-4D97-AF65-F5344CB8AC3E}">
        <p14:creationId xmlns:p14="http://schemas.microsoft.com/office/powerpoint/2010/main" val="429255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4.2 EQUIVALENCE CLASS TESTING</a:t>
            </a:r>
            <a:endParaRPr lang="en-US" dirty="0"/>
          </a:p>
        </p:txBody>
      </p:sp>
      <p:sp>
        <p:nvSpPr>
          <p:cNvPr id="3" name="Content Placeholder 2"/>
          <p:cNvSpPr>
            <a:spLocks noGrp="1"/>
          </p:cNvSpPr>
          <p:nvPr>
            <p:ph idx="1"/>
          </p:nvPr>
        </p:nvSpPr>
        <p:spPr/>
        <p:txBody>
          <a:bodyPr/>
          <a:lstStyle/>
          <a:p>
            <a:pPr algn="just"/>
            <a:r>
              <a:rPr lang="en-US" dirty="0"/>
              <a:t>The input domain for testing is too large to test every input.  So, we can divide or partition the input domain based on a common feature or  a class of data. Equivalence partitioning is a method for deriving test cases wherein classes of input conditions called </a:t>
            </a:r>
            <a:r>
              <a:rPr lang="en-US" b="1" u="sng" dirty="0"/>
              <a:t>equivalence classes </a:t>
            </a:r>
            <a:r>
              <a:rPr lang="en-US" dirty="0"/>
              <a:t>are identified such that each member of the class causes the same kind of processing and output to occur.</a:t>
            </a:r>
          </a:p>
          <a:p>
            <a:pPr algn="just"/>
            <a:r>
              <a:rPr lang="en-US" dirty="0"/>
              <a:t>Thus, instead of testing every input, only one test case from each partitioned class can be executed. It means only one test case in the equivalence class will be sufficient to find errors.</a:t>
            </a:r>
          </a:p>
          <a:p>
            <a:pPr algn="just"/>
            <a:r>
              <a:rPr lang="en-US" dirty="0"/>
              <a:t>If one test case in an equivalence class detects a bug, all other test cases in that class have the same probability of finding bugs. Therefore,  instead of taking every value in one domain, only one test case is chosen from one 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EQUIVALENCE CLASS TESTING</a:t>
            </a:r>
            <a:endParaRPr lang="en-US"/>
          </a:p>
        </p:txBody>
      </p:sp>
      <p:sp>
        <p:nvSpPr>
          <p:cNvPr id="3" name="Content Placeholder 2"/>
          <p:cNvSpPr>
            <a:spLocks noGrp="1"/>
          </p:cNvSpPr>
          <p:nvPr>
            <p:ph idx="1"/>
          </p:nvPr>
        </p:nvSpPr>
        <p:spPr/>
        <p:txBody>
          <a:bodyPr/>
          <a:lstStyle/>
          <a:p>
            <a:pPr algn="just"/>
            <a:r>
              <a:rPr lang="en-US" dirty="0"/>
              <a:t>Equivalence partitioning method for designing test cases has the following goals:</a:t>
            </a:r>
          </a:p>
          <a:p>
            <a:pPr marL="342900" indent="-342900" algn="just">
              <a:buFont typeface="+mj-lt"/>
              <a:buAutoNum type="arabicPeriod"/>
            </a:pPr>
            <a:r>
              <a:rPr lang="en-US" b="1" i="1" dirty="0"/>
              <a:t>Completeness </a:t>
            </a:r>
            <a:r>
              <a:rPr lang="en-US" dirty="0"/>
              <a:t>Without executing all the test cases, we strive to touch the completeness of testing domain.</a:t>
            </a:r>
          </a:p>
          <a:p>
            <a:pPr marL="342900" indent="-342900" algn="just">
              <a:buFont typeface="+mj-lt"/>
              <a:buAutoNum type="arabicPeriod"/>
            </a:pPr>
            <a:r>
              <a:rPr lang="en-US" b="1" i="1" dirty="0"/>
              <a:t>Non-redundancy </a:t>
            </a:r>
            <a:r>
              <a:rPr lang="en-US" dirty="0"/>
              <a:t>When the test cases are executed having inputs from the same class, then there is redundancy in executing the test cases. Time and resources are wasted in executing these redundant test cases, as they explore the same type of bug.</a:t>
            </a:r>
          </a:p>
          <a:p>
            <a:r>
              <a:rPr lang="en-US" dirty="0"/>
              <a:t>To use equivalence partitioning, one needs to perform two steps:</a:t>
            </a:r>
          </a:p>
          <a:p>
            <a:pPr marL="342900" indent="-342900">
              <a:buFont typeface="+mj-lt"/>
              <a:buAutoNum type="arabicPeriod"/>
            </a:pPr>
            <a:r>
              <a:rPr lang="en-US" dirty="0"/>
              <a:t>Identify equivalence classes</a:t>
            </a:r>
          </a:p>
          <a:p>
            <a:pPr marL="342900" indent="-342900">
              <a:buFont typeface="+mj-lt"/>
              <a:buAutoNum type="arabicPeriod"/>
            </a:pPr>
            <a:r>
              <a:rPr lang="en-US" dirty="0"/>
              <a:t>Design test cases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6A45-ECBC-4F8F-9C21-C0C1BEDD83E3}"/>
              </a:ext>
            </a:extLst>
          </p:cNvPr>
          <p:cNvSpPr>
            <a:spLocks noGrp="1"/>
          </p:cNvSpPr>
          <p:nvPr>
            <p:ph type="title"/>
          </p:nvPr>
        </p:nvSpPr>
        <p:spPr/>
        <p:txBody>
          <a:bodyPr/>
          <a:lstStyle/>
          <a:p>
            <a:r>
              <a:rPr lang="en-US" dirty="0"/>
              <a:t>4.2.1 IDENTIFICATION OF EQUIVALENT CLASSES</a:t>
            </a:r>
            <a:endParaRPr lang="en-IN" dirty="0"/>
          </a:p>
        </p:txBody>
      </p:sp>
      <p:sp>
        <p:nvSpPr>
          <p:cNvPr id="3" name="Content Placeholder 2">
            <a:extLst>
              <a:ext uri="{FF2B5EF4-FFF2-40B4-BE49-F238E27FC236}">
                <a16:creationId xmlns:a16="http://schemas.microsoft.com/office/drawing/2014/main" id="{39EA93BC-D617-4532-9448-582896D730DA}"/>
              </a:ext>
            </a:extLst>
          </p:cNvPr>
          <p:cNvSpPr>
            <a:spLocks noGrp="1"/>
          </p:cNvSpPr>
          <p:nvPr>
            <p:ph idx="1"/>
          </p:nvPr>
        </p:nvSpPr>
        <p:spPr/>
        <p:txBody>
          <a:bodyPr/>
          <a:lstStyle/>
          <a:p>
            <a:pPr algn="just"/>
            <a:r>
              <a:rPr lang="en-US" dirty="0"/>
              <a:t>Different equivalence classes are formed by grouping inputs for which the behavior pattern of the module is similar.</a:t>
            </a:r>
          </a:p>
          <a:p>
            <a:pPr algn="just"/>
            <a:r>
              <a:rPr lang="en-US" dirty="0"/>
              <a:t>The rationale of forming equivalence classes like this is the assumption that if the specifications require exactly the same behavior for each element in a class of values, then the program is likely to be constructed such that it either succeeds or fails for each value in that class.</a:t>
            </a:r>
          </a:p>
          <a:p>
            <a:pPr algn="just"/>
            <a:r>
              <a:rPr lang="en-US" dirty="0"/>
              <a:t>For example, the specifications of a module that determines the absolute value for integers specify different behavior patterns for positive and negative integers. In this case, we will form two classes: one consisting of positive integers and another consisting of negative integers.</a:t>
            </a:r>
          </a:p>
          <a:p>
            <a:endParaRPr lang="en-IN" dirty="0"/>
          </a:p>
        </p:txBody>
      </p:sp>
    </p:spTree>
    <p:extLst>
      <p:ext uri="{BB962C8B-B14F-4D97-AF65-F5344CB8AC3E}">
        <p14:creationId xmlns:p14="http://schemas.microsoft.com/office/powerpoint/2010/main" val="2233628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3D51-75A9-4FCF-8F94-70D423B8ED34}"/>
              </a:ext>
            </a:extLst>
          </p:cNvPr>
          <p:cNvSpPr>
            <a:spLocks noGrp="1"/>
          </p:cNvSpPr>
          <p:nvPr>
            <p:ph type="title"/>
          </p:nvPr>
        </p:nvSpPr>
        <p:spPr/>
        <p:txBody>
          <a:bodyPr/>
          <a:lstStyle/>
          <a:p>
            <a:r>
              <a:rPr lang="en-US" dirty="0"/>
              <a:t>4.2.1 IDENTIFICATION OF EQUIVALENT CLASSES</a:t>
            </a:r>
            <a:endParaRPr lang="en-IN" dirty="0"/>
          </a:p>
        </p:txBody>
      </p:sp>
      <p:sp>
        <p:nvSpPr>
          <p:cNvPr id="3" name="Content Placeholder 2">
            <a:extLst>
              <a:ext uri="{FF2B5EF4-FFF2-40B4-BE49-F238E27FC236}">
                <a16:creationId xmlns:a16="http://schemas.microsoft.com/office/drawing/2014/main" id="{5B6AE32A-E623-48BD-B59C-5E5D766FF3C2}"/>
              </a:ext>
            </a:extLst>
          </p:cNvPr>
          <p:cNvSpPr>
            <a:spLocks noGrp="1"/>
          </p:cNvSpPr>
          <p:nvPr>
            <p:ph idx="1"/>
          </p:nvPr>
        </p:nvSpPr>
        <p:spPr/>
        <p:txBody>
          <a:bodyPr anchor="t">
            <a:normAutofit lnSpcReduction="10000"/>
          </a:bodyPr>
          <a:lstStyle/>
          <a:p>
            <a:pPr algn="just"/>
            <a:r>
              <a:rPr lang="en-US" dirty="0"/>
              <a:t>Two types of classes can always be identified as discussed below: Valid equivalence classes These classes consider valid inputs to the program. Invalid equivalence classes One must not be restricted to valid inputs only. We should also consider invalid inputs that will generate error conditions or unexpected behavior of the program, as shown in Fig. 4.4.</a:t>
            </a:r>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There are no well-defined rules for identifying equivalence classes, as it is a heuristic process. However, some guidelines are defined for forming equivalence classes:</a:t>
            </a:r>
            <a:endParaRPr lang="en-IN" dirty="0"/>
          </a:p>
        </p:txBody>
      </p:sp>
      <p:pic>
        <p:nvPicPr>
          <p:cNvPr id="5" name="Picture 4">
            <a:extLst>
              <a:ext uri="{FF2B5EF4-FFF2-40B4-BE49-F238E27FC236}">
                <a16:creationId xmlns:a16="http://schemas.microsoft.com/office/drawing/2014/main" id="{4527A128-D1E9-4940-AB04-3359C580371B}"/>
              </a:ext>
            </a:extLst>
          </p:cNvPr>
          <p:cNvPicPr>
            <a:picLocks noChangeAspect="1"/>
          </p:cNvPicPr>
          <p:nvPr/>
        </p:nvPicPr>
        <p:blipFill>
          <a:blip r:embed="rId2"/>
          <a:stretch>
            <a:fillRect/>
          </a:stretch>
        </p:blipFill>
        <p:spPr>
          <a:xfrm>
            <a:off x="2822713" y="3210021"/>
            <a:ext cx="6533322" cy="1878813"/>
          </a:xfrm>
          <a:prstGeom prst="rect">
            <a:avLst/>
          </a:prstGeom>
        </p:spPr>
      </p:pic>
    </p:spTree>
    <p:extLst>
      <p:ext uri="{BB962C8B-B14F-4D97-AF65-F5344CB8AC3E}">
        <p14:creationId xmlns:p14="http://schemas.microsoft.com/office/powerpoint/2010/main" val="1803276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2024-23A2-4C1E-B322-4CE6BB1BEBE5}"/>
              </a:ext>
            </a:extLst>
          </p:cNvPr>
          <p:cNvSpPr>
            <a:spLocks noGrp="1"/>
          </p:cNvSpPr>
          <p:nvPr>
            <p:ph type="title"/>
          </p:nvPr>
        </p:nvSpPr>
        <p:spPr/>
        <p:txBody>
          <a:bodyPr/>
          <a:lstStyle/>
          <a:p>
            <a:r>
              <a:rPr lang="en-US" dirty="0"/>
              <a:t>4.2.1 IDENTIFICATION OF EQUIVALENT CLASSES</a:t>
            </a:r>
            <a:endParaRPr lang="en-IN" dirty="0"/>
          </a:p>
        </p:txBody>
      </p:sp>
      <p:sp>
        <p:nvSpPr>
          <p:cNvPr id="3" name="Content Placeholder 2">
            <a:extLst>
              <a:ext uri="{FF2B5EF4-FFF2-40B4-BE49-F238E27FC236}">
                <a16:creationId xmlns:a16="http://schemas.microsoft.com/office/drawing/2014/main" id="{51BB6B2A-063D-43E0-B1C7-485F08AC27B7}"/>
              </a:ext>
            </a:extLst>
          </p:cNvPr>
          <p:cNvSpPr>
            <a:spLocks noGrp="1"/>
          </p:cNvSpPr>
          <p:nvPr>
            <p:ph idx="1"/>
          </p:nvPr>
        </p:nvSpPr>
        <p:spPr>
          <a:xfrm>
            <a:off x="581192" y="2180496"/>
            <a:ext cx="11029615" cy="4233556"/>
          </a:xfrm>
        </p:spPr>
        <p:txBody>
          <a:bodyPr anchor="t"/>
          <a:lstStyle/>
          <a:p>
            <a:pPr algn="just"/>
            <a:r>
              <a:rPr lang="en-US" dirty="0"/>
              <a:t>If there is no reason to believe that the entire range of an input will be treated in the same manner, then the range should be split into two or more equivalence classes. </a:t>
            </a:r>
          </a:p>
          <a:p>
            <a:pPr algn="just"/>
            <a:r>
              <a:rPr lang="en-US" dirty="0"/>
              <a:t>If a program handles each valid input differently, then define one valid equivalence class per valid input. </a:t>
            </a:r>
          </a:p>
          <a:p>
            <a:pPr algn="just"/>
            <a:r>
              <a:rPr lang="en-US" dirty="0"/>
              <a:t>Boundary value analysis can help in identifying the classes. </a:t>
            </a:r>
          </a:p>
          <a:p>
            <a:pPr algn="just"/>
            <a:r>
              <a:rPr lang="en-US" dirty="0"/>
              <a:t>If an input variable can identify more than one category, then for each category, we can make equivalent classes. </a:t>
            </a:r>
          </a:p>
          <a:p>
            <a:pPr algn="just"/>
            <a:r>
              <a:rPr lang="en-US" dirty="0"/>
              <a:t>If the requirements state that the number of items input by the system at some point must lie within a certain range, specify one valid class where the number of inputs is within the valid range, one invalid class where there are very few inputs, and one invalid class where there are too many inputs.</a:t>
            </a:r>
          </a:p>
          <a:p>
            <a:pPr algn="just"/>
            <a:r>
              <a:rPr lang="en-US" dirty="0"/>
              <a:t>If an input condition specifies a ‘must be’ situation, identify a valid equivalence class and an invalid equivalence class.</a:t>
            </a:r>
          </a:p>
          <a:p>
            <a:pPr algn="just"/>
            <a:r>
              <a:rPr lang="en-US" dirty="0"/>
              <a:t>Equivalence classes can be of the output desired in the program.</a:t>
            </a:r>
            <a:endParaRPr lang="en-IN" dirty="0"/>
          </a:p>
        </p:txBody>
      </p:sp>
    </p:spTree>
    <p:extLst>
      <p:ext uri="{BB962C8B-B14F-4D97-AF65-F5344CB8AC3E}">
        <p14:creationId xmlns:p14="http://schemas.microsoft.com/office/powerpoint/2010/main" val="1706237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4CF9-FBD8-4838-AB81-4B02EC9247F7}"/>
              </a:ext>
            </a:extLst>
          </p:cNvPr>
          <p:cNvSpPr>
            <a:spLocks noGrp="1"/>
          </p:cNvSpPr>
          <p:nvPr>
            <p:ph type="title"/>
          </p:nvPr>
        </p:nvSpPr>
        <p:spPr/>
        <p:txBody>
          <a:bodyPr/>
          <a:lstStyle/>
          <a:p>
            <a:r>
              <a:rPr lang="en-US" dirty="0"/>
              <a:t>4.2.2 IDENTIFYING THE TEST CASES</a:t>
            </a:r>
            <a:endParaRPr lang="en-IN" dirty="0"/>
          </a:p>
        </p:txBody>
      </p:sp>
      <p:sp>
        <p:nvSpPr>
          <p:cNvPr id="3" name="Content Placeholder 2">
            <a:extLst>
              <a:ext uri="{FF2B5EF4-FFF2-40B4-BE49-F238E27FC236}">
                <a16:creationId xmlns:a16="http://schemas.microsoft.com/office/drawing/2014/main" id="{01AB1153-382D-44FB-80E9-8215FEC4B178}"/>
              </a:ext>
            </a:extLst>
          </p:cNvPr>
          <p:cNvSpPr>
            <a:spLocks noGrp="1"/>
          </p:cNvSpPr>
          <p:nvPr>
            <p:ph idx="1"/>
          </p:nvPr>
        </p:nvSpPr>
        <p:spPr/>
        <p:txBody>
          <a:bodyPr/>
          <a:lstStyle/>
          <a:p>
            <a:r>
              <a:rPr lang="en-US" dirty="0"/>
              <a:t>A few guidelines are given below to identify test cases through generated equivalence classes:</a:t>
            </a:r>
          </a:p>
          <a:p>
            <a:pPr marL="342900" indent="-342900">
              <a:buFont typeface="+mj-lt"/>
              <a:buAutoNum type="arabicPeriod"/>
            </a:pPr>
            <a:r>
              <a:rPr lang="en-US" dirty="0"/>
              <a:t>Assign a unique identification number to each equivalence class.</a:t>
            </a:r>
          </a:p>
          <a:p>
            <a:pPr marL="342900" indent="-342900">
              <a:buFont typeface="+mj-lt"/>
              <a:buAutoNum type="arabicPeriod"/>
            </a:pPr>
            <a:r>
              <a:rPr lang="en-US" dirty="0"/>
              <a:t>Write a new test case covering as many of the uncovered valid equivalence classes as possible, until all valid equivalence classes have been covered by test cases.</a:t>
            </a:r>
          </a:p>
          <a:p>
            <a:pPr marL="342900" indent="-342900">
              <a:buFont typeface="+mj-lt"/>
              <a:buAutoNum type="arabicPeriod"/>
            </a:pPr>
            <a:r>
              <a:rPr lang="en-US" dirty="0"/>
              <a:t>Write a test case that covers one, and only one, of the uncovered invalid equivalence classes, until all invalid equivalence classes have been covered by test cases.</a:t>
            </a:r>
          </a:p>
          <a:p>
            <a:pPr marL="342900" indent="-342900">
              <a:buFont typeface="+mj-lt"/>
              <a:buAutoNum type="arabicPeriod"/>
            </a:pPr>
            <a:endParaRPr lang="en-IN" dirty="0"/>
          </a:p>
        </p:txBody>
      </p:sp>
    </p:spTree>
    <p:extLst>
      <p:ext uri="{BB962C8B-B14F-4D97-AF65-F5344CB8AC3E}">
        <p14:creationId xmlns:p14="http://schemas.microsoft.com/office/powerpoint/2010/main" val="251530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D023-A136-41C6-B2F3-8798C0D84502}"/>
              </a:ext>
            </a:extLst>
          </p:cNvPr>
          <p:cNvSpPr>
            <a:spLocks noGrp="1"/>
          </p:cNvSpPr>
          <p:nvPr>
            <p:ph type="title"/>
          </p:nvPr>
        </p:nvSpPr>
        <p:spPr/>
        <p:txBody>
          <a:bodyPr/>
          <a:lstStyle/>
          <a:p>
            <a:r>
              <a:rPr lang="en-IN" dirty="0"/>
              <a:t>4.4 DECISION TABLE-BASED TESTING</a:t>
            </a:r>
          </a:p>
        </p:txBody>
      </p:sp>
      <p:sp>
        <p:nvSpPr>
          <p:cNvPr id="3" name="Content Placeholder 2">
            <a:extLst>
              <a:ext uri="{FF2B5EF4-FFF2-40B4-BE49-F238E27FC236}">
                <a16:creationId xmlns:a16="http://schemas.microsoft.com/office/drawing/2014/main" id="{30CB1A3F-55F1-4BD0-BC66-75DF3E394E05}"/>
              </a:ext>
            </a:extLst>
          </p:cNvPr>
          <p:cNvSpPr>
            <a:spLocks noGrp="1"/>
          </p:cNvSpPr>
          <p:nvPr>
            <p:ph idx="1"/>
          </p:nvPr>
        </p:nvSpPr>
        <p:spPr/>
        <p:txBody>
          <a:bodyPr/>
          <a:lstStyle/>
          <a:p>
            <a:pPr algn="just"/>
            <a:r>
              <a:rPr lang="en-US" dirty="0"/>
              <a:t>Boundary value analysis and equivalence class partitioning methods do not consider combinations of input conditions.</a:t>
            </a:r>
          </a:p>
          <a:p>
            <a:pPr algn="just"/>
            <a:r>
              <a:rPr lang="en-US" dirty="0"/>
              <a:t>Decision table is another useful method to represent the information in a tabular method. It has the specialty to consider complex combinations of input conditions and resulting actions. Decision tables obtain their power from logical expressions. Each operand or variable in a logical expression takes on the value, TRUE or FALSE.</a:t>
            </a:r>
            <a:endParaRPr lang="en-IN" dirty="0"/>
          </a:p>
        </p:txBody>
      </p:sp>
    </p:spTree>
    <p:extLst>
      <p:ext uri="{BB962C8B-B14F-4D97-AF65-F5344CB8AC3E}">
        <p14:creationId xmlns:p14="http://schemas.microsoft.com/office/powerpoint/2010/main" val="2067755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CFD5-1168-479F-AA5D-1BFBACCFA812}"/>
              </a:ext>
            </a:extLst>
          </p:cNvPr>
          <p:cNvSpPr>
            <a:spLocks noGrp="1"/>
          </p:cNvSpPr>
          <p:nvPr>
            <p:ph type="title"/>
          </p:nvPr>
        </p:nvSpPr>
        <p:spPr/>
        <p:txBody>
          <a:bodyPr/>
          <a:lstStyle/>
          <a:p>
            <a:r>
              <a:rPr lang="en-US" dirty="0"/>
              <a:t>4.4.1 FORMATION OF DECISION TABLE</a:t>
            </a:r>
            <a:endParaRPr lang="en-IN" dirty="0"/>
          </a:p>
        </p:txBody>
      </p:sp>
      <p:sp>
        <p:nvSpPr>
          <p:cNvPr id="3" name="Content Placeholder 2">
            <a:extLst>
              <a:ext uri="{FF2B5EF4-FFF2-40B4-BE49-F238E27FC236}">
                <a16:creationId xmlns:a16="http://schemas.microsoft.com/office/drawing/2014/main" id="{A5D90553-AFE1-4A4B-B046-564BA843AFB5}"/>
              </a:ext>
            </a:extLst>
          </p:cNvPr>
          <p:cNvSpPr>
            <a:spLocks noGrp="1"/>
          </p:cNvSpPr>
          <p:nvPr>
            <p:ph idx="1"/>
          </p:nvPr>
        </p:nvSpPr>
        <p:spPr/>
        <p:txBody>
          <a:bodyPr/>
          <a:lstStyle/>
          <a:p>
            <a:r>
              <a:rPr lang="en-US" b="1" u="sng" dirty="0"/>
              <a:t>Condition stub</a:t>
            </a:r>
            <a:r>
              <a:rPr lang="en-US" dirty="0"/>
              <a:t>: It is a list of input conditions for which the complex combination is made. </a:t>
            </a:r>
          </a:p>
          <a:p>
            <a:r>
              <a:rPr lang="en-US" b="1" u="sng" dirty="0"/>
              <a:t>Action stub</a:t>
            </a:r>
            <a:r>
              <a:rPr lang="en-US" dirty="0"/>
              <a:t>: It is a list of resulting actions which will be performed if a combination of input condition is satisfied. </a:t>
            </a:r>
          </a:p>
          <a:p>
            <a:r>
              <a:rPr lang="en-US" b="1" u="sng" dirty="0"/>
              <a:t>Condition entry</a:t>
            </a:r>
            <a:r>
              <a:rPr lang="en-US" dirty="0"/>
              <a:t>: It is a specific entry in the table corresponding to input conditions mentioned in the condition stub. When we enter TRUE or FALSE for all input conditions for a particular combination, then it is called a Rule.</a:t>
            </a:r>
          </a:p>
          <a:p>
            <a:pPr marL="0" indent="0" algn="just">
              <a:buNone/>
            </a:pPr>
            <a:r>
              <a:rPr lang="en-US" dirty="0"/>
              <a:t>When the condition entry takes only two values—TRUE or FALSE, then it is called Limited Entry Decision Table. When the condition entry takes several values, then it is called Extended Entry Decision Table. In limited entry decision table, condition entry, which has no effect whether it is True or False, is called a Don’t-Care state or immaterial state (represented by I). The state of a don’t-care condition does not affect the resulting action.</a:t>
            </a:r>
          </a:p>
          <a:p>
            <a:r>
              <a:rPr lang="en-US" b="1" u="sng" dirty="0"/>
              <a:t>Action entry: </a:t>
            </a:r>
            <a:r>
              <a:rPr lang="en-US" dirty="0"/>
              <a:t>It is the entry in the table for the resulting action to be performed when one rule (which is a combination of input condition) is satisfied. ‘X’ denotes the action entry in the table.</a:t>
            </a:r>
            <a:endParaRPr lang="en-IN" dirty="0"/>
          </a:p>
        </p:txBody>
      </p:sp>
    </p:spTree>
    <p:extLst>
      <p:ext uri="{BB962C8B-B14F-4D97-AF65-F5344CB8AC3E}">
        <p14:creationId xmlns:p14="http://schemas.microsoft.com/office/powerpoint/2010/main" val="5925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F5D2-C542-4A07-92AB-51B178B8F12C}"/>
              </a:ext>
            </a:extLst>
          </p:cNvPr>
          <p:cNvSpPr>
            <a:spLocks noGrp="1"/>
          </p:cNvSpPr>
          <p:nvPr>
            <p:ph type="title"/>
          </p:nvPr>
        </p:nvSpPr>
        <p:spPr/>
        <p:txBody>
          <a:bodyPr/>
          <a:lstStyle/>
          <a:p>
            <a:r>
              <a:rPr lang="en-US" dirty="0"/>
              <a:t>Black-box testing:</a:t>
            </a:r>
            <a:endParaRPr lang="en-IN" dirty="0"/>
          </a:p>
        </p:txBody>
      </p:sp>
      <p:sp>
        <p:nvSpPr>
          <p:cNvPr id="3" name="Content Placeholder 2">
            <a:extLst>
              <a:ext uri="{FF2B5EF4-FFF2-40B4-BE49-F238E27FC236}">
                <a16:creationId xmlns:a16="http://schemas.microsoft.com/office/drawing/2014/main" id="{6FE32742-BCDB-4DBC-A9FB-2D265CB457A4}"/>
              </a:ext>
            </a:extLst>
          </p:cNvPr>
          <p:cNvSpPr>
            <a:spLocks noGrp="1"/>
          </p:cNvSpPr>
          <p:nvPr>
            <p:ph idx="1"/>
          </p:nvPr>
        </p:nvSpPr>
        <p:spPr>
          <a:xfrm>
            <a:off x="581192" y="2180497"/>
            <a:ext cx="11029615" cy="2272234"/>
          </a:xfrm>
        </p:spPr>
        <p:txBody>
          <a:bodyPr/>
          <a:lstStyle/>
          <a:p>
            <a:r>
              <a:rPr lang="en-US" dirty="0"/>
              <a:t>Black-box technique is one of the major technique in dynamic testing for designing effective test cases.</a:t>
            </a:r>
          </a:p>
          <a:p>
            <a:r>
              <a:rPr lang="en-US" dirty="0"/>
              <a:t>This techniques considers only the functional requirements of the software or module. In other words, the structure or logic of the software is not considered.</a:t>
            </a:r>
          </a:p>
          <a:p>
            <a:r>
              <a:rPr lang="en-US" dirty="0"/>
              <a:t>Therefore, this is also known as functional testing.</a:t>
            </a:r>
          </a:p>
          <a:p>
            <a:r>
              <a:rPr lang="en-US" dirty="0"/>
              <a:t>The system is considered as a black box, taking no notice of its internal structure; so it is called black-box testing.</a:t>
            </a:r>
          </a:p>
          <a:p>
            <a:pPr marL="0" indent="0">
              <a:buNone/>
            </a:pPr>
            <a:endParaRPr lang="en-IN" dirty="0"/>
          </a:p>
        </p:txBody>
      </p:sp>
      <p:pic>
        <p:nvPicPr>
          <p:cNvPr id="5" name="Picture 4">
            <a:extLst>
              <a:ext uri="{FF2B5EF4-FFF2-40B4-BE49-F238E27FC236}">
                <a16:creationId xmlns:a16="http://schemas.microsoft.com/office/drawing/2014/main" id="{AAC3F550-F1C5-4C02-878B-C5621864C3E3}"/>
              </a:ext>
            </a:extLst>
          </p:cNvPr>
          <p:cNvPicPr>
            <a:picLocks noChangeAspect="1"/>
          </p:cNvPicPr>
          <p:nvPr/>
        </p:nvPicPr>
        <p:blipFill>
          <a:blip r:embed="rId2"/>
          <a:stretch>
            <a:fillRect/>
          </a:stretch>
        </p:blipFill>
        <p:spPr>
          <a:xfrm>
            <a:off x="3092105" y="4452731"/>
            <a:ext cx="6051895" cy="1878969"/>
          </a:xfrm>
          <a:prstGeom prst="rect">
            <a:avLst/>
          </a:prstGeom>
        </p:spPr>
      </p:pic>
    </p:spTree>
    <p:extLst>
      <p:ext uri="{BB962C8B-B14F-4D97-AF65-F5344CB8AC3E}">
        <p14:creationId xmlns:p14="http://schemas.microsoft.com/office/powerpoint/2010/main" val="206174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E0F3-4389-47F1-8675-8DA8570F0070}"/>
              </a:ext>
            </a:extLst>
          </p:cNvPr>
          <p:cNvSpPr>
            <a:spLocks noGrp="1"/>
          </p:cNvSpPr>
          <p:nvPr>
            <p:ph type="title"/>
          </p:nvPr>
        </p:nvSpPr>
        <p:spPr/>
        <p:txBody>
          <a:bodyPr/>
          <a:lstStyle/>
          <a:p>
            <a:r>
              <a:rPr lang="en-US" dirty="0"/>
              <a:t>Cond…</a:t>
            </a:r>
            <a:endParaRPr lang="en-IN" dirty="0"/>
          </a:p>
        </p:txBody>
      </p:sp>
      <p:sp>
        <p:nvSpPr>
          <p:cNvPr id="3" name="Content Placeholder 2">
            <a:extLst>
              <a:ext uri="{FF2B5EF4-FFF2-40B4-BE49-F238E27FC236}">
                <a16:creationId xmlns:a16="http://schemas.microsoft.com/office/drawing/2014/main" id="{B1D43F29-A9EF-4F96-A5FD-110790C660C5}"/>
              </a:ext>
            </a:extLst>
          </p:cNvPr>
          <p:cNvSpPr>
            <a:spLocks noGrp="1"/>
          </p:cNvSpPr>
          <p:nvPr>
            <p:ph idx="1"/>
          </p:nvPr>
        </p:nvSpPr>
        <p:spPr/>
        <p:txBody>
          <a:bodyPr/>
          <a:lstStyle/>
          <a:p>
            <a:r>
              <a:rPr lang="en-US" dirty="0"/>
              <a:t>Action Entry:</a:t>
            </a:r>
          </a:p>
          <a:p>
            <a:pPr marL="342900" indent="-342900">
              <a:buFont typeface="+mj-lt"/>
              <a:buAutoNum type="arabicPeriod"/>
            </a:pPr>
            <a:r>
              <a:rPr lang="en-US" dirty="0"/>
              <a:t>List all actions that can be associated with a specific procedure (or module).</a:t>
            </a:r>
          </a:p>
          <a:p>
            <a:pPr marL="342900" indent="-342900">
              <a:buFont typeface="+mj-lt"/>
              <a:buAutoNum type="arabicPeriod"/>
            </a:pPr>
            <a:r>
              <a:rPr lang="en-US" dirty="0"/>
              <a:t>List all conditions (or decision made) during execution of the procedure.</a:t>
            </a:r>
          </a:p>
          <a:p>
            <a:pPr marL="342900" indent="-342900">
              <a:buFont typeface="+mj-lt"/>
              <a:buAutoNum type="arabicPeriod"/>
            </a:pPr>
            <a:r>
              <a:rPr lang="en-US" dirty="0"/>
              <a:t>Associate specific sets of conditions with specific actions, eliminating impossible combinations of conditions; alternatively, develop every possible permutation of conditions.</a:t>
            </a:r>
          </a:p>
          <a:p>
            <a:pPr marL="342900" indent="-342900">
              <a:buFont typeface="+mj-lt"/>
              <a:buAutoNum type="arabicPeriod"/>
            </a:pPr>
            <a:r>
              <a:rPr lang="en-US" dirty="0"/>
              <a:t>Define rules by indicating what action occurs for a set of conditions.</a:t>
            </a:r>
            <a:endParaRPr lang="en-IN" dirty="0"/>
          </a:p>
        </p:txBody>
      </p:sp>
    </p:spTree>
    <p:extLst>
      <p:ext uri="{BB962C8B-B14F-4D97-AF65-F5344CB8AC3E}">
        <p14:creationId xmlns:p14="http://schemas.microsoft.com/office/powerpoint/2010/main" val="3348490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D161-6C15-4F2A-BD11-391ABA9175C1}"/>
              </a:ext>
            </a:extLst>
          </p:cNvPr>
          <p:cNvSpPr>
            <a:spLocks noGrp="1"/>
          </p:cNvSpPr>
          <p:nvPr>
            <p:ph type="title"/>
          </p:nvPr>
        </p:nvSpPr>
        <p:spPr/>
        <p:txBody>
          <a:bodyPr/>
          <a:lstStyle/>
          <a:p>
            <a:r>
              <a:rPr lang="en-US" dirty="0"/>
              <a:t>4.4.1 FORMATION OF DECISION TABLE</a:t>
            </a:r>
            <a:endParaRPr lang="en-IN" dirty="0"/>
          </a:p>
        </p:txBody>
      </p:sp>
      <p:sp>
        <p:nvSpPr>
          <p:cNvPr id="3" name="Content Placeholder 2">
            <a:extLst>
              <a:ext uri="{FF2B5EF4-FFF2-40B4-BE49-F238E27FC236}">
                <a16:creationId xmlns:a16="http://schemas.microsoft.com/office/drawing/2014/main" id="{B982D226-05E2-4ED3-B40C-9F1B7394DF05}"/>
              </a:ext>
            </a:extLst>
          </p:cNvPr>
          <p:cNvSpPr>
            <a:spLocks noGrp="1"/>
          </p:cNvSpPr>
          <p:nvPr>
            <p:ph idx="1"/>
          </p:nvPr>
        </p:nvSpPr>
        <p:spPr/>
        <p:txBody>
          <a:bodyPr/>
          <a:lstStyle/>
          <a:p>
            <a:r>
              <a:rPr lang="en-US" dirty="0"/>
              <a:t>The guidelines to develop a decision table for a problem are discussed below:</a:t>
            </a:r>
          </a:p>
          <a:p>
            <a:pPr marL="342900" indent="-342900">
              <a:buFont typeface="+mj-lt"/>
              <a:buAutoNum type="arabicPeriod"/>
            </a:pPr>
            <a:r>
              <a:rPr lang="en-US" dirty="0"/>
              <a:t>List all actions that can be associated with a specific procedure (or module).</a:t>
            </a:r>
          </a:p>
          <a:p>
            <a:pPr marL="342900" indent="-342900">
              <a:buFont typeface="+mj-lt"/>
              <a:buAutoNum type="arabicPeriod"/>
            </a:pPr>
            <a:r>
              <a:rPr lang="en-US" dirty="0"/>
              <a:t>List all conditions (or decision made) during execution of the procedure.</a:t>
            </a:r>
          </a:p>
          <a:p>
            <a:pPr marL="342900" indent="-342900">
              <a:buFont typeface="+mj-lt"/>
              <a:buAutoNum type="arabicPeriod"/>
            </a:pPr>
            <a:r>
              <a:rPr lang="en-US" dirty="0"/>
              <a:t>Associate specific sets of conditions with specific actions, eliminating impossible combinations of conditions; alternatively, develop every possible permutation of conditions.</a:t>
            </a:r>
          </a:p>
          <a:p>
            <a:pPr marL="342900" indent="-342900">
              <a:buFont typeface="+mj-lt"/>
              <a:buAutoNum type="arabicPeriod"/>
            </a:pPr>
            <a:r>
              <a:rPr lang="en-US" dirty="0"/>
              <a:t>Define rules by indicating what action occurs for a set of conditions.</a:t>
            </a:r>
            <a:endParaRPr lang="en-IN" dirty="0"/>
          </a:p>
        </p:txBody>
      </p:sp>
    </p:spTree>
    <p:extLst>
      <p:ext uri="{BB962C8B-B14F-4D97-AF65-F5344CB8AC3E}">
        <p14:creationId xmlns:p14="http://schemas.microsoft.com/office/powerpoint/2010/main" val="2615901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4B83-B6A9-41FF-8C30-BA10E1FC7058}"/>
              </a:ext>
            </a:extLst>
          </p:cNvPr>
          <p:cNvSpPr>
            <a:spLocks noGrp="1"/>
          </p:cNvSpPr>
          <p:nvPr>
            <p:ph type="title"/>
          </p:nvPr>
        </p:nvSpPr>
        <p:spPr/>
        <p:txBody>
          <a:bodyPr/>
          <a:lstStyle/>
          <a:p>
            <a:r>
              <a:rPr lang="en-US" dirty="0"/>
              <a:t>4.4.2 TEST CASE DESIGN USING DECISION TABLE</a:t>
            </a:r>
            <a:endParaRPr lang="en-IN" dirty="0"/>
          </a:p>
        </p:txBody>
      </p:sp>
      <p:sp>
        <p:nvSpPr>
          <p:cNvPr id="3" name="Content Placeholder 2">
            <a:extLst>
              <a:ext uri="{FF2B5EF4-FFF2-40B4-BE49-F238E27FC236}">
                <a16:creationId xmlns:a16="http://schemas.microsoft.com/office/drawing/2014/main" id="{63FFC9E1-EA04-4421-9EA5-B9FBD13C93D6}"/>
              </a:ext>
            </a:extLst>
          </p:cNvPr>
          <p:cNvSpPr>
            <a:spLocks noGrp="1"/>
          </p:cNvSpPr>
          <p:nvPr>
            <p:ph idx="1"/>
          </p:nvPr>
        </p:nvSpPr>
        <p:spPr/>
        <p:txBody>
          <a:bodyPr/>
          <a:lstStyle/>
          <a:p>
            <a:r>
              <a:rPr lang="en-US" dirty="0"/>
              <a:t>For designing test cases from a decision table, following interpretations should be done:</a:t>
            </a:r>
          </a:p>
          <a:p>
            <a:pPr marL="342900" indent="-342900">
              <a:buFont typeface="+mj-lt"/>
              <a:buAutoNum type="arabicPeriod"/>
            </a:pPr>
            <a:r>
              <a:rPr lang="en-US" dirty="0"/>
              <a:t>Interpret condition stubs as the inputs for the test case.</a:t>
            </a:r>
          </a:p>
          <a:p>
            <a:pPr marL="342900" indent="-342900">
              <a:buFont typeface="+mj-lt"/>
              <a:buAutoNum type="arabicPeriod"/>
            </a:pPr>
            <a:r>
              <a:rPr lang="en-US" dirty="0"/>
              <a:t>Interpret action stubs as the expected output for the test case.</a:t>
            </a:r>
          </a:p>
          <a:p>
            <a:pPr marL="342900" indent="-342900">
              <a:buFont typeface="+mj-lt"/>
              <a:buAutoNum type="arabicPeriod"/>
            </a:pPr>
            <a:r>
              <a:rPr lang="en-US" dirty="0"/>
              <a:t>Rule, which is the combination of input conditions, becomes the test case itself.</a:t>
            </a:r>
          </a:p>
          <a:p>
            <a:pPr marL="342900" indent="-342900">
              <a:buFont typeface="+mj-lt"/>
              <a:buAutoNum type="arabicPeriod"/>
            </a:pPr>
            <a:r>
              <a:rPr lang="en-US" dirty="0"/>
              <a:t>If there are </a:t>
            </a:r>
            <a:r>
              <a:rPr lang="en-US" b="1" i="1" dirty="0"/>
              <a:t>k</a:t>
            </a:r>
            <a:r>
              <a:rPr lang="en-US" dirty="0"/>
              <a:t> rules over n binary conditions, there are at least </a:t>
            </a:r>
            <a:r>
              <a:rPr lang="en-US" b="1" i="1" dirty="0"/>
              <a:t>k</a:t>
            </a:r>
            <a:r>
              <a:rPr lang="en-US" dirty="0"/>
              <a:t> test cases and at the most 2</a:t>
            </a:r>
            <a:r>
              <a:rPr lang="en-US" baseline="30000" dirty="0"/>
              <a:t>n</a:t>
            </a:r>
            <a:r>
              <a:rPr lang="en-US" dirty="0"/>
              <a:t> test cases.</a:t>
            </a:r>
            <a:endParaRPr lang="en-IN" dirty="0"/>
          </a:p>
        </p:txBody>
      </p:sp>
    </p:spTree>
    <p:extLst>
      <p:ext uri="{BB962C8B-B14F-4D97-AF65-F5344CB8AC3E}">
        <p14:creationId xmlns:p14="http://schemas.microsoft.com/office/powerpoint/2010/main" val="249358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2A75-CF39-4D86-B380-5568556B990A}"/>
              </a:ext>
            </a:extLst>
          </p:cNvPr>
          <p:cNvSpPr>
            <a:spLocks noGrp="1"/>
          </p:cNvSpPr>
          <p:nvPr>
            <p:ph type="title"/>
          </p:nvPr>
        </p:nvSpPr>
        <p:spPr/>
        <p:txBody>
          <a:bodyPr/>
          <a:lstStyle/>
          <a:p>
            <a:r>
              <a:rPr lang="en-US" dirty="0"/>
              <a:t>STRUCTE OF DECISION TABLE:</a:t>
            </a:r>
            <a:endParaRPr lang="en-IN" dirty="0"/>
          </a:p>
        </p:txBody>
      </p:sp>
      <p:sp>
        <p:nvSpPr>
          <p:cNvPr id="3" name="Content Placeholder 2">
            <a:extLst>
              <a:ext uri="{FF2B5EF4-FFF2-40B4-BE49-F238E27FC236}">
                <a16:creationId xmlns:a16="http://schemas.microsoft.com/office/drawing/2014/main" id="{05CC8592-1521-4C92-9CDF-33DCFC80E22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74FD64E-8F56-4F49-8E69-5636FB7DD95C}"/>
              </a:ext>
            </a:extLst>
          </p:cNvPr>
          <p:cNvPicPr>
            <a:picLocks noChangeAspect="1"/>
          </p:cNvPicPr>
          <p:nvPr/>
        </p:nvPicPr>
        <p:blipFill>
          <a:blip r:embed="rId2"/>
          <a:stretch>
            <a:fillRect/>
          </a:stretch>
        </p:blipFill>
        <p:spPr>
          <a:xfrm>
            <a:off x="1197560" y="2041967"/>
            <a:ext cx="9796877" cy="3955360"/>
          </a:xfrm>
          <a:prstGeom prst="rect">
            <a:avLst/>
          </a:prstGeom>
        </p:spPr>
      </p:pic>
    </p:spTree>
    <p:extLst>
      <p:ext uri="{BB962C8B-B14F-4D97-AF65-F5344CB8AC3E}">
        <p14:creationId xmlns:p14="http://schemas.microsoft.com/office/powerpoint/2010/main" val="4141369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6C3D-7A16-417C-B715-8ABE6D7F8CB7}"/>
              </a:ext>
            </a:extLst>
          </p:cNvPr>
          <p:cNvSpPr>
            <a:spLocks noGrp="1"/>
          </p:cNvSpPr>
          <p:nvPr>
            <p:ph type="title"/>
          </p:nvPr>
        </p:nvSpPr>
        <p:spPr/>
        <p:txBody>
          <a:bodyPr/>
          <a:lstStyle/>
          <a:p>
            <a:r>
              <a:rPr lang="en-US" dirty="0"/>
              <a:t>White-Box Testing:</a:t>
            </a:r>
            <a:endParaRPr lang="en-IN" dirty="0"/>
          </a:p>
        </p:txBody>
      </p:sp>
      <p:sp>
        <p:nvSpPr>
          <p:cNvPr id="3" name="Content Placeholder 2">
            <a:extLst>
              <a:ext uri="{FF2B5EF4-FFF2-40B4-BE49-F238E27FC236}">
                <a16:creationId xmlns:a16="http://schemas.microsoft.com/office/drawing/2014/main" id="{D9B3F93A-3C19-4F0A-82BB-C01D910C01E2}"/>
              </a:ext>
            </a:extLst>
          </p:cNvPr>
          <p:cNvSpPr>
            <a:spLocks noGrp="1"/>
          </p:cNvSpPr>
          <p:nvPr>
            <p:ph idx="1"/>
          </p:nvPr>
        </p:nvSpPr>
        <p:spPr/>
        <p:txBody>
          <a:bodyPr/>
          <a:lstStyle/>
          <a:p>
            <a:pPr algn="just"/>
            <a:r>
              <a:rPr lang="en-US" dirty="0"/>
              <a:t>White-box testing is another effective testing technique in dynamic testing. It is also known as glass-box testing, as everything that is required to implement the software is visible. The entire design, structure, and code of the software have to be studied for this type of testing. It is obvious that the developer is very close to this type of testing. Often, developers use white-box testing techniques to test their own design and code. This testing is also known as structural or development testing.</a:t>
            </a:r>
            <a:endParaRPr lang="en-IN" dirty="0"/>
          </a:p>
        </p:txBody>
      </p:sp>
    </p:spTree>
    <p:extLst>
      <p:ext uri="{BB962C8B-B14F-4D97-AF65-F5344CB8AC3E}">
        <p14:creationId xmlns:p14="http://schemas.microsoft.com/office/powerpoint/2010/main" val="406747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A1A9-F539-48AA-B394-C74A35CC073D}"/>
              </a:ext>
            </a:extLst>
          </p:cNvPr>
          <p:cNvSpPr>
            <a:spLocks noGrp="1"/>
          </p:cNvSpPr>
          <p:nvPr>
            <p:ph type="title"/>
          </p:nvPr>
        </p:nvSpPr>
        <p:spPr/>
        <p:txBody>
          <a:bodyPr/>
          <a:lstStyle/>
          <a:p>
            <a:r>
              <a:rPr lang="en-IN" dirty="0"/>
              <a:t>NEED OF WHITE-BOX TESTING:</a:t>
            </a:r>
          </a:p>
        </p:txBody>
      </p:sp>
      <p:sp>
        <p:nvSpPr>
          <p:cNvPr id="3" name="Content Placeholder 2">
            <a:extLst>
              <a:ext uri="{FF2B5EF4-FFF2-40B4-BE49-F238E27FC236}">
                <a16:creationId xmlns:a16="http://schemas.microsoft.com/office/drawing/2014/main" id="{FD024073-C6C5-4B27-93BE-D25777978FB4}"/>
              </a:ext>
            </a:extLst>
          </p:cNvPr>
          <p:cNvSpPr>
            <a:spLocks noGrp="1"/>
          </p:cNvSpPr>
          <p:nvPr>
            <p:ph idx="1"/>
          </p:nvPr>
        </p:nvSpPr>
        <p:spPr/>
        <p:txBody>
          <a:bodyPr/>
          <a:lstStyle/>
          <a:p>
            <a:pPr algn="just"/>
            <a:r>
              <a:rPr lang="en-US" dirty="0"/>
              <a:t>Is white-box testing really necessary? Can’t we write the code and simply test the software using black-box testing techniques? The supporting reasons for white-box testing are given below:</a:t>
            </a:r>
          </a:p>
          <a:p>
            <a:pPr marL="342900" indent="-342900" algn="just">
              <a:buFont typeface="+mj-lt"/>
              <a:buAutoNum type="arabicPeriod"/>
            </a:pPr>
            <a:r>
              <a:rPr lang="en-US" dirty="0"/>
              <a:t>In fact, white-box testing techniques are used for testing the module for initial stage testing. Black-box testing is the second stage for testing the software. Though test cases for black box can be designed earlier than white-box test cases, they cannot be executed until the code is produced and checked using white-box testing techniques. Thus, white-box testing is not an alternative but an essential stage.</a:t>
            </a:r>
          </a:p>
          <a:p>
            <a:pPr marL="342900" indent="-342900" algn="just">
              <a:buFont typeface="+mj-lt"/>
              <a:buAutoNum type="arabicPeriod"/>
            </a:pPr>
            <a:r>
              <a:rPr lang="en-US" dirty="0"/>
              <a:t>Since white-box testing is complementary to black-box testing, there are categories of bugs which can be revealed by white-box testing, but not through black-box testing. There may be portions in the code which are not checked when executing functional test cases, but these will be executed and tested by white-box testing.</a:t>
            </a:r>
          </a:p>
          <a:p>
            <a:pPr marL="342900" indent="-342900" algn="just">
              <a:buFont typeface="+mj-lt"/>
              <a:buAutoNum type="arabicPeriod"/>
            </a:pPr>
            <a:r>
              <a:rPr lang="en-US" dirty="0"/>
              <a:t>Errors which have come from the design phase will also be reflected in the code, therefore we must execute white-box test cases for verification of code (unit verification).</a:t>
            </a:r>
            <a:endParaRPr lang="en-IN" dirty="0"/>
          </a:p>
        </p:txBody>
      </p:sp>
    </p:spTree>
    <p:extLst>
      <p:ext uri="{BB962C8B-B14F-4D97-AF65-F5344CB8AC3E}">
        <p14:creationId xmlns:p14="http://schemas.microsoft.com/office/powerpoint/2010/main" val="857341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8D5F-3861-453F-B1A1-8ED0157E36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C78ACB-7DD7-481D-9F7E-DC27B5D16275}"/>
              </a:ext>
            </a:extLst>
          </p:cNvPr>
          <p:cNvSpPr>
            <a:spLocks noGrp="1"/>
          </p:cNvSpPr>
          <p:nvPr>
            <p:ph idx="1"/>
          </p:nvPr>
        </p:nvSpPr>
        <p:spPr/>
        <p:txBody>
          <a:bodyPr/>
          <a:lstStyle/>
          <a:p>
            <a:pPr marL="342900" indent="-342900">
              <a:buFont typeface="+mj-lt"/>
              <a:buAutoNum type="arabicPeriod" startAt="4"/>
            </a:pPr>
            <a:r>
              <a:rPr lang="en-US" dirty="0"/>
              <a:t>We often believe that a logical path is not likely to be executed when, in fact, it may be executed on a regular basis. White-box testing explores these paths too.</a:t>
            </a:r>
          </a:p>
          <a:p>
            <a:pPr marL="342900" indent="-342900">
              <a:buFont typeface="+mj-lt"/>
              <a:buAutoNum type="arabicPeriod" startAt="4"/>
            </a:pPr>
            <a:r>
              <a:rPr lang="en-US" dirty="0"/>
              <a:t>Some typographical errors are not observed and go undetected and are not covered by black-box testing techniques. White-box testing techniques help detect these errors.</a:t>
            </a:r>
            <a:endParaRPr lang="en-IN" dirty="0"/>
          </a:p>
        </p:txBody>
      </p:sp>
    </p:spTree>
    <p:extLst>
      <p:ext uri="{BB962C8B-B14F-4D97-AF65-F5344CB8AC3E}">
        <p14:creationId xmlns:p14="http://schemas.microsoft.com/office/powerpoint/2010/main" val="1352748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2236-7CBF-4399-A24B-EDA68E9B3119}"/>
              </a:ext>
            </a:extLst>
          </p:cNvPr>
          <p:cNvSpPr>
            <a:spLocks noGrp="1"/>
          </p:cNvSpPr>
          <p:nvPr>
            <p:ph type="title"/>
          </p:nvPr>
        </p:nvSpPr>
        <p:spPr/>
        <p:txBody>
          <a:bodyPr/>
          <a:lstStyle/>
          <a:p>
            <a:r>
              <a:rPr lang="en-IN" dirty="0"/>
              <a:t>5.2 LOGIC COVERAGE CRITERIA</a:t>
            </a:r>
          </a:p>
        </p:txBody>
      </p:sp>
      <p:sp>
        <p:nvSpPr>
          <p:cNvPr id="3" name="Content Placeholder 2">
            <a:extLst>
              <a:ext uri="{FF2B5EF4-FFF2-40B4-BE49-F238E27FC236}">
                <a16:creationId xmlns:a16="http://schemas.microsoft.com/office/drawing/2014/main" id="{429B4234-DA49-417E-B2E1-AAD499E91739}"/>
              </a:ext>
            </a:extLst>
          </p:cNvPr>
          <p:cNvSpPr>
            <a:spLocks noGrp="1"/>
          </p:cNvSpPr>
          <p:nvPr>
            <p:ph idx="1"/>
          </p:nvPr>
        </p:nvSpPr>
        <p:spPr/>
        <p:txBody>
          <a:bodyPr/>
          <a:lstStyle/>
          <a:p>
            <a:r>
              <a:rPr lang="en-US" dirty="0"/>
              <a:t>Structural testing considers the program code, and test cases are designed based on the logic of the program such that every element of the logic is covered. Therefore the intention in white-box testing is to cover the whole logic. Discussed below are the basic forms of logic coverage. </a:t>
            </a:r>
          </a:p>
          <a:p>
            <a:r>
              <a:rPr lang="en-US" dirty="0"/>
              <a:t>Forms of Logic Coverage are:</a:t>
            </a:r>
          </a:p>
          <a:p>
            <a:pPr marL="342900" indent="-342900">
              <a:buFont typeface="+mj-lt"/>
              <a:buAutoNum type="arabicPeriod"/>
            </a:pPr>
            <a:r>
              <a:rPr lang="en-US" dirty="0"/>
              <a:t>Statement Coverage</a:t>
            </a:r>
          </a:p>
          <a:p>
            <a:pPr marL="342900" indent="-342900">
              <a:buFont typeface="+mj-lt"/>
              <a:buAutoNum type="arabicPeriod"/>
            </a:pPr>
            <a:r>
              <a:rPr lang="en-US" dirty="0"/>
              <a:t>Decision or Branch Coverage</a:t>
            </a:r>
          </a:p>
          <a:p>
            <a:pPr marL="342900" indent="-342900">
              <a:buFont typeface="+mj-lt"/>
              <a:buAutoNum type="arabicPeriod"/>
            </a:pPr>
            <a:r>
              <a:rPr lang="en-IN" dirty="0"/>
              <a:t>Condition Coverage</a:t>
            </a:r>
          </a:p>
          <a:p>
            <a:pPr marL="342900" indent="-342900">
              <a:buFont typeface="+mj-lt"/>
              <a:buAutoNum type="arabicPeriod"/>
            </a:pPr>
            <a:r>
              <a:rPr lang="en-IN" dirty="0"/>
              <a:t>Decision / Condition Coverage</a:t>
            </a:r>
          </a:p>
          <a:p>
            <a:pPr marL="342900" indent="-342900">
              <a:buFont typeface="+mj-lt"/>
              <a:buAutoNum type="arabicPeriod"/>
            </a:pPr>
            <a:r>
              <a:rPr lang="en-IN" dirty="0"/>
              <a:t>Multiple </a:t>
            </a:r>
            <a:r>
              <a:rPr lang="en-IN"/>
              <a:t>Conditions Coverage</a:t>
            </a:r>
            <a:endParaRPr lang="en-IN" dirty="0"/>
          </a:p>
        </p:txBody>
      </p:sp>
    </p:spTree>
    <p:extLst>
      <p:ext uri="{BB962C8B-B14F-4D97-AF65-F5344CB8AC3E}">
        <p14:creationId xmlns:p14="http://schemas.microsoft.com/office/powerpoint/2010/main" val="1738480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768A-2745-40AC-92E5-EBE36C83EB86}"/>
              </a:ext>
            </a:extLst>
          </p:cNvPr>
          <p:cNvSpPr>
            <a:spLocks noGrp="1"/>
          </p:cNvSpPr>
          <p:nvPr>
            <p:ph type="title"/>
          </p:nvPr>
        </p:nvSpPr>
        <p:spPr/>
        <p:txBody>
          <a:bodyPr/>
          <a:lstStyle/>
          <a:p>
            <a:r>
              <a:rPr lang="en-US" dirty="0"/>
              <a:t>[1] Statement coverage:</a:t>
            </a:r>
            <a:endParaRPr lang="en-IN" dirty="0"/>
          </a:p>
        </p:txBody>
      </p:sp>
      <p:sp>
        <p:nvSpPr>
          <p:cNvPr id="3" name="Content Placeholder 2">
            <a:extLst>
              <a:ext uri="{FF2B5EF4-FFF2-40B4-BE49-F238E27FC236}">
                <a16:creationId xmlns:a16="http://schemas.microsoft.com/office/drawing/2014/main" id="{CB814EE4-2F24-40FC-9EA7-F81DF6FEBC3C}"/>
              </a:ext>
            </a:extLst>
          </p:cNvPr>
          <p:cNvSpPr>
            <a:spLocks noGrp="1"/>
          </p:cNvSpPr>
          <p:nvPr>
            <p:ph idx="1"/>
          </p:nvPr>
        </p:nvSpPr>
        <p:spPr>
          <a:xfrm>
            <a:off x="581193" y="2180496"/>
            <a:ext cx="6574982" cy="3678303"/>
          </a:xfrm>
        </p:spPr>
        <p:txBody>
          <a:bodyPr anchor="t"/>
          <a:lstStyle/>
          <a:p>
            <a:pPr algn="just"/>
            <a:r>
              <a:rPr lang="en-US" dirty="0"/>
              <a:t>The first kind of logic coverage can be identified in the form of statements. It is assumed that if all the statements of the module are executed once, every bug will be notified.</a:t>
            </a:r>
          </a:p>
          <a:p>
            <a:pPr algn="just"/>
            <a:r>
              <a:rPr lang="en-US" dirty="0"/>
              <a:t>The following Test-cases needs to be design to (test) cover all the statements of the code given in the Figure 5.1.</a:t>
            </a:r>
          </a:p>
          <a:p>
            <a:pPr algn="just"/>
            <a:r>
              <a:rPr lang="en-US" dirty="0"/>
              <a:t>Test case 1: x = y = n, where n is any number</a:t>
            </a:r>
          </a:p>
          <a:p>
            <a:pPr algn="just"/>
            <a:r>
              <a:rPr lang="en-US" dirty="0"/>
              <a:t>Test case 2: x = n, y = n’, where n and n’ are different numbers.</a:t>
            </a:r>
          </a:p>
        </p:txBody>
      </p:sp>
      <p:pic>
        <p:nvPicPr>
          <p:cNvPr id="5" name="Picture 4">
            <a:extLst>
              <a:ext uri="{FF2B5EF4-FFF2-40B4-BE49-F238E27FC236}">
                <a16:creationId xmlns:a16="http://schemas.microsoft.com/office/drawing/2014/main" id="{19E87C16-5422-4746-BF25-DCE12843A9D8}"/>
              </a:ext>
            </a:extLst>
          </p:cNvPr>
          <p:cNvPicPr>
            <a:picLocks noChangeAspect="1"/>
          </p:cNvPicPr>
          <p:nvPr/>
        </p:nvPicPr>
        <p:blipFill>
          <a:blip r:embed="rId2"/>
          <a:stretch>
            <a:fillRect/>
          </a:stretch>
        </p:blipFill>
        <p:spPr>
          <a:xfrm>
            <a:off x="7341704" y="1842327"/>
            <a:ext cx="3853070" cy="4313517"/>
          </a:xfrm>
          <a:prstGeom prst="rect">
            <a:avLst/>
          </a:prstGeom>
        </p:spPr>
      </p:pic>
    </p:spTree>
    <p:extLst>
      <p:ext uri="{BB962C8B-B14F-4D97-AF65-F5344CB8AC3E}">
        <p14:creationId xmlns:p14="http://schemas.microsoft.com/office/powerpoint/2010/main" val="1077979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2423-E8D3-4CB3-9873-FA1751D597DC}"/>
              </a:ext>
            </a:extLst>
          </p:cNvPr>
          <p:cNvSpPr>
            <a:spLocks noGrp="1"/>
          </p:cNvSpPr>
          <p:nvPr>
            <p:ph type="title"/>
          </p:nvPr>
        </p:nvSpPr>
        <p:spPr/>
        <p:txBody>
          <a:bodyPr/>
          <a:lstStyle/>
          <a:p>
            <a:r>
              <a:rPr lang="en-US" dirty="0"/>
              <a:t>Statement coverage:</a:t>
            </a:r>
            <a:endParaRPr lang="en-IN" dirty="0"/>
          </a:p>
        </p:txBody>
      </p:sp>
      <p:sp>
        <p:nvSpPr>
          <p:cNvPr id="3" name="Content Placeholder 2">
            <a:extLst>
              <a:ext uri="{FF2B5EF4-FFF2-40B4-BE49-F238E27FC236}">
                <a16:creationId xmlns:a16="http://schemas.microsoft.com/office/drawing/2014/main" id="{909492CD-4A28-4E09-BA9B-1EF0B155969D}"/>
              </a:ext>
            </a:extLst>
          </p:cNvPr>
          <p:cNvSpPr>
            <a:spLocks noGrp="1"/>
          </p:cNvSpPr>
          <p:nvPr>
            <p:ph idx="1"/>
          </p:nvPr>
        </p:nvSpPr>
        <p:spPr/>
        <p:txBody>
          <a:bodyPr anchor="t"/>
          <a:lstStyle/>
          <a:p>
            <a:pPr algn="just"/>
            <a:r>
              <a:rPr lang="en-US" dirty="0"/>
              <a:t>Test case 1 just skips the while loop and all loop statements are not executed. Considering test case 2, the loop is also executed. However, every statement inside the loop is not executed. So two more cases are designed: Test-Case:3 (</a:t>
            </a:r>
            <a:r>
              <a:rPr lang="en-IN" dirty="0"/>
              <a:t>x &gt; y)</a:t>
            </a:r>
            <a:r>
              <a:rPr lang="en-US" dirty="0"/>
              <a:t> and Test-Case-4 (</a:t>
            </a:r>
            <a:r>
              <a:rPr lang="en-IN" dirty="0"/>
              <a:t>x &lt; y)</a:t>
            </a:r>
            <a:r>
              <a:rPr lang="en-US" dirty="0"/>
              <a:t>.</a:t>
            </a:r>
          </a:p>
          <a:p>
            <a:r>
              <a:rPr lang="en-US" dirty="0"/>
              <a:t>These test cases will cover every statement in the code segment, however statement coverage is a poor criteria for logic coverage. We can see that test case 3 and 4 are sufficient to execute all the statements in the code.</a:t>
            </a:r>
          </a:p>
          <a:p>
            <a:r>
              <a:rPr lang="en-US" dirty="0"/>
              <a:t>But, if we execute only test case 3 and 4, then conditions and paths in test case 1 will never be tested and errors will go undetected.</a:t>
            </a:r>
          </a:p>
          <a:p>
            <a:r>
              <a:rPr lang="en-US" b="1" u="sng" dirty="0"/>
              <a:t>Thus, statement coverage is a necessary but not a sufficient criteria for logic coverage.</a:t>
            </a:r>
            <a:endParaRPr lang="en-IN" b="1" u="sng" dirty="0"/>
          </a:p>
        </p:txBody>
      </p:sp>
    </p:spTree>
    <p:extLst>
      <p:ext uri="{BB962C8B-B14F-4D97-AF65-F5344CB8AC3E}">
        <p14:creationId xmlns:p14="http://schemas.microsoft.com/office/powerpoint/2010/main" val="206559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10C9-B92D-466D-B960-17980BC9DAD1}"/>
              </a:ext>
            </a:extLst>
          </p:cNvPr>
          <p:cNvSpPr>
            <a:spLocks noGrp="1"/>
          </p:cNvSpPr>
          <p:nvPr>
            <p:ph type="title"/>
          </p:nvPr>
        </p:nvSpPr>
        <p:spPr/>
        <p:txBody>
          <a:bodyPr/>
          <a:lstStyle/>
          <a:p>
            <a:r>
              <a:rPr lang="en-US" dirty="0"/>
              <a:t>Black-box testing:</a:t>
            </a:r>
            <a:endParaRPr lang="en-IN" dirty="0"/>
          </a:p>
        </p:txBody>
      </p:sp>
      <p:sp>
        <p:nvSpPr>
          <p:cNvPr id="3" name="Content Placeholder 2">
            <a:extLst>
              <a:ext uri="{FF2B5EF4-FFF2-40B4-BE49-F238E27FC236}">
                <a16:creationId xmlns:a16="http://schemas.microsoft.com/office/drawing/2014/main" id="{32E26727-4B80-4976-979F-7DFE5EAD0C4A}"/>
              </a:ext>
            </a:extLst>
          </p:cNvPr>
          <p:cNvSpPr>
            <a:spLocks noGrp="1"/>
          </p:cNvSpPr>
          <p:nvPr>
            <p:ph idx="1"/>
          </p:nvPr>
        </p:nvSpPr>
        <p:spPr/>
        <p:txBody>
          <a:bodyPr/>
          <a:lstStyle/>
          <a:p>
            <a:r>
              <a:rPr lang="en-US" dirty="0"/>
              <a:t>Black-box testing attempts to find errors in the following categories:</a:t>
            </a:r>
          </a:p>
          <a:p>
            <a:pPr marL="342900" indent="-342900">
              <a:buFont typeface="+mj-lt"/>
              <a:buAutoNum type="arabicPeriod"/>
            </a:pPr>
            <a:r>
              <a:rPr lang="en-US" dirty="0"/>
              <a:t>To test modules independently.</a:t>
            </a:r>
          </a:p>
          <a:p>
            <a:pPr marL="342900" indent="-342900">
              <a:buFont typeface="+mj-lt"/>
              <a:buAutoNum type="arabicPeriod"/>
            </a:pPr>
            <a:r>
              <a:rPr lang="en-US" dirty="0"/>
              <a:t>To test functional validity of the software so that incorrect or missing functions can be recognized.</a:t>
            </a:r>
          </a:p>
          <a:p>
            <a:pPr marL="342900" indent="-342900">
              <a:buFont typeface="+mj-lt"/>
              <a:buAutoNum type="arabicPeriod"/>
            </a:pPr>
            <a:r>
              <a:rPr lang="en-US" dirty="0"/>
              <a:t>To look for interface errors.</a:t>
            </a:r>
          </a:p>
          <a:p>
            <a:pPr marL="342900" indent="-342900">
              <a:buFont typeface="+mj-lt"/>
              <a:buAutoNum type="arabicPeriod"/>
            </a:pPr>
            <a:r>
              <a:rPr lang="en-IN" dirty="0"/>
              <a:t>To test the system behaviour and check its performance.</a:t>
            </a:r>
          </a:p>
          <a:p>
            <a:pPr marL="342900" indent="-342900">
              <a:buFont typeface="+mj-lt"/>
              <a:buAutoNum type="arabicPeriod"/>
            </a:pPr>
            <a:r>
              <a:rPr lang="en-IN" dirty="0"/>
              <a:t>To test the maximum load or stress on the system.</a:t>
            </a:r>
          </a:p>
          <a:p>
            <a:pPr marL="342900" indent="-342900">
              <a:buFont typeface="+mj-lt"/>
              <a:buAutoNum type="arabicPeriod"/>
            </a:pPr>
            <a:r>
              <a:rPr lang="en-IN" dirty="0"/>
              <a:t>To test the software such that the user/customer accepts the system within defined acceptable limits.</a:t>
            </a:r>
          </a:p>
        </p:txBody>
      </p:sp>
    </p:spTree>
    <p:extLst>
      <p:ext uri="{BB962C8B-B14F-4D97-AF65-F5344CB8AC3E}">
        <p14:creationId xmlns:p14="http://schemas.microsoft.com/office/powerpoint/2010/main" val="96393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74B-E9E2-4C72-80A0-82889AC9130C}"/>
              </a:ext>
            </a:extLst>
          </p:cNvPr>
          <p:cNvSpPr>
            <a:spLocks noGrp="1"/>
          </p:cNvSpPr>
          <p:nvPr>
            <p:ph type="title"/>
          </p:nvPr>
        </p:nvSpPr>
        <p:spPr/>
        <p:txBody>
          <a:bodyPr/>
          <a:lstStyle/>
          <a:p>
            <a:r>
              <a:rPr lang="en-US" dirty="0"/>
              <a:t>[2] decision OR branch coverage:</a:t>
            </a:r>
            <a:endParaRPr lang="en-IN" dirty="0"/>
          </a:p>
        </p:txBody>
      </p:sp>
      <p:sp>
        <p:nvSpPr>
          <p:cNvPr id="3" name="Content Placeholder 2">
            <a:extLst>
              <a:ext uri="{FF2B5EF4-FFF2-40B4-BE49-F238E27FC236}">
                <a16:creationId xmlns:a16="http://schemas.microsoft.com/office/drawing/2014/main" id="{BDA71695-A19E-4A11-8381-B00A7E000C10}"/>
              </a:ext>
            </a:extLst>
          </p:cNvPr>
          <p:cNvSpPr>
            <a:spLocks noGrp="1"/>
          </p:cNvSpPr>
          <p:nvPr>
            <p:ph idx="1"/>
          </p:nvPr>
        </p:nvSpPr>
        <p:spPr/>
        <p:txBody>
          <a:bodyPr anchor="t"/>
          <a:lstStyle/>
          <a:p>
            <a:pPr algn="just"/>
            <a:r>
              <a:rPr lang="en-US" dirty="0"/>
              <a:t>Branch coverage states that each decision takes on all possible outcomes (True or False) at least once. In other words, each branch direction must be traversed at least once.</a:t>
            </a:r>
          </a:p>
          <a:p>
            <a:pPr algn="just"/>
            <a:r>
              <a:rPr lang="en-US" dirty="0"/>
              <a:t>In the previous sample code shown in Figure 5.1, while and if statements have two outcomes: True and False. So test cases must be designed such that both outcomes for while and if statements are tested.</a:t>
            </a:r>
          </a:p>
          <a:p>
            <a:pPr algn="just"/>
            <a:r>
              <a:rPr lang="en-US" dirty="0"/>
              <a:t>The test-cases are designed as:</a:t>
            </a:r>
          </a:p>
          <a:p>
            <a:pPr marL="0" indent="0">
              <a:buNone/>
            </a:pPr>
            <a:r>
              <a:rPr lang="en-US" dirty="0"/>
              <a:t>Test case 1: x = y </a:t>
            </a:r>
          </a:p>
          <a:p>
            <a:pPr marL="0" indent="0">
              <a:buNone/>
            </a:pPr>
            <a:r>
              <a:rPr lang="en-US" dirty="0"/>
              <a:t>Test case 2: x != y </a:t>
            </a:r>
          </a:p>
          <a:p>
            <a:pPr marL="0" indent="0">
              <a:buNone/>
            </a:pPr>
            <a:r>
              <a:rPr lang="en-US" dirty="0"/>
              <a:t>Test case 3: x &lt; y </a:t>
            </a:r>
          </a:p>
          <a:p>
            <a:pPr marL="0" indent="0">
              <a:buNone/>
            </a:pPr>
            <a:r>
              <a:rPr lang="en-US" dirty="0"/>
              <a:t>Test case 4: x &gt; y</a:t>
            </a:r>
            <a:endParaRPr lang="en-IN" dirty="0"/>
          </a:p>
        </p:txBody>
      </p:sp>
    </p:spTree>
    <p:extLst>
      <p:ext uri="{BB962C8B-B14F-4D97-AF65-F5344CB8AC3E}">
        <p14:creationId xmlns:p14="http://schemas.microsoft.com/office/powerpoint/2010/main" val="1708961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39BB-1B45-45FD-BD6E-218873C0EFFF}"/>
              </a:ext>
            </a:extLst>
          </p:cNvPr>
          <p:cNvSpPr>
            <a:spLocks noGrp="1"/>
          </p:cNvSpPr>
          <p:nvPr>
            <p:ph type="title"/>
          </p:nvPr>
        </p:nvSpPr>
        <p:spPr/>
        <p:txBody>
          <a:bodyPr/>
          <a:lstStyle/>
          <a:p>
            <a:r>
              <a:rPr lang="en-US" dirty="0"/>
              <a:t>[3] Condition coverage:</a:t>
            </a:r>
            <a:endParaRPr lang="en-IN" dirty="0"/>
          </a:p>
        </p:txBody>
      </p:sp>
      <p:sp>
        <p:nvSpPr>
          <p:cNvPr id="3" name="Content Placeholder 2">
            <a:extLst>
              <a:ext uri="{FF2B5EF4-FFF2-40B4-BE49-F238E27FC236}">
                <a16:creationId xmlns:a16="http://schemas.microsoft.com/office/drawing/2014/main" id="{D52BEF90-50FE-4B73-ABF3-176545B04540}"/>
              </a:ext>
            </a:extLst>
          </p:cNvPr>
          <p:cNvSpPr>
            <a:spLocks noGrp="1"/>
          </p:cNvSpPr>
          <p:nvPr>
            <p:ph idx="1"/>
          </p:nvPr>
        </p:nvSpPr>
        <p:spPr/>
        <p:txBody>
          <a:bodyPr anchor="t"/>
          <a:lstStyle/>
          <a:p>
            <a:r>
              <a:rPr lang="en-US" dirty="0"/>
              <a:t>Condition coverage states that each condition in a decision takes on all possible outcomes at least once. For example, consider the following example:</a:t>
            </a:r>
          </a:p>
          <a:p>
            <a:pPr marL="0" indent="0" algn="ctr">
              <a:buNone/>
            </a:pPr>
            <a:r>
              <a:rPr lang="en-US" b="1" i="1" dirty="0"/>
              <a:t>while ((I &lt;=5) &amp;&amp; (J &lt; COUNT))</a:t>
            </a:r>
          </a:p>
          <a:p>
            <a:r>
              <a:rPr lang="en-US" dirty="0"/>
              <a:t>In this loop statement, two conditions are there. So test cases should be designed such that both the conditions are tested for True and False outcomes. The following test cases are designed:</a:t>
            </a:r>
            <a:endParaRPr lang="en-US" b="1" i="1" dirty="0"/>
          </a:p>
          <a:p>
            <a:r>
              <a:rPr lang="en-US" dirty="0"/>
              <a:t>Test case 1: </a:t>
            </a:r>
            <a:r>
              <a:rPr lang="en-US" b="1" dirty="0"/>
              <a:t>I &lt;= 5, J &lt; COUNT</a:t>
            </a:r>
          </a:p>
          <a:p>
            <a:r>
              <a:rPr lang="en-US" dirty="0"/>
              <a:t>Test case 2: </a:t>
            </a:r>
            <a:r>
              <a:rPr lang="en-US" b="1" dirty="0"/>
              <a:t>I &lt; 5, J &gt; COUNT</a:t>
            </a:r>
            <a:endParaRPr lang="en-IN" b="1" i="1" dirty="0"/>
          </a:p>
        </p:txBody>
      </p:sp>
    </p:spTree>
    <p:extLst>
      <p:ext uri="{BB962C8B-B14F-4D97-AF65-F5344CB8AC3E}">
        <p14:creationId xmlns:p14="http://schemas.microsoft.com/office/powerpoint/2010/main" val="2907893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ABAA-6C27-4A51-95BF-13C7E92C4508}"/>
              </a:ext>
            </a:extLst>
          </p:cNvPr>
          <p:cNvSpPr>
            <a:spLocks noGrp="1"/>
          </p:cNvSpPr>
          <p:nvPr>
            <p:ph type="title"/>
          </p:nvPr>
        </p:nvSpPr>
        <p:spPr/>
        <p:txBody>
          <a:bodyPr/>
          <a:lstStyle/>
          <a:p>
            <a:r>
              <a:rPr lang="en-US" dirty="0"/>
              <a:t>[4] multiple condition coverage:</a:t>
            </a:r>
            <a:endParaRPr lang="en-IN" dirty="0"/>
          </a:p>
        </p:txBody>
      </p:sp>
      <p:sp>
        <p:nvSpPr>
          <p:cNvPr id="3" name="Content Placeholder 2">
            <a:extLst>
              <a:ext uri="{FF2B5EF4-FFF2-40B4-BE49-F238E27FC236}">
                <a16:creationId xmlns:a16="http://schemas.microsoft.com/office/drawing/2014/main" id="{0DA8C3C2-6694-4277-B5AD-8FBDC07B8DDB}"/>
              </a:ext>
            </a:extLst>
          </p:cNvPr>
          <p:cNvSpPr>
            <a:spLocks noGrp="1"/>
          </p:cNvSpPr>
          <p:nvPr>
            <p:ph idx="1"/>
          </p:nvPr>
        </p:nvSpPr>
        <p:spPr/>
        <p:txBody>
          <a:bodyPr/>
          <a:lstStyle/>
          <a:p>
            <a:pPr algn="just"/>
            <a:r>
              <a:rPr lang="en-US" dirty="0"/>
              <a:t>In case of multiple conditions, even decision/ condition coverage fails to exercise all outcomes of all conditions.</a:t>
            </a:r>
          </a:p>
          <a:p>
            <a:pPr algn="just"/>
            <a:r>
              <a:rPr lang="en-US" dirty="0"/>
              <a:t>The reason is that we have considered all possible outcomes of each condition in the decision, but we have not taken all combinations of different multiple conditions. Certain conditions mask other conditions.</a:t>
            </a:r>
          </a:p>
          <a:p>
            <a:pPr algn="just"/>
            <a:r>
              <a:rPr lang="en-US" dirty="0"/>
              <a:t>For example, if an AND condition is False, none of the subsequent conditions in the expression will be evaluated. Similarly, if an OR condition is True, none of the subsequent conditions will be evaluated.</a:t>
            </a:r>
          </a:p>
          <a:p>
            <a:pPr algn="just"/>
            <a:r>
              <a:rPr lang="en-US" dirty="0"/>
              <a:t>Thus, condition coverage and decision/condition coverage need not necessarily uncover all the errors.</a:t>
            </a:r>
          </a:p>
          <a:p>
            <a:pPr algn="just"/>
            <a:r>
              <a:rPr lang="en-US" dirty="0"/>
              <a:t>Therefore, multiple condition coverage requires that we should write sufficient test cases such that all possible combinations of condition outcomes in each decision and all points of entry are invoked at least once.</a:t>
            </a:r>
            <a:endParaRPr lang="en-IN" dirty="0"/>
          </a:p>
        </p:txBody>
      </p:sp>
    </p:spTree>
    <p:extLst>
      <p:ext uri="{BB962C8B-B14F-4D97-AF65-F5344CB8AC3E}">
        <p14:creationId xmlns:p14="http://schemas.microsoft.com/office/powerpoint/2010/main" val="1132450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D361-BCDA-4DE5-8571-3627C985E54E}"/>
              </a:ext>
            </a:extLst>
          </p:cNvPr>
          <p:cNvSpPr>
            <a:spLocks noGrp="1"/>
          </p:cNvSpPr>
          <p:nvPr>
            <p:ph type="title"/>
          </p:nvPr>
        </p:nvSpPr>
        <p:spPr/>
        <p:txBody>
          <a:bodyPr/>
          <a:lstStyle/>
          <a:p>
            <a:r>
              <a:rPr lang="en-US" dirty="0"/>
              <a:t>multiple condition coverage:</a:t>
            </a:r>
            <a:endParaRPr lang="en-IN" dirty="0"/>
          </a:p>
        </p:txBody>
      </p:sp>
      <p:sp>
        <p:nvSpPr>
          <p:cNvPr id="3" name="Content Placeholder 2">
            <a:extLst>
              <a:ext uri="{FF2B5EF4-FFF2-40B4-BE49-F238E27FC236}">
                <a16:creationId xmlns:a16="http://schemas.microsoft.com/office/drawing/2014/main" id="{AB6F27EB-5D3A-43F3-930C-7538A2ED4AC9}"/>
              </a:ext>
            </a:extLst>
          </p:cNvPr>
          <p:cNvSpPr>
            <a:spLocks noGrp="1"/>
          </p:cNvSpPr>
          <p:nvPr>
            <p:ph idx="1"/>
          </p:nvPr>
        </p:nvSpPr>
        <p:spPr/>
        <p:txBody>
          <a:bodyPr/>
          <a:lstStyle/>
          <a:p>
            <a:r>
              <a:rPr lang="en-US" dirty="0"/>
              <a:t>The following test cases can be there:</a:t>
            </a:r>
          </a:p>
          <a:p>
            <a:pPr marL="0" indent="0">
              <a:buNone/>
            </a:pPr>
            <a:r>
              <a:rPr lang="en-US" dirty="0"/>
              <a:t>Test case 1: A = True, B = True </a:t>
            </a:r>
          </a:p>
          <a:p>
            <a:pPr marL="0" indent="0">
              <a:buNone/>
            </a:pPr>
            <a:r>
              <a:rPr lang="en-US" dirty="0"/>
              <a:t>Test case 2: A = True, B = False </a:t>
            </a:r>
          </a:p>
          <a:p>
            <a:pPr marL="0" indent="0">
              <a:buNone/>
            </a:pPr>
            <a:r>
              <a:rPr lang="en-US"/>
              <a:t>Test case 3: A = False, B = True </a:t>
            </a:r>
          </a:p>
          <a:p>
            <a:pPr marL="0" indent="0">
              <a:buNone/>
            </a:pPr>
            <a:r>
              <a:rPr lang="en-US"/>
              <a:t>Test case 4: A = False, B = False</a:t>
            </a:r>
            <a:endParaRPr lang="en-IN" dirty="0"/>
          </a:p>
        </p:txBody>
      </p:sp>
    </p:spTree>
    <p:extLst>
      <p:ext uri="{BB962C8B-B14F-4D97-AF65-F5344CB8AC3E}">
        <p14:creationId xmlns:p14="http://schemas.microsoft.com/office/powerpoint/2010/main" val="3208034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2386-C328-4928-888B-5CA6BD0A6C57}"/>
              </a:ext>
            </a:extLst>
          </p:cNvPr>
          <p:cNvSpPr>
            <a:spLocks noGrp="1"/>
          </p:cNvSpPr>
          <p:nvPr>
            <p:ph type="title"/>
          </p:nvPr>
        </p:nvSpPr>
        <p:spPr/>
        <p:txBody>
          <a:bodyPr/>
          <a:lstStyle/>
          <a:p>
            <a:r>
              <a:rPr lang="en-IN" dirty="0"/>
              <a:t>5.3 BASIS PATH TESTING</a:t>
            </a:r>
          </a:p>
        </p:txBody>
      </p:sp>
      <p:sp>
        <p:nvSpPr>
          <p:cNvPr id="3" name="Content Placeholder 2">
            <a:extLst>
              <a:ext uri="{FF2B5EF4-FFF2-40B4-BE49-F238E27FC236}">
                <a16:creationId xmlns:a16="http://schemas.microsoft.com/office/drawing/2014/main" id="{958963C4-20D7-4ED2-B49C-4B5BE286985E}"/>
              </a:ext>
            </a:extLst>
          </p:cNvPr>
          <p:cNvSpPr>
            <a:spLocks noGrp="1"/>
          </p:cNvSpPr>
          <p:nvPr>
            <p:ph idx="1"/>
          </p:nvPr>
        </p:nvSpPr>
        <p:spPr/>
        <p:txBody>
          <a:bodyPr/>
          <a:lstStyle/>
          <a:p>
            <a:pPr algn="just"/>
            <a:r>
              <a:rPr lang="en-US" dirty="0"/>
              <a:t>Basis path testing is the oldest structural testing technique. The technique is based on the control structure of the program.</a:t>
            </a:r>
          </a:p>
          <a:p>
            <a:pPr algn="just"/>
            <a:r>
              <a:rPr lang="en-US" dirty="0"/>
              <a:t>Based on the control structure, a flow graph is prepared and all the possible paths can be covered and executed during testing. </a:t>
            </a:r>
          </a:p>
          <a:p>
            <a:pPr algn="just"/>
            <a:r>
              <a:rPr lang="en-US" dirty="0"/>
              <a:t>Path coverage is a more general criterion as compared to other coverage criteria and useful for detecting more errors.</a:t>
            </a:r>
            <a:endParaRPr lang="en-IN" dirty="0"/>
          </a:p>
        </p:txBody>
      </p:sp>
    </p:spTree>
    <p:extLst>
      <p:ext uri="{BB962C8B-B14F-4D97-AF65-F5344CB8AC3E}">
        <p14:creationId xmlns:p14="http://schemas.microsoft.com/office/powerpoint/2010/main" val="724197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72FA-221B-4369-B598-1459625C3AD2}"/>
              </a:ext>
            </a:extLst>
          </p:cNvPr>
          <p:cNvSpPr>
            <a:spLocks noGrp="1"/>
          </p:cNvSpPr>
          <p:nvPr>
            <p:ph type="title"/>
          </p:nvPr>
        </p:nvSpPr>
        <p:spPr/>
        <p:txBody>
          <a:bodyPr/>
          <a:lstStyle/>
          <a:p>
            <a:r>
              <a:rPr lang="en-US" dirty="0"/>
              <a:t>Guidelines for effective path-testing</a:t>
            </a:r>
            <a:endParaRPr lang="en-IN" dirty="0"/>
          </a:p>
        </p:txBody>
      </p:sp>
      <p:sp>
        <p:nvSpPr>
          <p:cNvPr id="3" name="Content Placeholder 2">
            <a:extLst>
              <a:ext uri="{FF2B5EF4-FFF2-40B4-BE49-F238E27FC236}">
                <a16:creationId xmlns:a16="http://schemas.microsoft.com/office/drawing/2014/main" id="{20BB0607-93E6-4418-83BF-D69606F00CE5}"/>
              </a:ext>
            </a:extLst>
          </p:cNvPr>
          <p:cNvSpPr>
            <a:spLocks noGrp="1"/>
          </p:cNvSpPr>
          <p:nvPr>
            <p:ph idx="1"/>
          </p:nvPr>
        </p:nvSpPr>
        <p:spPr/>
        <p:txBody>
          <a:bodyPr/>
          <a:lstStyle/>
          <a:p>
            <a:pPr marL="342900" indent="-342900" algn="just">
              <a:buFont typeface="+mj-lt"/>
              <a:buAutoNum type="arabicPeriod"/>
            </a:pPr>
            <a:r>
              <a:rPr lang="en-US" dirty="0"/>
              <a:t>Path testing is based on control structure of the program for which flow graph is prepared. </a:t>
            </a:r>
          </a:p>
          <a:p>
            <a:pPr marL="342900" indent="-342900" algn="just">
              <a:buFont typeface="+mj-lt"/>
              <a:buAutoNum type="arabicPeriod"/>
            </a:pPr>
            <a:r>
              <a:rPr lang="en-US" dirty="0"/>
              <a:t>Path testing requires complete knowledge of the program’s structure. </a:t>
            </a:r>
          </a:p>
          <a:p>
            <a:pPr marL="342900" indent="-342900" algn="just">
              <a:buFont typeface="+mj-lt"/>
              <a:buAutoNum type="arabicPeriod"/>
            </a:pPr>
            <a:r>
              <a:rPr lang="en-US" dirty="0"/>
              <a:t>Path testing is closer to the developer and used by him to test his module. </a:t>
            </a:r>
          </a:p>
          <a:p>
            <a:pPr marL="342900" indent="-342900" algn="just">
              <a:buFont typeface="+mj-lt"/>
              <a:buAutoNum type="arabicPeriod"/>
            </a:pPr>
            <a:r>
              <a:rPr lang="en-US" dirty="0"/>
              <a:t>The effectiveness of path testing gets reduced with the increase in size of software under test. </a:t>
            </a:r>
          </a:p>
          <a:p>
            <a:pPr marL="342900" indent="-342900" algn="just">
              <a:buFont typeface="+mj-lt"/>
              <a:buAutoNum type="arabicPeriod"/>
            </a:pPr>
            <a:r>
              <a:rPr lang="en-US" dirty="0"/>
              <a:t>Choose enough paths in a program such that maximum logic coverage is achieved.</a:t>
            </a:r>
            <a:endParaRPr lang="en-IN" dirty="0"/>
          </a:p>
        </p:txBody>
      </p:sp>
    </p:spTree>
    <p:extLst>
      <p:ext uri="{BB962C8B-B14F-4D97-AF65-F5344CB8AC3E}">
        <p14:creationId xmlns:p14="http://schemas.microsoft.com/office/powerpoint/2010/main" val="381324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E819-82EE-45DE-8D1E-AAABFB5C0695}"/>
              </a:ext>
            </a:extLst>
          </p:cNvPr>
          <p:cNvSpPr>
            <a:spLocks noGrp="1"/>
          </p:cNvSpPr>
          <p:nvPr>
            <p:ph type="title"/>
          </p:nvPr>
        </p:nvSpPr>
        <p:spPr/>
        <p:txBody>
          <a:bodyPr/>
          <a:lstStyle/>
          <a:p>
            <a:r>
              <a:rPr lang="en-IN" dirty="0"/>
              <a:t>5.3.1 CONTROL FLOW GRAPH</a:t>
            </a:r>
          </a:p>
        </p:txBody>
      </p:sp>
      <p:sp>
        <p:nvSpPr>
          <p:cNvPr id="3" name="Content Placeholder 2">
            <a:extLst>
              <a:ext uri="{FF2B5EF4-FFF2-40B4-BE49-F238E27FC236}">
                <a16:creationId xmlns:a16="http://schemas.microsoft.com/office/drawing/2014/main" id="{631F02A4-B485-48E5-A8C5-DE504CCAF7CC}"/>
              </a:ext>
            </a:extLst>
          </p:cNvPr>
          <p:cNvSpPr>
            <a:spLocks noGrp="1"/>
          </p:cNvSpPr>
          <p:nvPr>
            <p:ph idx="1"/>
          </p:nvPr>
        </p:nvSpPr>
        <p:spPr/>
        <p:txBody>
          <a:bodyPr>
            <a:normAutofit lnSpcReduction="10000"/>
          </a:bodyPr>
          <a:lstStyle/>
          <a:p>
            <a:pPr algn="just"/>
            <a:r>
              <a:rPr lang="en-US" dirty="0"/>
              <a:t>The control flow graph is a graphical representation of control structure of a program. Flow graphs can be prepared as a directed graph. A directed graph (V, E) consists of a set of vertices V and a set of edges E that are ordered pairs of elements of V.</a:t>
            </a:r>
          </a:p>
          <a:p>
            <a:pPr marL="342900" indent="-342900" algn="just">
              <a:buFont typeface="+mj-lt"/>
              <a:buAutoNum type="arabicPeriod"/>
            </a:pPr>
            <a:r>
              <a:rPr lang="en-US" b="1" u="sng" dirty="0"/>
              <a:t>Node:</a:t>
            </a:r>
            <a:r>
              <a:rPr lang="en-US" dirty="0"/>
              <a:t> It represents one or more procedural statements. The nodes are denoted by a circle. These are numbered or labeled.</a:t>
            </a:r>
          </a:p>
          <a:p>
            <a:pPr marL="342900" indent="-342900" algn="just">
              <a:buFont typeface="+mj-lt"/>
              <a:buAutoNum type="arabicPeriod"/>
            </a:pPr>
            <a:r>
              <a:rPr lang="en-US" b="1" u="sng" dirty="0"/>
              <a:t>Edges or links: </a:t>
            </a:r>
            <a:r>
              <a:rPr lang="en-US" dirty="0"/>
              <a:t>They represent the flow of control in a program. This is denoted by an arrow on the edge. An edge must terminate at a node.</a:t>
            </a:r>
          </a:p>
          <a:p>
            <a:pPr marL="342900" indent="-342900" algn="just">
              <a:buFont typeface="+mj-lt"/>
              <a:buAutoNum type="arabicPeriod"/>
            </a:pPr>
            <a:r>
              <a:rPr lang="en-US" b="1" u="sng" dirty="0"/>
              <a:t>Decision node: </a:t>
            </a:r>
            <a:r>
              <a:rPr lang="en-US" dirty="0"/>
              <a:t>A node with more than one arrow leaving it is called a decision node.</a:t>
            </a:r>
          </a:p>
          <a:p>
            <a:pPr marL="342900" indent="-342900" algn="just">
              <a:buFont typeface="+mj-lt"/>
              <a:buAutoNum type="arabicPeriod"/>
            </a:pPr>
            <a:r>
              <a:rPr lang="en-US" b="1" u="sng" dirty="0"/>
              <a:t>Junction node: </a:t>
            </a:r>
            <a:r>
              <a:rPr lang="en-US" dirty="0"/>
              <a:t>A node with more than one arrow entering it is called a junction.</a:t>
            </a:r>
          </a:p>
          <a:p>
            <a:pPr marL="342900" indent="-342900" algn="just">
              <a:buFont typeface="+mj-lt"/>
              <a:buAutoNum type="arabicPeriod"/>
            </a:pPr>
            <a:r>
              <a:rPr lang="en-US" b="1" u="sng" dirty="0"/>
              <a:t>Regions: </a:t>
            </a:r>
            <a:r>
              <a:rPr lang="en-US" dirty="0"/>
              <a:t> Areas bounded by edges and nodes are called regions. When counting the regions, the area outside the graph is also considered a region.</a:t>
            </a:r>
            <a:endParaRPr lang="en-IN" dirty="0"/>
          </a:p>
        </p:txBody>
      </p:sp>
    </p:spTree>
    <p:extLst>
      <p:ext uri="{BB962C8B-B14F-4D97-AF65-F5344CB8AC3E}">
        <p14:creationId xmlns:p14="http://schemas.microsoft.com/office/powerpoint/2010/main" val="3587146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6664-CBF3-44B8-ACEA-DF0723824C06}"/>
              </a:ext>
            </a:extLst>
          </p:cNvPr>
          <p:cNvSpPr>
            <a:spLocks noGrp="1"/>
          </p:cNvSpPr>
          <p:nvPr>
            <p:ph type="title"/>
          </p:nvPr>
        </p:nvSpPr>
        <p:spPr/>
        <p:txBody>
          <a:bodyPr/>
          <a:lstStyle/>
          <a:p>
            <a:r>
              <a:rPr lang="en-IN" dirty="0"/>
              <a:t>5.3.3 PATH TESTING TERMINOLOGY</a:t>
            </a:r>
          </a:p>
        </p:txBody>
      </p:sp>
      <p:sp>
        <p:nvSpPr>
          <p:cNvPr id="3" name="Content Placeholder 2">
            <a:extLst>
              <a:ext uri="{FF2B5EF4-FFF2-40B4-BE49-F238E27FC236}">
                <a16:creationId xmlns:a16="http://schemas.microsoft.com/office/drawing/2014/main" id="{58B3B859-C2A3-4134-A528-DFB3A67BBB69}"/>
              </a:ext>
            </a:extLst>
          </p:cNvPr>
          <p:cNvSpPr>
            <a:spLocks noGrp="1"/>
          </p:cNvSpPr>
          <p:nvPr>
            <p:ph idx="1"/>
          </p:nvPr>
        </p:nvSpPr>
        <p:spPr/>
        <p:txBody>
          <a:bodyPr/>
          <a:lstStyle/>
          <a:p>
            <a:pPr algn="just"/>
            <a:r>
              <a:rPr lang="en-US" b="1" dirty="0"/>
              <a:t>Path:</a:t>
            </a:r>
            <a:r>
              <a:rPr lang="en-US" dirty="0"/>
              <a:t> A path through a program is a sequence of instructions or statements that starts at an entry, junction, or decision and ends at another, or possibly the same, junction, decision, or exit.</a:t>
            </a:r>
          </a:p>
          <a:p>
            <a:pPr algn="just"/>
            <a:r>
              <a:rPr lang="en-US" b="1" dirty="0"/>
              <a:t>Segment:</a:t>
            </a:r>
            <a:r>
              <a:rPr lang="en-US" dirty="0"/>
              <a:t> Paths consist of segments. The smallest segment is a link, that is, a single process that lies between two nodes (e.g., junction-process-junction, junction-process-decision, decision-process-junction, decision-process-decision).</a:t>
            </a:r>
          </a:p>
          <a:p>
            <a:r>
              <a:rPr lang="en-US" b="1" dirty="0"/>
              <a:t>Length of a path: </a:t>
            </a:r>
            <a:r>
              <a:rPr lang="en-US" dirty="0"/>
              <a:t>The length of a path is measured by the number of links in it and not by the number of instructions or statements executed along the path.</a:t>
            </a:r>
          </a:p>
          <a:p>
            <a:r>
              <a:rPr lang="en-US" b="1" dirty="0"/>
              <a:t>Independent path: </a:t>
            </a:r>
            <a:r>
              <a:rPr lang="en-US" dirty="0"/>
              <a:t>An independent path is any path through the graph that introduces at least one new set of processing statements or new conditions.</a:t>
            </a:r>
            <a:endParaRPr lang="en-IN" dirty="0"/>
          </a:p>
        </p:txBody>
      </p:sp>
    </p:spTree>
    <p:extLst>
      <p:ext uri="{BB962C8B-B14F-4D97-AF65-F5344CB8AC3E}">
        <p14:creationId xmlns:p14="http://schemas.microsoft.com/office/powerpoint/2010/main" val="1339581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14F6-E9A9-406D-975B-6E7F70077FC1}"/>
              </a:ext>
            </a:extLst>
          </p:cNvPr>
          <p:cNvSpPr>
            <a:spLocks noGrp="1"/>
          </p:cNvSpPr>
          <p:nvPr>
            <p:ph type="title"/>
          </p:nvPr>
        </p:nvSpPr>
        <p:spPr/>
        <p:txBody>
          <a:bodyPr/>
          <a:lstStyle/>
          <a:p>
            <a:r>
              <a:rPr lang="en-IN" dirty="0"/>
              <a:t>5.3.4 CYCLOMATIC COMPLEXITY</a:t>
            </a:r>
          </a:p>
        </p:txBody>
      </p:sp>
      <p:sp>
        <p:nvSpPr>
          <p:cNvPr id="3" name="Content Placeholder 2">
            <a:extLst>
              <a:ext uri="{FF2B5EF4-FFF2-40B4-BE49-F238E27FC236}">
                <a16:creationId xmlns:a16="http://schemas.microsoft.com/office/drawing/2014/main" id="{05A2ACF7-2FD4-4368-BB5C-A9AF4E70C11B}"/>
              </a:ext>
            </a:extLst>
          </p:cNvPr>
          <p:cNvSpPr>
            <a:spLocks noGrp="1"/>
          </p:cNvSpPr>
          <p:nvPr>
            <p:ph idx="1"/>
          </p:nvPr>
        </p:nvSpPr>
        <p:spPr>
          <a:xfrm>
            <a:off x="581192" y="2180496"/>
            <a:ext cx="4706425" cy="3678303"/>
          </a:xfrm>
        </p:spPr>
        <p:txBody>
          <a:bodyPr/>
          <a:lstStyle/>
          <a:p>
            <a:pPr algn="just"/>
            <a:r>
              <a:rPr lang="en-US" dirty="0"/>
              <a:t>In the graph shown in Figure 5.3, there are six possible paths: </a:t>
            </a:r>
            <a:r>
              <a:rPr lang="en-US" dirty="0" err="1"/>
              <a:t>acei</a:t>
            </a:r>
            <a:r>
              <a:rPr lang="en-US" dirty="0"/>
              <a:t>, </a:t>
            </a:r>
            <a:r>
              <a:rPr lang="en-US" dirty="0" err="1"/>
              <a:t>acgh</a:t>
            </a:r>
            <a:r>
              <a:rPr lang="en-US" dirty="0"/>
              <a:t>, </a:t>
            </a:r>
            <a:r>
              <a:rPr lang="en-US" dirty="0" err="1"/>
              <a:t>acfh</a:t>
            </a:r>
            <a:r>
              <a:rPr lang="en-US" dirty="0"/>
              <a:t>, </a:t>
            </a:r>
            <a:r>
              <a:rPr lang="en-US" dirty="0" err="1"/>
              <a:t>bdei</a:t>
            </a:r>
            <a:r>
              <a:rPr lang="en-US" dirty="0"/>
              <a:t>, </a:t>
            </a:r>
            <a:r>
              <a:rPr lang="en-US" dirty="0" err="1"/>
              <a:t>bdgh</a:t>
            </a:r>
            <a:r>
              <a:rPr lang="en-US" dirty="0"/>
              <a:t>, </a:t>
            </a:r>
            <a:r>
              <a:rPr lang="en-US" dirty="0" err="1"/>
              <a:t>bdfj</a:t>
            </a:r>
            <a:r>
              <a:rPr lang="en-US" dirty="0"/>
              <a:t>. In this case, we would see that, of the six possible paths, only four are independent, as the other two are always a linear combination of the other four paths. Therefore, the number of independent paths is 4.</a:t>
            </a:r>
          </a:p>
          <a:p>
            <a:pPr algn="just"/>
            <a:r>
              <a:rPr lang="pt-BR" dirty="0"/>
              <a:t>V(G) = e – n + 2</a:t>
            </a:r>
            <a:endParaRPr lang="en-IN" dirty="0"/>
          </a:p>
        </p:txBody>
      </p:sp>
      <p:pic>
        <p:nvPicPr>
          <p:cNvPr id="5" name="Picture 4">
            <a:extLst>
              <a:ext uri="{FF2B5EF4-FFF2-40B4-BE49-F238E27FC236}">
                <a16:creationId xmlns:a16="http://schemas.microsoft.com/office/drawing/2014/main" id="{9DC2A0AB-B0D8-40B9-8560-D320C52F8F4A}"/>
              </a:ext>
            </a:extLst>
          </p:cNvPr>
          <p:cNvPicPr>
            <a:picLocks noChangeAspect="1"/>
          </p:cNvPicPr>
          <p:nvPr/>
        </p:nvPicPr>
        <p:blipFill>
          <a:blip r:embed="rId2"/>
          <a:stretch>
            <a:fillRect/>
          </a:stretch>
        </p:blipFill>
        <p:spPr>
          <a:xfrm>
            <a:off x="6904385" y="1925707"/>
            <a:ext cx="3604589" cy="4435336"/>
          </a:xfrm>
          <a:prstGeom prst="rect">
            <a:avLst/>
          </a:prstGeom>
        </p:spPr>
      </p:pic>
    </p:spTree>
    <p:extLst>
      <p:ext uri="{BB962C8B-B14F-4D97-AF65-F5344CB8AC3E}">
        <p14:creationId xmlns:p14="http://schemas.microsoft.com/office/powerpoint/2010/main" val="2701496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A77D-6839-4B1B-8537-8199F73F28D2}"/>
              </a:ext>
            </a:extLst>
          </p:cNvPr>
          <p:cNvSpPr>
            <a:spLocks noGrp="1"/>
          </p:cNvSpPr>
          <p:nvPr>
            <p:ph type="title"/>
          </p:nvPr>
        </p:nvSpPr>
        <p:spPr/>
        <p:txBody>
          <a:bodyPr/>
          <a:lstStyle/>
          <a:p>
            <a:r>
              <a:rPr lang="en-US" dirty="0"/>
              <a:t>Formulae Based on Cyclomatic Complexity</a:t>
            </a:r>
            <a:endParaRPr lang="en-IN" dirty="0"/>
          </a:p>
        </p:txBody>
      </p:sp>
      <p:sp>
        <p:nvSpPr>
          <p:cNvPr id="3" name="Content Placeholder 2">
            <a:extLst>
              <a:ext uri="{FF2B5EF4-FFF2-40B4-BE49-F238E27FC236}">
                <a16:creationId xmlns:a16="http://schemas.microsoft.com/office/drawing/2014/main" id="{E91DC961-CDD9-47FF-99C4-E896C456D556}"/>
              </a:ext>
            </a:extLst>
          </p:cNvPr>
          <p:cNvSpPr>
            <a:spLocks noGrp="1"/>
          </p:cNvSpPr>
          <p:nvPr>
            <p:ph idx="1"/>
          </p:nvPr>
        </p:nvSpPr>
        <p:spPr/>
        <p:txBody>
          <a:bodyPr/>
          <a:lstStyle/>
          <a:p>
            <a:r>
              <a:rPr lang="en-US" dirty="0"/>
              <a:t>Cyclomatic complexity number can be derived through any of the following three formulae </a:t>
            </a:r>
          </a:p>
          <a:p>
            <a:r>
              <a:rPr lang="en-US" dirty="0"/>
              <a:t>1. </a:t>
            </a:r>
            <a:r>
              <a:rPr lang="en-US" b="1" dirty="0"/>
              <a:t>V(G) = e – n + 2p </a:t>
            </a:r>
            <a:r>
              <a:rPr lang="en-US" dirty="0"/>
              <a:t>where e is number of edges, n is the number of nodes in the graph, and p is number of components in the whole graph. </a:t>
            </a:r>
          </a:p>
          <a:p>
            <a:r>
              <a:rPr lang="en-US" dirty="0"/>
              <a:t>2. </a:t>
            </a:r>
            <a:r>
              <a:rPr lang="en-US" b="1" dirty="0"/>
              <a:t>V(G) = d + p </a:t>
            </a:r>
            <a:r>
              <a:rPr lang="en-US" dirty="0"/>
              <a:t>where d is the number of decision nodes in the graph. </a:t>
            </a:r>
          </a:p>
          <a:p>
            <a:r>
              <a:rPr lang="en-US" dirty="0"/>
              <a:t>3. </a:t>
            </a:r>
            <a:r>
              <a:rPr lang="en-US" b="1" dirty="0"/>
              <a:t>V(G) = number of regions in the graph.</a:t>
            </a:r>
            <a:endParaRPr lang="en-IN" b="1" dirty="0"/>
          </a:p>
        </p:txBody>
      </p:sp>
    </p:spTree>
    <p:extLst>
      <p:ext uri="{BB962C8B-B14F-4D97-AF65-F5344CB8AC3E}">
        <p14:creationId xmlns:p14="http://schemas.microsoft.com/office/powerpoint/2010/main" val="238358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10C9-B92D-466D-B960-17980BC9DAD1}"/>
              </a:ext>
            </a:extLst>
          </p:cNvPr>
          <p:cNvSpPr>
            <a:spLocks noGrp="1"/>
          </p:cNvSpPr>
          <p:nvPr>
            <p:ph type="title"/>
          </p:nvPr>
        </p:nvSpPr>
        <p:spPr/>
        <p:txBody>
          <a:bodyPr/>
          <a:lstStyle/>
          <a:p>
            <a:r>
              <a:rPr lang="en-US" dirty="0"/>
              <a:t>Black-box testing:</a:t>
            </a:r>
            <a:endParaRPr lang="en-IN" dirty="0"/>
          </a:p>
        </p:txBody>
      </p:sp>
      <p:sp>
        <p:nvSpPr>
          <p:cNvPr id="3" name="Content Placeholder 2">
            <a:extLst>
              <a:ext uri="{FF2B5EF4-FFF2-40B4-BE49-F238E27FC236}">
                <a16:creationId xmlns:a16="http://schemas.microsoft.com/office/drawing/2014/main" id="{32E26727-4B80-4976-979F-7DFE5EAD0C4A}"/>
              </a:ext>
            </a:extLst>
          </p:cNvPr>
          <p:cNvSpPr>
            <a:spLocks noGrp="1"/>
          </p:cNvSpPr>
          <p:nvPr>
            <p:ph idx="1"/>
          </p:nvPr>
        </p:nvSpPr>
        <p:spPr/>
        <p:txBody>
          <a:bodyPr/>
          <a:lstStyle/>
          <a:p>
            <a:r>
              <a:rPr lang="en-US" dirty="0"/>
              <a:t>There are various methods to test a software product using black-box techniques.</a:t>
            </a:r>
          </a:p>
          <a:p>
            <a:r>
              <a:rPr lang="en-US" dirty="0"/>
              <a:t>One method chooses the boundary values of the variables, another makes equivalence classes so that only one test case in that class is chosen and executed. </a:t>
            </a:r>
          </a:p>
          <a:p>
            <a:r>
              <a:rPr lang="en-US" dirty="0"/>
              <a:t>Some methods use the state diagrams of the system to form the black-box test cases, whereas a few methods use table structure to organize the test cases. </a:t>
            </a:r>
          </a:p>
          <a:p>
            <a:r>
              <a:rPr lang="en-US" dirty="0"/>
              <a:t>Sometimes a combination of methods is employed for rigorous testing.</a:t>
            </a:r>
          </a:p>
        </p:txBody>
      </p:sp>
    </p:spTree>
    <p:extLst>
      <p:ext uri="{BB962C8B-B14F-4D97-AF65-F5344CB8AC3E}">
        <p14:creationId xmlns:p14="http://schemas.microsoft.com/office/powerpoint/2010/main" val="238274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709D-74D5-476E-A90F-436320373D73}"/>
              </a:ext>
            </a:extLst>
          </p:cNvPr>
          <p:cNvSpPr>
            <a:spLocks noGrp="1"/>
          </p:cNvSpPr>
          <p:nvPr>
            <p:ph type="title"/>
          </p:nvPr>
        </p:nvSpPr>
        <p:spPr/>
        <p:txBody>
          <a:bodyPr/>
          <a:lstStyle/>
          <a:p>
            <a:r>
              <a:rPr lang="en-US" dirty="0"/>
              <a:t>Guidelines for Basis Path Testing</a:t>
            </a:r>
            <a:endParaRPr lang="en-IN" dirty="0"/>
          </a:p>
        </p:txBody>
      </p:sp>
      <p:sp>
        <p:nvSpPr>
          <p:cNvPr id="3" name="Content Placeholder 2">
            <a:extLst>
              <a:ext uri="{FF2B5EF4-FFF2-40B4-BE49-F238E27FC236}">
                <a16:creationId xmlns:a16="http://schemas.microsoft.com/office/drawing/2014/main" id="{18289D07-E799-4945-B9CD-34B1C36B2CFE}"/>
              </a:ext>
            </a:extLst>
          </p:cNvPr>
          <p:cNvSpPr>
            <a:spLocks noGrp="1"/>
          </p:cNvSpPr>
          <p:nvPr>
            <p:ph idx="1"/>
          </p:nvPr>
        </p:nvSpPr>
        <p:spPr/>
        <p:txBody>
          <a:bodyPr/>
          <a:lstStyle/>
          <a:p>
            <a:pPr algn="just"/>
            <a:r>
              <a:rPr lang="en-US" dirty="0"/>
              <a:t>Draw the flow graph using the code provided for which we have to write test cases.</a:t>
            </a:r>
          </a:p>
          <a:p>
            <a:pPr algn="just"/>
            <a:r>
              <a:rPr lang="en-US" dirty="0"/>
              <a:t>Determine the cyclomatic complexity of the flow graph.</a:t>
            </a:r>
          </a:p>
          <a:p>
            <a:pPr algn="just"/>
            <a:r>
              <a:rPr lang="en-US" dirty="0"/>
              <a:t>Cyclomatic complexity provides the number of independent paths. Determine a basis set of independent paths through the program control structure.</a:t>
            </a:r>
          </a:p>
          <a:p>
            <a:pPr algn="just"/>
            <a:r>
              <a:rPr lang="en-US" dirty="0"/>
              <a:t>The basis set is in fact the base for designing the test cases. Based on every independent path, choose the data such that this path is executed.</a:t>
            </a:r>
            <a:endParaRPr lang="en-IN" dirty="0"/>
          </a:p>
        </p:txBody>
      </p:sp>
    </p:spTree>
    <p:extLst>
      <p:ext uri="{BB962C8B-B14F-4D97-AF65-F5344CB8AC3E}">
        <p14:creationId xmlns:p14="http://schemas.microsoft.com/office/powerpoint/2010/main" val="4267887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376D-696A-465F-8599-AEE720ABA72A}"/>
              </a:ext>
            </a:extLst>
          </p:cNvPr>
          <p:cNvSpPr>
            <a:spLocks noGrp="1"/>
          </p:cNvSpPr>
          <p:nvPr>
            <p:ph type="title"/>
          </p:nvPr>
        </p:nvSpPr>
        <p:spPr/>
        <p:txBody>
          <a:bodyPr/>
          <a:lstStyle/>
          <a:p>
            <a:r>
              <a:rPr lang="en-US" dirty="0"/>
              <a:t>STATIC TESTING (why?):</a:t>
            </a:r>
            <a:endParaRPr lang="en-IN" dirty="0"/>
          </a:p>
        </p:txBody>
      </p:sp>
      <p:sp>
        <p:nvSpPr>
          <p:cNvPr id="3" name="Content Placeholder 2">
            <a:extLst>
              <a:ext uri="{FF2B5EF4-FFF2-40B4-BE49-F238E27FC236}">
                <a16:creationId xmlns:a16="http://schemas.microsoft.com/office/drawing/2014/main" id="{BCA72605-C283-44B6-92C5-9316DB4EDE9F}"/>
              </a:ext>
            </a:extLst>
          </p:cNvPr>
          <p:cNvSpPr>
            <a:spLocks noGrp="1"/>
          </p:cNvSpPr>
          <p:nvPr>
            <p:ph idx="1"/>
          </p:nvPr>
        </p:nvSpPr>
        <p:spPr/>
        <p:txBody>
          <a:bodyPr/>
          <a:lstStyle/>
          <a:p>
            <a:r>
              <a:rPr lang="en-US" dirty="0"/>
              <a:t>Dynamic testing uncovers the bugs at a later stage of SDLC and hence is costly to debug.</a:t>
            </a:r>
          </a:p>
          <a:p>
            <a:r>
              <a:rPr lang="en-US" dirty="0"/>
              <a:t>Dynamic testing is expensive and time-consuming, as it needs to create, run, validate, and maintain test cases.</a:t>
            </a:r>
          </a:p>
          <a:p>
            <a:r>
              <a:rPr lang="en-US" dirty="0"/>
              <a:t>The efficiency of code coverage decreases with the increase in size of the system. </a:t>
            </a:r>
          </a:p>
          <a:p>
            <a:r>
              <a:rPr lang="en-US" dirty="0"/>
              <a:t>Dynamic testing provides information about bugs. However, debugging is not always easy. It is difficult and time-consuming to trace a failure from a test case back to its root cause.</a:t>
            </a:r>
          </a:p>
          <a:p>
            <a:r>
              <a:rPr lang="en-US" dirty="0"/>
              <a:t>Dynamic testing cannot detect all the potential bugs. </a:t>
            </a:r>
          </a:p>
          <a:p>
            <a:endParaRPr lang="en-IN" dirty="0"/>
          </a:p>
        </p:txBody>
      </p:sp>
    </p:spTree>
    <p:extLst>
      <p:ext uri="{BB962C8B-B14F-4D97-AF65-F5344CB8AC3E}">
        <p14:creationId xmlns:p14="http://schemas.microsoft.com/office/powerpoint/2010/main" val="709541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5410-1F26-4415-B73C-553903F68597}"/>
              </a:ext>
            </a:extLst>
          </p:cNvPr>
          <p:cNvSpPr>
            <a:spLocks noGrp="1"/>
          </p:cNvSpPr>
          <p:nvPr>
            <p:ph type="title"/>
          </p:nvPr>
        </p:nvSpPr>
        <p:spPr/>
        <p:txBody>
          <a:bodyPr/>
          <a:lstStyle/>
          <a:p>
            <a:r>
              <a:rPr lang="en-IN" dirty="0"/>
              <a:t>6.1 INSPECTIONS:</a:t>
            </a:r>
          </a:p>
        </p:txBody>
      </p:sp>
      <p:sp>
        <p:nvSpPr>
          <p:cNvPr id="3" name="Content Placeholder 2">
            <a:extLst>
              <a:ext uri="{FF2B5EF4-FFF2-40B4-BE49-F238E27FC236}">
                <a16:creationId xmlns:a16="http://schemas.microsoft.com/office/drawing/2014/main" id="{2D5AC6DD-87F1-4BB4-8ACA-D962B6511D25}"/>
              </a:ext>
            </a:extLst>
          </p:cNvPr>
          <p:cNvSpPr>
            <a:spLocks noGrp="1"/>
          </p:cNvSpPr>
          <p:nvPr>
            <p:ph idx="1"/>
          </p:nvPr>
        </p:nvSpPr>
        <p:spPr/>
        <p:txBody>
          <a:bodyPr/>
          <a:lstStyle/>
          <a:p>
            <a:r>
              <a:rPr lang="en-US" dirty="0"/>
              <a:t>Software inspections were first introduced at IBM by Fagan in the early 1970s.</a:t>
            </a:r>
          </a:p>
          <a:p>
            <a:r>
              <a:rPr lang="en-US" dirty="0"/>
              <a:t>These can be used to tackle software quality problems because they allow the detection and removal of defects after each phase of the software development process.</a:t>
            </a:r>
          </a:p>
          <a:p>
            <a:r>
              <a:rPr lang="en-US" dirty="0"/>
              <a:t>Inspection process is an in-process manual examination of an item to detect bug.</a:t>
            </a:r>
          </a:p>
          <a:p>
            <a:r>
              <a:rPr lang="en-US" dirty="0"/>
              <a:t>It may be applied to any product or partial product of the software development process, including requirements, design and code, project management plan, SQA plan, software configuration plan (SCM plan), risk management plan, test cases, user manual, etc.</a:t>
            </a:r>
          </a:p>
          <a:p>
            <a:r>
              <a:rPr lang="en-US" dirty="0"/>
              <a:t>This process does not require executable code or test cases. </a:t>
            </a:r>
          </a:p>
          <a:p>
            <a:r>
              <a:rPr lang="en-US" dirty="0"/>
              <a:t>The inspection process is carried out by a group of peers.</a:t>
            </a:r>
            <a:endParaRPr lang="en-IN" dirty="0"/>
          </a:p>
        </p:txBody>
      </p:sp>
    </p:spTree>
    <p:extLst>
      <p:ext uri="{BB962C8B-B14F-4D97-AF65-F5344CB8AC3E}">
        <p14:creationId xmlns:p14="http://schemas.microsoft.com/office/powerpoint/2010/main" val="1612728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2792-F282-4BC9-977E-0804853DC798}"/>
              </a:ext>
            </a:extLst>
          </p:cNvPr>
          <p:cNvSpPr>
            <a:spLocks noGrp="1"/>
          </p:cNvSpPr>
          <p:nvPr>
            <p:ph type="title"/>
          </p:nvPr>
        </p:nvSpPr>
        <p:spPr/>
        <p:txBody>
          <a:bodyPr/>
          <a:lstStyle/>
          <a:p>
            <a:r>
              <a:rPr lang="en-IN" dirty="0"/>
              <a:t>6.1.1 INSPECTION TEAM</a:t>
            </a:r>
          </a:p>
        </p:txBody>
      </p:sp>
      <p:sp>
        <p:nvSpPr>
          <p:cNvPr id="3" name="Content Placeholder 2">
            <a:extLst>
              <a:ext uri="{FF2B5EF4-FFF2-40B4-BE49-F238E27FC236}">
                <a16:creationId xmlns:a16="http://schemas.microsoft.com/office/drawing/2014/main" id="{41CB3920-2A94-4B3F-B264-4FEE444D6DD8}"/>
              </a:ext>
            </a:extLst>
          </p:cNvPr>
          <p:cNvSpPr>
            <a:spLocks noGrp="1"/>
          </p:cNvSpPr>
          <p:nvPr>
            <p:ph idx="1"/>
          </p:nvPr>
        </p:nvSpPr>
        <p:spPr/>
        <p:txBody>
          <a:bodyPr/>
          <a:lstStyle/>
          <a:p>
            <a:pPr algn="just"/>
            <a:r>
              <a:rPr lang="en-US" b="1" u="sng" dirty="0"/>
              <a:t>Author/Owner/Producer: </a:t>
            </a:r>
            <a:r>
              <a:rPr lang="en-US" dirty="0"/>
              <a:t> A programmer or designer responsible for producing the program or document. He is also responsible for fixing defects discovered during the inspection process.</a:t>
            </a:r>
          </a:p>
          <a:p>
            <a:pPr algn="just"/>
            <a:r>
              <a:rPr lang="en-US" b="1" u="sng" dirty="0"/>
              <a:t>Inspector:</a:t>
            </a:r>
            <a:r>
              <a:rPr lang="en-US" dirty="0"/>
              <a:t> A peer member of the team, i.e. he is not a manager or supervisor. He is not directly related to the product under inspection and may be concerned with some other product. He finds errors, omissions, and inconsistencies in programs and documents.</a:t>
            </a:r>
          </a:p>
          <a:p>
            <a:pPr algn="just"/>
            <a:r>
              <a:rPr lang="en-US" b="1" u="sng" dirty="0"/>
              <a:t>Moderator:</a:t>
            </a:r>
            <a:r>
              <a:rPr lang="en-US" dirty="0"/>
              <a:t> A team member who manages the whole inspection process. He schedules, leads, and controls the inspection session. He is the key person with the responsibility of planning and successful execution of the inspection.</a:t>
            </a:r>
          </a:p>
          <a:p>
            <a:pPr algn="just"/>
            <a:r>
              <a:rPr lang="en-US" b="1" u="sng" dirty="0"/>
              <a:t>Recorder:</a:t>
            </a:r>
            <a:r>
              <a:rPr lang="en-US" dirty="0"/>
              <a:t> One who records all the results of the inspection meeting.</a:t>
            </a:r>
          </a:p>
          <a:p>
            <a:endParaRPr lang="en-IN" dirty="0"/>
          </a:p>
        </p:txBody>
      </p:sp>
    </p:spTree>
    <p:extLst>
      <p:ext uri="{BB962C8B-B14F-4D97-AF65-F5344CB8AC3E}">
        <p14:creationId xmlns:p14="http://schemas.microsoft.com/office/powerpoint/2010/main" val="1580068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E24E-C72B-486E-84E0-1C7CBB949CA2}"/>
              </a:ext>
            </a:extLst>
          </p:cNvPr>
          <p:cNvSpPr>
            <a:spLocks noGrp="1"/>
          </p:cNvSpPr>
          <p:nvPr>
            <p:ph type="title"/>
          </p:nvPr>
        </p:nvSpPr>
        <p:spPr/>
        <p:txBody>
          <a:bodyPr/>
          <a:lstStyle/>
          <a:p>
            <a:r>
              <a:rPr lang="en-IN" dirty="0"/>
              <a:t>6.1.2 INSPECTION PROCESS</a:t>
            </a:r>
          </a:p>
        </p:txBody>
      </p:sp>
      <p:sp>
        <p:nvSpPr>
          <p:cNvPr id="3" name="Content Placeholder 2">
            <a:extLst>
              <a:ext uri="{FF2B5EF4-FFF2-40B4-BE49-F238E27FC236}">
                <a16:creationId xmlns:a16="http://schemas.microsoft.com/office/drawing/2014/main" id="{DA2DF254-AE59-485D-AC49-74B19307ECC4}"/>
              </a:ext>
            </a:extLst>
          </p:cNvPr>
          <p:cNvSpPr>
            <a:spLocks noGrp="1"/>
          </p:cNvSpPr>
          <p:nvPr>
            <p:ph idx="1"/>
          </p:nvPr>
        </p:nvSpPr>
        <p:spPr>
          <a:xfrm>
            <a:off x="581193" y="2180496"/>
            <a:ext cx="5145778" cy="3975348"/>
          </a:xfrm>
        </p:spPr>
        <p:txBody>
          <a:bodyPr/>
          <a:lstStyle/>
          <a:p>
            <a:r>
              <a:rPr lang="en-US" dirty="0"/>
              <a:t>Inspection process has following stages:</a:t>
            </a:r>
          </a:p>
          <a:p>
            <a:pPr marL="342900" indent="-342900">
              <a:buFont typeface="+mj-lt"/>
              <a:buAutoNum type="arabicPeriod"/>
            </a:pPr>
            <a:r>
              <a:rPr lang="en-US" dirty="0"/>
              <a:t>Planning</a:t>
            </a:r>
          </a:p>
          <a:p>
            <a:pPr marL="342900" indent="-342900">
              <a:buFont typeface="+mj-lt"/>
              <a:buAutoNum type="arabicPeriod"/>
            </a:pPr>
            <a:r>
              <a:rPr lang="en-US" dirty="0"/>
              <a:t>Overview</a:t>
            </a:r>
          </a:p>
          <a:p>
            <a:pPr marL="342900" indent="-342900">
              <a:buFont typeface="+mj-lt"/>
              <a:buAutoNum type="arabicPeriod"/>
            </a:pPr>
            <a:r>
              <a:rPr lang="en-US" dirty="0"/>
              <a:t>Individual Preparation</a:t>
            </a:r>
          </a:p>
          <a:p>
            <a:pPr marL="342900" indent="-342900">
              <a:buFont typeface="+mj-lt"/>
              <a:buAutoNum type="arabicPeriod"/>
            </a:pPr>
            <a:r>
              <a:rPr lang="en-US" dirty="0"/>
              <a:t>Inspection Meeting</a:t>
            </a:r>
          </a:p>
          <a:p>
            <a:pPr marL="342900" indent="-342900">
              <a:buFont typeface="+mj-lt"/>
              <a:buAutoNum type="arabicPeriod"/>
            </a:pPr>
            <a:r>
              <a:rPr lang="en-US" dirty="0"/>
              <a:t>Rework</a:t>
            </a:r>
          </a:p>
          <a:p>
            <a:pPr marL="342900" indent="-342900">
              <a:buFont typeface="+mj-lt"/>
              <a:buAutoNum type="arabicPeriod"/>
            </a:pPr>
            <a:r>
              <a:rPr lang="en-US" dirty="0"/>
              <a:t>Follow-up</a:t>
            </a:r>
            <a:endParaRPr lang="en-IN" dirty="0"/>
          </a:p>
        </p:txBody>
      </p:sp>
      <p:pic>
        <p:nvPicPr>
          <p:cNvPr id="5" name="Picture 4">
            <a:extLst>
              <a:ext uri="{FF2B5EF4-FFF2-40B4-BE49-F238E27FC236}">
                <a16:creationId xmlns:a16="http://schemas.microsoft.com/office/drawing/2014/main" id="{50D44647-891F-4496-ADFF-D409B8E47687}"/>
              </a:ext>
            </a:extLst>
          </p:cNvPr>
          <p:cNvPicPr>
            <a:picLocks noChangeAspect="1"/>
          </p:cNvPicPr>
          <p:nvPr/>
        </p:nvPicPr>
        <p:blipFill>
          <a:blip r:embed="rId2"/>
          <a:stretch>
            <a:fillRect/>
          </a:stretch>
        </p:blipFill>
        <p:spPr>
          <a:xfrm>
            <a:off x="6095999" y="702156"/>
            <a:ext cx="5685184" cy="6003444"/>
          </a:xfrm>
          <a:prstGeom prst="rect">
            <a:avLst/>
          </a:prstGeom>
        </p:spPr>
      </p:pic>
    </p:spTree>
    <p:extLst>
      <p:ext uri="{BB962C8B-B14F-4D97-AF65-F5344CB8AC3E}">
        <p14:creationId xmlns:p14="http://schemas.microsoft.com/office/powerpoint/2010/main" val="2808002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2887-9104-4F9E-A89E-C7DFA4E626A4}"/>
              </a:ext>
            </a:extLst>
          </p:cNvPr>
          <p:cNvSpPr>
            <a:spLocks noGrp="1"/>
          </p:cNvSpPr>
          <p:nvPr>
            <p:ph type="title"/>
          </p:nvPr>
        </p:nvSpPr>
        <p:spPr/>
        <p:txBody>
          <a:bodyPr/>
          <a:lstStyle/>
          <a:p>
            <a:r>
              <a:rPr lang="en-US" dirty="0"/>
              <a:t>6.1.3 BENEFITS OF INSPECTION PROCESS</a:t>
            </a:r>
            <a:endParaRPr lang="en-IN" dirty="0"/>
          </a:p>
        </p:txBody>
      </p:sp>
      <p:sp>
        <p:nvSpPr>
          <p:cNvPr id="3" name="Content Placeholder 2">
            <a:extLst>
              <a:ext uri="{FF2B5EF4-FFF2-40B4-BE49-F238E27FC236}">
                <a16:creationId xmlns:a16="http://schemas.microsoft.com/office/drawing/2014/main" id="{B23EBDB2-6B1F-436A-B63C-907DDE827730}"/>
              </a:ext>
            </a:extLst>
          </p:cNvPr>
          <p:cNvSpPr>
            <a:spLocks noGrp="1"/>
          </p:cNvSpPr>
          <p:nvPr>
            <p:ph idx="1"/>
          </p:nvPr>
        </p:nvSpPr>
        <p:spPr>
          <a:xfrm>
            <a:off x="581193" y="2180496"/>
            <a:ext cx="4613660" cy="3678303"/>
          </a:xfrm>
        </p:spPr>
        <p:txBody>
          <a:bodyPr anchor="t"/>
          <a:lstStyle/>
          <a:p>
            <a:r>
              <a:rPr lang="en-IN" dirty="0"/>
              <a:t>Bug reduction</a:t>
            </a:r>
          </a:p>
          <a:p>
            <a:r>
              <a:rPr lang="en-IN" dirty="0"/>
              <a:t>Bug prevention</a:t>
            </a:r>
          </a:p>
          <a:p>
            <a:r>
              <a:rPr lang="en-IN" dirty="0"/>
              <a:t>Productivity</a:t>
            </a:r>
          </a:p>
          <a:p>
            <a:r>
              <a:rPr lang="en-US" dirty="0"/>
              <a:t>Real-time feedback to software engineers</a:t>
            </a:r>
            <a:endParaRPr lang="en-IN" dirty="0"/>
          </a:p>
          <a:p>
            <a:r>
              <a:rPr lang="en-IN" dirty="0"/>
              <a:t>Reduction in development resource</a:t>
            </a:r>
          </a:p>
          <a:p>
            <a:r>
              <a:rPr lang="en-IN" dirty="0"/>
              <a:t>Quality improvement</a:t>
            </a:r>
          </a:p>
          <a:p>
            <a:r>
              <a:rPr lang="en-IN" dirty="0"/>
              <a:t>Project management</a:t>
            </a:r>
          </a:p>
        </p:txBody>
      </p:sp>
      <p:sp>
        <p:nvSpPr>
          <p:cNvPr id="4" name="Content Placeholder 2">
            <a:extLst>
              <a:ext uri="{FF2B5EF4-FFF2-40B4-BE49-F238E27FC236}">
                <a16:creationId xmlns:a16="http://schemas.microsoft.com/office/drawing/2014/main" id="{A569FDBB-D588-4229-8E68-B4AD1FA0EDF3}"/>
              </a:ext>
            </a:extLst>
          </p:cNvPr>
          <p:cNvSpPr txBox="1">
            <a:spLocks/>
          </p:cNvSpPr>
          <p:nvPr/>
        </p:nvSpPr>
        <p:spPr>
          <a:xfrm>
            <a:off x="5438115" y="2180495"/>
            <a:ext cx="4613660" cy="367830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dirty="0"/>
              <a:t>Checking coupling and cohesion</a:t>
            </a:r>
          </a:p>
          <a:p>
            <a:r>
              <a:rPr lang="en-IN" dirty="0"/>
              <a:t>Learning through inspection</a:t>
            </a:r>
          </a:p>
          <a:p>
            <a:r>
              <a:rPr lang="en-IN" dirty="0"/>
              <a:t>Process improvement</a:t>
            </a:r>
          </a:p>
        </p:txBody>
      </p:sp>
    </p:spTree>
    <p:extLst>
      <p:ext uri="{BB962C8B-B14F-4D97-AF65-F5344CB8AC3E}">
        <p14:creationId xmlns:p14="http://schemas.microsoft.com/office/powerpoint/2010/main" val="853762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2563-DB56-4ED4-8195-4B92E27A3F60}"/>
              </a:ext>
            </a:extLst>
          </p:cNvPr>
          <p:cNvSpPr>
            <a:spLocks noGrp="1"/>
          </p:cNvSpPr>
          <p:nvPr>
            <p:ph type="title"/>
          </p:nvPr>
        </p:nvSpPr>
        <p:spPr/>
        <p:txBody>
          <a:bodyPr/>
          <a:lstStyle/>
          <a:p>
            <a:r>
              <a:rPr lang="en-IN" dirty="0"/>
              <a:t>6.2 STRUCTURED WALKTHROUGHS:</a:t>
            </a:r>
          </a:p>
        </p:txBody>
      </p:sp>
      <p:sp>
        <p:nvSpPr>
          <p:cNvPr id="3" name="Content Placeholder 2">
            <a:extLst>
              <a:ext uri="{FF2B5EF4-FFF2-40B4-BE49-F238E27FC236}">
                <a16:creationId xmlns:a16="http://schemas.microsoft.com/office/drawing/2014/main" id="{A4CA1396-778B-4F45-AF8F-772FD95ECB63}"/>
              </a:ext>
            </a:extLst>
          </p:cNvPr>
          <p:cNvSpPr>
            <a:spLocks noGrp="1"/>
          </p:cNvSpPr>
          <p:nvPr>
            <p:ph idx="1"/>
          </p:nvPr>
        </p:nvSpPr>
        <p:spPr/>
        <p:txBody>
          <a:bodyPr/>
          <a:lstStyle/>
          <a:p>
            <a:pPr algn="just"/>
            <a:r>
              <a:rPr lang="en-US" dirty="0"/>
              <a:t>The idea of structured walkthroughs was proposed by Yourdon. It is a less formal and less rigorous technique as compared to inspection. The common term used for static testing is inspection but it is a very formal process.</a:t>
            </a:r>
          </a:p>
          <a:p>
            <a:pPr algn="just"/>
            <a:r>
              <a:rPr lang="en-US" dirty="0"/>
              <a:t>If you want to go for a less formal process having no bars of organized meeting, then walkthroughs are a good option. </a:t>
            </a:r>
          </a:p>
          <a:p>
            <a:pPr algn="just"/>
            <a:r>
              <a:rPr lang="en-US" dirty="0"/>
              <a:t>A typical structured walkthrough team consists of the following members:</a:t>
            </a:r>
          </a:p>
          <a:p>
            <a:endParaRPr lang="en-IN" dirty="0"/>
          </a:p>
        </p:txBody>
      </p:sp>
    </p:spTree>
    <p:extLst>
      <p:ext uri="{BB962C8B-B14F-4D97-AF65-F5344CB8AC3E}">
        <p14:creationId xmlns:p14="http://schemas.microsoft.com/office/powerpoint/2010/main" val="12836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44DA-CE56-406C-92CD-15BAE414AC22}"/>
              </a:ext>
            </a:extLst>
          </p:cNvPr>
          <p:cNvSpPr>
            <a:spLocks noGrp="1"/>
          </p:cNvSpPr>
          <p:nvPr>
            <p:ph type="title"/>
          </p:nvPr>
        </p:nvSpPr>
        <p:spPr/>
        <p:txBody>
          <a:bodyPr/>
          <a:lstStyle/>
          <a:p>
            <a:r>
              <a:rPr lang="en-IN" dirty="0"/>
              <a:t>STRUCTURED WALKTHROUGHS:</a:t>
            </a:r>
          </a:p>
        </p:txBody>
      </p:sp>
      <p:sp>
        <p:nvSpPr>
          <p:cNvPr id="3" name="Content Placeholder 2">
            <a:extLst>
              <a:ext uri="{FF2B5EF4-FFF2-40B4-BE49-F238E27FC236}">
                <a16:creationId xmlns:a16="http://schemas.microsoft.com/office/drawing/2014/main" id="{1C40586B-7570-4565-961A-3E341F847F4F}"/>
              </a:ext>
            </a:extLst>
          </p:cNvPr>
          <p:cNvSpPr>
            <a:spLocks noGrp="1"/>
          </p:cNvSpPr>
          <p:nvPr>
            <p:ph idx="1"/>
          </p:nvPr>
        </p:nvSpPr>
        <p:spPr/>
        <p:txBody>
          <a:bodyPr/>
          <a:lstStyle/>
          <a:p>
            <a:r>
              <a:rPr lang="en-US" b="1" dirty="0"/>
              <a:t>Coordinator:</a:t>
            </a:r>
            <a:r>
              <a:rPr lang="en-US" dirty="0"/>
              <a:t> Organizes, moderates, and follows up the walkthrough activities.</a:t>
            </a:r>
          </a:p>
          <a:p>
            <a:r>
              <a:rPr lang="en-US" b="1" dirty="0"/>
              <a:t>Presenter/Developer: </a:t>
            </a:r>
            <a:r>
              <a:rPr lang="en-US" dirty="0"/>
              <a:t>Introduces the item to be inspected. This member is optional.</a:t>
            </a:r>
          </a:p>
          <a:p>
            <a:r>
              <a:rPr lang="en-US" b="1" dirty="0"/>
              <a:t>Scribe/Recorder: </a:t>
            </a:r>
            <a:r>
              <a:rPr lang="en-US" dirty="0"/>
              <a:t>Notes down the defects found and suggestion proposed by the members.</a:t>
            </a:r>
          </a:p>
          <a:p>
            <a:r>
              <a:rPr lang="en-US" b="1" dirty="0"/>
              <a:t>Reviewer/Tester: </a:t>
            </a:r>
            <a:r>
              <a:rPr lang="en-US" dirty="0"/>
              <a:t>Finds the defects in the item.</a:t>
            </a:r>
          </a:p>
          <a:p>
            <a:r>
              <a:rPr lang="en-US" b="1" dirty="0"/>
              <a:t>Maintenance Oracle: </a:t>
            </a:r>
            <a:r>
              <a:rPr lang="en-US" dirty="0"/>
              <a:t>Focuses on long-term implications and future maintenance of the project.</a:t>
            </a:r>
          </a:p>
          <a:p>
            <a:r>
              <a:rPr lang="en-US" b="1" dirty="0"/>
              <a:t>Standards Bearer: </a:t>
            </a:r>
            <a:r>
              <a:rPr lang="en-US" dirty="0"/>
              <a:t>Assesses adherence to standards.</a:t>
            </a:r>
          </a:p>
          <a:p>
            <a:r>
              <a:rPr lang="en-US" b="1" dirty="0"/>
              <a:t>User Representative/Accreditation: </a:t>
            </a:r>
            <a:r>
              <a:rPr lang="en-US" dirty="0"/>
              <a:t>Agent Reflects the needs and concerns of the user.</a:t>
            </a:r>
          </a:p>
          <a:p>
            <a:endParaRPr lang="en-IN" dirty="0"/>
          </a:p>
        </p:txBody>
      </p:sp>
    </p:spTree>
    <p:extLst>
      <p:ext uri="{BB962C8B-B14F-4D97-AF65-F5344CB8AC3E}">
        <p14:creationId xmlns:p14="http://schemas.microsoft.com/office/powerpoint/2010/main" val="38572310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84A5-F340-4FDA-BFF0-394C4DE7D8F7}"/>
              </a:ext>
            </a:extLst>
          </p:cNvPr>
          <p:cNvSpPr>
            <a:spLocks noGrp="1"/>
          </p:cNvSpPr>
          <p:nvPr>
            <p:ph type="title"/>
          </p:nvPr>
        </p:nvSpPr>
        <p:spPr/>
        <p:txBody>
          <a:bodyPr/>
          <a:lstStyle/>
          <a:p>
            <a:r>
              <a:rPr lang="en-IN" dirty="0"/>
              <a:t>STRUCTURED WALKTHROUGHS:</a:t>
            </a:r>
          </a:p>
        </p:txBody>
      </p:sp>
      <p:sp>
        <p:nvSpPr>
          <p:cNvPr id="3" name="Content Placeholder 2">
            <a:extLst>
              <a:ext uri="{FF2B5EF4-FFF2-40B4-BE49-F238E27FC236}">
                <a16:creationId xmlns:a16="http://schemas.microsoft.com/office/drawing/2014/main" id="{6C2F5A9F-783D-457B-BD7F-BE0E6386AA3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9BD1B4A-FE94-42E5-982F-D20BE7B6107B}"/>
              </a:ext>
            </a:extLst>
          </p:cNvPr>
          <p:cNvPicPr>
            <a:picLocks noChangeAspect="1"/>
          </p:cNvPicPr>
          <p:nvPr/>
        </p:nvPicPr>
        <p:blipFill>
          <a:blip r:embed="rId2"/>
          <a:stretch>
            <a:fillRect/>
          </a:stretch>
        </p:blipFill>
        <p:spPr>
          <a:xfrm>
            <a:off x="1756120" y="2180496"/>
            <a:ext cx="7372037" cy="1401417"/>
          </a:xfrm>
          <a:prstGeom prst="rect">
            <a:avLst/>
          </a:prstGeom>
        </p:spPr>
      </p:pic>
    </p:spTree>
    <p:extLst>
      <p:ext uri="{BB962C8B-B14F-4D97-AF65-F5344CB8AC3E}">
        <p14:creationId xmlns:p14="http://schemas.microsoft.com/office/powerpoint/2010/main" val="39975751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E63C-8771-4E38-B293-80C4561AD8AA}"/>
              </a:ext>
            </a:extLst>
          </p:cNvPr>
          <p:cNvSpPr>
            <a:spLocks noGrp="1"/>
          </p:cNvSpPr>
          <p:nvPr>
            <p:ph type="title"/>
          </p:nvPr>
        </p:nvSpPr>
        <p:spPr/>
        <p:txBody>
          <a:bodyPr/>
          <a:lstStyle/>
          <a:p>
            <a:r>
              <a:rPr lang="en-IN" dirty="0"/>
              <a:t>6.3 TECHNICAL REVIEWS:</a:t>
            </a:r>
          </a:p>
        </p:txBody>
      </p:sp>
      <p:sp>
        <p:nvSpPr>
          <p:cNvPr id="3" name="Content Placeholder 2">
            <a:extLst>
              <a:ext uri="{FF2B5EF4-FFF2-40B4-BE49-F238E27FC236}">
                <a16:creationId xmlns:a16="http://schemas.microsoft.com/office/drawing/2014/main" id="{292EE689-D73F-48A1-B172-9B0AE8387EC9}"/>
              </a:ext>
            </a:extLst>
          </p:cNvPr>
          <p:cNvSpPr>
            <a:spLocks noGrp="1"/>
          </p:cNvSpPr>
          <p:nvPr>
            <p:ph idx="1"/>
          </p:nvPr>
        </p:nvSpPr>
        <p:spPr/>
        <p:txBody>
          <a:bodyPr/>
          <a:lstStyle/>
          <a:p>
            <a:r>
              <a:rPr lang="en-US" dirty="0"/>
              <a:t>A technical review is intended to evaluate the software in the light of development standards, guidelines, and specifications and to provide the management with evidence that the development process is being carried out according to </a:t>
            </a:r>
            <a:r>
              <a:rPr lang="en-IN" dirty="0"/>
              <a:t>the stated objectives.</a:t>
            </a:r>
          </a:p>
          <a:p>
            <a:r>
              <a:rPr lang="en-US" dirty="0"/>
              <a:t>A review is similar to an inspection or walkthrough, except that the review team also includes management.</a:t>
            </a:r>
            <a:endParaRPr lang="en-IN" dirty="0"/>
          </a:p>
          <a:p>
            <a:r>
              <a:rPr lang="en-US" dirty="0"/>
              <a:t>Therefore, it is considered a higher-level technique as compared to inspection</a:t>
            </a:r>
            <a:r>
              <a:rPr lang="en-IN" dirty="0"/>
              <a:t> or Walkthrough.</a:t>
            </a:r>
          </a:p>
          <a:p>
            <a:r>
              <a:rPr lang="en-US" dirty="0"/>
              <a:t>A technical review team is generally comprised of management-level representatives and project management</a:t>
            </a:r>
            <a:r>
              <a:rPr lang="en-IN" dirty="0"/>
              <a:t>.</a:t>
            </a:r>
          </a:p>
          <a:p>
            <a:r>
              <a:rPr lang="en-US" dirty="0"/>
              <a:t>Review agendas should focus less on technical issues and more on oversight than an inspection.</a:t>
            </a:r>
            <a:endParaRPr lang="en-IN" dirty="0"/>
          </a:p>
          <a:p>
            <a:r>
              <a:rPr lang="en-US" dirty="0"/>
              <a:t>The purpose is to evaluate the system relative to </a:t>
            </a:r>
            <a:r>
              <a:rPr lang="en-US" dirty="0" err="1"/>
              <a:t>specifi</a:t>
            </a:r>
            <a:r>
              <a:rPr lang="en-US" dirty="0"/>
              <a:t> cations and standards, recording defects and deficiencies. </a:t>
            </a:r>
            <a:endParaRPr lang="en-IN" dirty="0"/>
          </a:p>
        </p:txBody>
      </p:sp>
    </p:spTree>
    <p:extLst>
      <p:ext uri="{BB962C8B-B14F-4D97-AF65-F5344CB8AC3E}">
        <p14:creationId xmlns:p14="http://schemas.microsoft.com/office/powerpoint/2010/main" val="4002434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DBE6-6C93-47F8-AB76-6EC833EB49BC}"/>
              </a:ext>
            </a:extLst>
          </p:cNvPr>
          <p:cNvSpPr>
            <a:spLocks noGrp="1"/>
          </p:cNvSpPr>
          <p:nvPr>
            <p:ph type="title"/>
          </p:nvPr>
        </p:nvSpPr>
        <p:spPr/>
        <p:txBody>
          <a:bodyPr/>
          <a:lstStyle/>
          <a:p>
            <a:r>
              <a:rPr lang="en-US" dirty="0"/>
              <a:t>[1] Boundary value analysis [</a:t>
            </a:r>
            <a:r>
              <a:rPr lang="en-US" dirty="0" err="1"/>
              <a:t>bva</a:t>
            </a:r>
            <a:r>
              <a:rPr lang="en-US" dirty="0"/>
              <a:t>]</a:t>
            </a:r>
            <a:endParaRPr lang="en-IN" dirty="0"/>
          </a:p>
        </p:txBody>
      </p:sp>
      <p:sp>
        <p:nvSpPr>
          <p:cNvPr id="3" name="Content Placeholder 2">
            <a:extLst>
              <a:ext uri="{FF2B5EF4-FFF2-40B4-BE49-F238E27FC236}">
                <a16:creationId xmlns:a16="http://schemas.microsoft.com/office/drawing/2014/main" id="{B19DF417-27F7-4100-9B91-88766F9FB1F4}"/>
              </a:ext>
            </a:extLst>
          </p:cNvPr>
          <p:cNvSpPr>
            <a:spLocks noGrp="1"/>
          </p:cNvSpPr>
          <p:nvPr>
            <p:ph idx="1"/>
          </p:nvPr>
        </p:nvSpPr>
        <p:spPr/>
        <p:txBody>
          <a:bodyPr/>
          <a:lstStyle/>
          <a:p>
            <a:pPr algn="just"/>
            <a:r>
              <a:rPr lang="en-US" dirty="0"/>
              <a:t>An effective test case design requires test cases to be designed such that they maximize the probability of finding errors. BVA technique addresses this issue. With the experience of testing team, it has been observed that test cases designed with boundary input values have a high chance to find errors. It means that most of the failures crop up due to boundary values.</a:t>
            </a:r>
          </a:p>
          <a:p>
            <a:pPr algn="just"/>
            <a:r>
              <a:rPr lang="en-US" dirty="0"/>
              <a:t>BVA is considered a technique that uncovers the bugs at the boundary of input values. Here, boundary means the maximum or minimum value taken by the input domain.</a:t>
            </a:r>
            <a:endParaRPr lang="en-IN" dirty="0"/>
          </a:p>
        </p:txBody>
      </p:sp>
    </p:spTree>
    <p:extLst>
      <p:ext uri="{BB962C8B-B14F-4D97-AF65-F5344CB8AC3E}">
        <p14:creationId xmlns:p14="http://schemas.microsoft.com/office/powerpoint/2010/main" val="39726523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6CAD-44AF-4593-89CA-3F4DD14B9ED3}"/>
              </a:ext>
            </a:extLst>
          </p:cNvPr>
          <p:cNvSpPr>
            <a:spLocks noGrp="1"/>
          </p:cNvSpPr>
          <p:nvPr>
            <p:ph type="title"/>
          </p:nvPr>
        </p:nvSpPr>
        <p:spPr/>
        <p:txBody>
          <a:bodyPr/>
          <a:lstStyle/>
          <a:p>
            <a:r>
              <a:rPr lang="en-IN" dirty="0"/>
              <a:t>TECHNICAL REVIEWS:</a:t>
            </a:r>
          </a:p>
        </p:txBody>
      </p:sp>
      <p:sp>
        <p:nvSpPr>
          <p:cNvPr id="3" name="Content Placeholder 2">
            <a:extLst>
              <a:ext uri="{FF2B5EF4-FFF2-40B4-BE49-F238E27FC236}">
                <a16:creationId xmlns:a16="http://schemas.microsoft.com/office/drawing/2014/main" id="{1B6019BE-A5A2-4C8C-A156-5E8F9261CC1B}"/>
              </a:ext>
            </a:extLst>
          </p:cNvPr>
          <p:cNvSpPr>
            <a:spLocks noGrp="1"/>
          </p:cNvSpPr>
          <p:nvPr>
            <p:ph idx="1"/>
          </p:nvPr>
        </p:nvSpPr>
        <p:spPr/>
        <p:txBody>
          <a:bodyPr/>
          <a:lstStyle/>
          <a:p>
            <a:r>
              <a:rPr lang="en-US" dirty="0"/>
              <a:t>The moderator should also prepare a set of indicators to measure the following points:</a:t>
            </a:r>
          </a:p>
          <a:p>
            <a:pPr marL="342900" indent="-342900">
              <a:buFont typeface="+mj-lt"/>
              <a:buAutoNum type="arabicPeriod"/>
            </a:pPr>
            <a:r>
              <a:rPr lang="en-US" dirty="0"/>
              <a:t>Appropriateness of the problem definition and requirements</a:t>
            </a:r>
          </a:p>
          <a:p>
            <a:pPr marL="342900" indent="-342900">
              <a:buFont typeface="+mj-lt"/>
              <a:buAutoNum type="arabicPeriod"/>
            </a:pPr>
            <a:r>
              <a:rPr lang="en-US" dirty="0"/>
              <a:t>Adequacy of all underlying assumptions</a:t>
            </a:r>
          </a:p>
          <a:p>
            <a:pPr marL="342900" indent="-342900">
              <a:buFont typeface="+mj-lt"/>
              <a:buAutoNum type="arabicPeriod"/>
            </a:pPr>
            <a:r>
              <a:rPr lang="en-IN" dirty="0"/>
              <a:t>Adherence to standards</a:t>
            </a:r>
            <a:endParaRPr lang="en-US" dirty="0"/>
          </a:p>
          <a:p>
            <a:pPr marL="342900" indent="-342900">
              <a:buFont typeface="+mj-lt"/>
              <a:buAutoNum type="arabicPeriod"/>
            </a:pPr>
            <a:r>
              <a:rPr lang="en-IN" dirty="0"/>
              <a:t>Consistency</a:t>
            </a:r>
            <a:endParaRPr lang="en-US" dirty="0"/>
          </a:p>
          <a:p>
            <a:pPr marL="342900" indent="-342900">
              <a:buFont typeface="+mj-lt"/>
              <a:buAutoNum type="arabicPeriod"/>
            </a:pPr>
            <a:r>
              <a:rPr lang="en-IN" dirty="0"/>
              <a:t>Completeness</a:t>
            </a:r>
            <a:endParaRPr lang="en-US" dirty="0"/>
          </a:p>
          <a:p>
            <a:pPr marL="342900" indent="-342900">
              <a:buFont typeface="+mj-lt"/>
              <a:buAutoNum type="arabicPeriod"/>
            </a:pPr>
            <a:r>
              <a:rPr lang="en-IN" dirty="0"/>
              <a:t>Documentation</a:t>
            </a:r>
            <a:endParaRPr lang="en-US" dirty="0"/>
          </a:p>
          <a:p>
            <a:r>
              <a:rPr lang="en-US" dirty="0"/>
              <a:t>The moderator may also prepare a checklist to help the team focus on the key points.</a:t>
            </a:r>
            <a:endParaRPr lang="en-IN" dirty="0"/>
          </a:p>
        </p:txBody>
      </p:sp>
    </p:spTree>
    <p:extLst>
      <p:ext uri="{BB962C8B-B14F-4D97-AF65-F5344CB8AC3E}">
        <p14:creationId xmlns:p14="http://schemas.microsoft.com/office/powerpoint/2010/main" val="2351306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52A0-01BD-4DE9-9913-A17E104EA1BE}"/>
              </a:ext>
            </a:extLst>
          </p:cNvPr>
          <p:cNvSpPr>
            <a:spLocks noGrp="1"/>
          </p:cNvSpPr>
          <p:nvPr>
            <p:ph type="title"/>
          </p:nvPr>
        </p:nvSpPr>
        <p:spPr/>
        <p:txBody>
          <a:bodyPr/>
          <a:lstStyle/>
          <a:p>
            <a:r>
              <a:rPr lang="en-US" dirty="0"/>
              <a:t>Assignment:2</a:t>
            </a:r>
            <a:endParaRPr lang="en-IN" dirty="0"/>
          </a:p>
        </p:txBody>
      </p:sp>
      <p:sp>
        <p:nvSpPr>
          <p:cNvPr id="3" name="Content Placeholder 2">
            <a:extLst>
              <a:ext uri="{FF2B5EF4-FFF2-40B4-BE49-F238E27FC236}">
                <a16:creationId xmlns:a16="http://schemas.microsoft.com/office/drawing/2014/main" id="{3C15B44D-D6B0-464B-8938-32C3C06E89B8}"/>
              </a:ext>
            </a:extLst>
          </p:cNvPr>
          <p:cNvSpPr>
            <a:spLocks noGrp="1"/>
          </p:cNvSpPr>
          <p:nvPr>
            <p:ph idx="1"/>
          </p:nvPr>
        </p:nvSpPr>
        <p:spPr/>
        <p:txBody>
          <a:bodyPr>
            <a:normAutofit fontScale="92500" lnSpcReduction="10000"/>
          </a:bodyPr>
          <a:lstStyle/>
          <a:p>
            <a:pPr marL="342900" lvl="0" indent="-342900">
              <a:buFont typeface="+mj-lt"/>
              <a:buAutoNum type="arabicPeriod"/>
            </a:pPr>
            <a:r>
              <a:rPr lang="en-US" sz="1800" dirty="0">
                <a:effectLst/>
                <a:latin typeface="Arial" panose="020B0604020202020204" pitchFamily="34" charset="0"/>
                <a:ea typeface="Arial" panose="020B0604020202020204" pitchFamily="34" charset="0"/>
              </a:rPr>
              <a:t>What is black box testing? List its different techniques. Explain any one in detail.</a:t>
            </a:r>
            <a:endParaRPr lang="en-IN" sz="1800" dirty="0">
              <a:effectLst/>
              <a:latin typeface="Arial" panose="020B0604020202020204" pitchFamily="34" charset="0"/>
              <a:ea typeface="Arial" panose="020B0604020202020204" pitchFamily="34" charset="0"/>
            </a:endParaRPr>
          </a:p>
          <a:p>
            <a:pPr marL="342900" lvl="0" indent="-342900">
              <a:buFont typeface="+mj-lt"/>
              <a:buAutoNum type="arabicPeriod"/>
            </a:pPr>
            <a:r>
              <a:rPr lang="en-US" sz="1800" dirty="0">
                <a:effectLst/>
                <a:latin typeface="Arial" panose="020B0604020202020204" pitchFamily="34" charset="0"/>
                <a:ea typeface="Arial" panose="020B0604020202020204" pitchFamily="34" charset="0"/>
              </a:rPr>
              <a:t>List methods of BVA and explain any two in detail.</a:t>
            </a:r>
            <a:endParaRPr lang="en-IN" sz="1800" dirty="0">
              <a:effectLst/>
              <a:latin typeface="Arial" panose="020B0604020202020204" pitchFamily="34" charset="0"/>
              <a:ea typeface="Arial" panose="020B0604020202020204" pitchFamily="34" charset="0"/>
            </a:endParaRPr>
          </a:p>
          <a:p>
            <a:pPr marL="342900" lvl="0" indent="-342900">
              <a:buFont typeface="+mj-lt"/>
              <a:buAutoNum type="arabicPeriod"/>
            </a:pPr>
            <a:r>
              <a:rPr lang="en-US" sz="1800" dirty="0">
                <a:effectLst/>
                <a:latin typeface="Arial" panose="020B0604020202020204" pitchFamily="34" charset="0"/>
                <a:ea typeface="Arial" panose="020B0604020202020204" pitchFamily="34" charset="0"/>
              </a:rPr>
              <a:t>How equivalence class testing is used in black box testing? Explain it in detail.</a:t>
            </a:r>
            <a:endParaRPr lang="en-IN" sz="1800" dirty="0">
              <a:effectLst/>
              <a:latin typeface="Arial" panose="020B0604020202020204" pitchFamily="34" charset="0"/>
              <a:ea typeface="Arial" panose="020B0604020202020204" pitchFamily="34" charset="0"/>
            </a:endParaRPr>
          </a:p>
          <a:p>
            <a:pPr marL="342900" lvl="0" indent="-342900">
              <a:buFont typeface="+mj-lt"/>
              <a:buAutoNum type="arabicPeriod"/>
            </a:pPr>
            <a:r>
              <a:rPr lang="en-US" sz="1800" dirty="0">
                <a:effectLst/>
                <a:latin typeface="Arial" panose="020B0604020202020204" pitchFamily="34" charset="0"/>
                <a:ea typeface="Arial" panose="020B0604020202020204" pitchFamily="34" charset="0"/>
              </a:rPr>
              <a:t>Explain decision table in detail.</a:t>
            </a:r>
            <a:endParaRPr lang="en-IN" sz="1800" dirty="0">
              <a:effectLst/>
              <a:latin typeface="Arial" panose="020B0604020202020204" pitchFamily="34" charset="0"/>
              <a:ea typeface="Arial" panose="020B0604020202020204" pitchFamily="34" charset="0"/>
            </a:endParaRPr>
          </a:p>
          <a:p>
            <a:pPr marL="342900" lvl="0" indent="-342900">
              <a:buFont typeface="+mj-lt"/>
              <a:buAutoNum type="arabicPeriod"/>
            </a:pPr>
            <a:r>
              <a:rPr lang="en-US" sz="1800" dirty="0">
                <a:effectLst/>
                <a:latin typeface="Arial" panose="020B0604020202020204" pitchFamily="34" charset="0"/>
                <a:ea typeface="Arial" panose="020B0604020202020204" pitchFamily="34" charset="0"/>
              </a:rPr>
              <a:t>What is white box testing? Why we need it?</a:t>
            </a:r>
            <a:endParaRPr lang="en-IN" sz="1800" dirty="0">
              <a:effectLst/>
              <a:latin typeface="Arial" panose="020B0604020202020204" pitchFamily="34" charset="0"/>
              <a:ea typeface="Arial" panose="020B0604020202020204" pitchFamily="34" charset="0"/>
            </a:endParaRPr>
          </a:p>
          <a:p>
            <a:pPr marL="342900" lvl="0" indent="-342900">
              <a:buFont typeface="+mj-lt"/>
              <a:buAutoNum type="arabicPeriod"/>
            </a:pPr>
            <a:r>
              <a:rPr lang="en-US" sz="1800" dirty="0">
                <a:effectLst/>
                <a:latin typeface="Arial" panose="020B0604020202020204" pitchFamily="34" charset="0"/>
                <a:ea typeface="Arial" panose="020B0604020202020204" pitchFamily="34" charset="0"/>
              </a:rPr>
              <a:t>Explain Logic coverage criteria with its various forms.</a:t>
            </a:r>
            <a:endParaRPr lang="en-IN" sz="1800" dirty="0">
              <a:effectLst/>
              <a:latin typeface="Arial" panose="020B0604020202020204" pitchFamily="34" charset="0"/>
              <a:ea typeface="Arial" panose="020B0604020202020204" pitchFamily="34" charset="0"/>
            </a:endParaRPr>
          </a:p>
          <a:p>
            <a:pPr marL="342900" lvl="0" indent="-342900">
              <a:buFont typeface="+mj-lt"/>
              <a:buAutoNum type="arabicPeriod"/>
            </a:pPr>
            <a:r>
              <a:rPr lang="en-US" sz="1800" dirty="0">
                <a:effectLst/>
                <a:latin typeface="Arial" panose="020B0604020202020204" pitchFamily="34" charset="0"/>
                <a:ea typeface="Arial" panose="020B0604020202020204" pitchFamily="34" charset="0"/>
              </a:rPr>
              <a:t>Write a short note on Basis Path Testing.</a:t>
            </a:r>
            <a:endParaRPr lang="en-IN" sz="1800" dirty="0">
              <a:effectLst/>
              <a:latin typeface="Arial" panose="020B0604020202020204" pitchFamily="34" charset="0"/>
              <a:ea typeface="Arial" panose="020B0604020202020204" pitchFamily="34" charset="0"/>
            </a:endParaRPr>
          </a:p>
          <a:p>
            <a:pPr marL="342900" lvl="0" indent="-342900">
              <a:buFont typeface="+mj-lt"/>
              <a:buAutoNum type="arabicPeriod"/>
            </a:pPr>
            <a:r>
              <a:rPr lang="en-US" sz="1800" dirty="0">
                <a:effectLst/>
                <a:latin typeface="Arial" panose="020B0604020202020204" pitchFamily="34" charset="0"/>
                <a:ea typeface="Arial" panose="020B0604020202020204" pitchFamily="34" charset="0"/>
              </a:rPr>
              <a:t>Explain Inspection process. Explain members of the inspection team with their role.</a:t>
            </a:r>
            <a:endParaRPr lang="en-IN" sz="1800" dirty="0">
              <a:effectLst/>
              <a:latin typeface="Arial" panose="020B0604020202020204" pitchFamily="34" charset="0"/>
              <a:ea typeface="Arial" panose="020B0604020202020204" pitchFamily="34" charset="0"/>
            </a:endParaRPr>
          </a:p>
          <a:p>
            <a:pPr marL="342900" lvl="0" indent="-342900">
              <a:buFont typeface="+mj-lt"/>
              <a:buAutoNum type="arabicPeriod"/>
            </a:pPr>
            <a:r>
              <a:rPr lang="en-US" sz="1800" dirty="0">
                <a:effectLst/>
                <a:latin typeface="Arial" panose="020B0604020202020204" pitchFamily="34" charset="0"/>
                <a:ea typeface="Arial" panose="020B0604020202020204" pitchFamily="34" charset="0"/>
              </a:rPr>
              <a:t>Explain structured walkthrough and technical review in detail.</a:t>
            </a:r>
            <a:endParaRPr lang="en-IN" sz="1800" dirty="0">
              <a:effectLst/>
              <a:latin typeface="Arial" panose="020B0604020202020204" pitchFamily="34" charset="0"/>
              <a:ea typeface="Arial" panose="020B0604020202020204" pitchFamily="34" charset="0"/>
            </a:endParaRPr>
          </a:p>
          <a:p>
            <a:pPr marL="0" indent="0">
              <a:buNone/>
            </a:pPr>
            <a:r>
              <a:rPr lang="en-IN" dirty="0"/>
              <a:t>MCQs:</a:t>
            </a:r>
          </a:p>
          <a:p>
            <a:pPr marL="0" indent="0">
              <a:buNone/>
            </a:pPr>
            <a:endParaRPr lang="en-IN" dirty="0"/>
          </a:p>
        </p:txBody>
      </p:sp>
      <p:graphicFrame>
        <p:nvGraphicFramePr>
          <p:cNvPr id="4" name="Table 3">
            <a:extLst>
              <a:ext uri="{FF2B5EF4-FFF2-40B4-BE49-F238E27FC236}">
                <a16:creationId xmlns:a16="http://schemas.microsoft.com/office/drawing/2014/main" id="{53043AAF-F4F4-4CCE-A6C0-1F8788DA453B}"/>
              </a:ext>
            </a:extLst>
          </p:cNvPr>
          <p:cNvGraphicFramePr>
            <a:graphicFrameLocks noGrp="1"/>
          </p:cNvGraphicFramePr>
          <p:nvPr>
            <p:extLst>
              <p:ext uri="{D42A27DB-BD31-4B8C-83A1-F6EECF244321}">
                <p14:modId xmlns:p14="http://schemas.microsoft.com/office/powerpoint/2010/main" val="1734391245"/>
              </p:ext>
            </p:extLst>
          </p:nvPr>
        </p:nvGraphicFramePr>
        <p:xfrm>
          <a:off x="2305878" y="5340626"/>
          <a:ext cx="5605669" cy="1086678"/>
        </p:xfrm>
        <a:graphic>
          <a:graphicData uri="http://schemas.openxmlformats.org/drawingml/2006/table">
            <a:tbl>
              <a:tblPr firstRow="1" firstCol="1" bandRow="1">
                <a:tableStyleId>{5C22544A-7EE6-4342-B048-85BDC9FD1C3A}</a:tableStyleId>
              </a:tblPr>
              <a:tblGrid>
                <a:gridCol w="1324118">
                  <a:extLst>
                    <a:ext uri="{9D8B030D-6E8A-4147-A177-3AD203B41FA5}">
                      <a16:colId xmlns:a16="http://schemas.microsoft.com/office/drawing/2014/main" val="2392560342"/>
                    </a:ext>
                  </a:extLst>
                </a:gridCol>
                <a:gridCol w="4281551">
                  <a:extLst>
                    <a:ext uri="{9D8B030D-6E8A-4147-A177-3AD203B41FA5}">
                      <a16:colId xmlns:a16="http://schemas.microsoft.com/office/drawing/2014/main" val="806011437"/>
                    </a:ext>
                  </a:extLst>
                </a:gridCol>
              </a:tblGrid>
              <a:tr h="362226">
                <a:tc>
                  <a:txBody>
                    <a:bodyPr/>
                    <a:lstStyle/>
                    <a:p>
                      <a:r>
                        <a:rPr lang="en-US" sz="1600" b="1" dirty="0">
                          <a:effectLst/>
                        </a:rPr>
                        <a:t>4</a:t>
                      </a:r>
                      <a:endParaRPr lang="en-IN" sz="1600" b="1" dirty="0">
                        <a:effectLst/>
                        <a:latin typeface="Arial" panose="020B0604020202020204" pitchFamily="34" charset="0"/>
                        <a:ea typeface="Arial" panose="020B0604020202020204" pitchFamily="34" charset="0"/>
                        <a:cs typeface="Shruti" panose="020B0502040204020203" pitchFamily="34" charset="0"/>
                      </a:endParaRPr>
                    </a:p>
                  </a:txBody>
                  <a:tcPr marL="68580" marR="68580" marT="0" marB="0"/>
                </a:tc>
                <a:tc>
                  <a:txBody>
                    <a:bodyPr/>
                    <a:lstStyle/>
                    <a:p>
                      <a:r>
                        <a:rPr lang="en-US" sz="1600" b="1" dirty="0">
                          <a:effectLst/>
                        </a:rPr>
                        <a:t>4.1 to 4.11 (All)</a:t>
                      </a:r>
                      <a:endParaRPr lang="en-IN" sz="1600" b="1" dirty="0">
                        <a:effectLst/>
                        <a:latin typeface="Arial" panose="020B0604020202020204" pitchFamily="34" charset="0"/>
                        <a:ea typeface="Arial" panose="020B0604020202020204" pitchFamily="34" charset="0"/>
                        <a:cs typeface="Shruti" panose="020B0502040204020203" pitchFamily="34" charset="0"/>
                      </a:endParaRPr>
                    </a:p>
                  </a:txBody>
                  <a:tcPr marL="68580" marR="68580" marT="0" marB="0"/>
                </a:tc>
                <a:extLst>
                  <a:ext uri="{0D108BD9-81ED-4DB2-BD59-A6C34878D82A}">
                    <a16:rowId xmlns:a16="http://schemas.microsoft.com/office/drawing/2014/main" val="48305376"/>
                  </a:ext>
                </a:extLst>
              </a:tr>
              <a:tr h="362226">
                <a:tc>
                  <a:txBody>
                    <a:bodyPr/>
                    <a:lstStyle/>
                    <a:p>
                      <a:r>
                        <a:rPr lang="en-US" sz="1600" b="1">
                          <a:effectLst/>
                        </a:rPr>
                        <a:t>5</a:t>
                      </a:r>
                      <a:endParaRPr lang="en-IN" sz="1600" b="1">
                        <a:effectLst/>
                        <a:latin typeface="Arial" panose="020B0604020202020204" pitchFamily="34" charset="0"/>
                        <a:ea typeface="Arial" panose="020B0604020202020204" pitchFamily="34" charset="0"/>
                        <a:cs typeface="Shruti" panose="020B0502040204020203" pitchFamily="34" charset="0"/>
                      </a:endParaRPr>
                    </a:p>
                  </a:txBody>
                  <a:tcPr marL="68580" marR="68580" marT="0" marB="0"/>
                </a:tc>
                <a:tc>
                  <a:txBody>
                    <a:bodyPr/>
                    <a:lstStyle/>
                    <a:p>
                      <a:r>
                        <a:rPr lang="en-US" sz="1600" b="1" dirty="0">
                          <a:effectLst/>
                        </a:rPr>
                        <a:t>5.1 to 5.9</a:t>
                      </a:r>
                      <a:endParaRPr lang="en-IN" sz="1600" b="1" dirty="0">
                        <a:effectLst/>
                        <a:latin typeface="Arial" panose="020B0604020202020204" pitchFamily="34" charset="0"/>
                        <a:ea typeface="Arial" panose="020B0604020202020204" pitchFamily="34" charset="0"/>
                        <a:cs typeface="Shruti" panose="020B0502040204020203" pitchFamily="34" charset="0"/>
                      </a:endParaRPr>
                    </a:p>
                  </a:txBody>
                  <a:tcPr marL="68580" marR="68580" marT="0" marB="0"/>
                </a:tc>
                <a:extLst>
                  <a:ext uri="{0D108BD9-81ED-4DB2-BD59-A6C34878D82A}">
                    <a16:rowId xmlns:a16="http://schemas.microsoft.com/office/drawing/2014/main" val="2927300514"/>
                  </a:ext>
                </a:extLst>
              </a:tr>
              <a:tr h="362226">
                <a:tc>
                  <a:txBody>
                    <a:bodyPr/>
                    <a:lstStyle/>
                    <a:p>
                      <a:r>
                        <a:rPr lang="en-US" sz="1600" b="1">
                          <a:effectLst/>
                        </a:rPr>
                        <a:t>6</a:t>
                      </a:r>
                      <a:endParaRPr lang="en-IN" sz="1600" b="1">
                        <a:effectLst/>
                        <a:latin typeface="Arial" panose="020B0604020202020204" pitchFamily="34" charset="0"/>
                        <a:ea typeface="Arial" panose="020B0604020202020204" pitchFamily="34" charset="0"/>
                        <a:cs typeface="Shruti" panose="020B0502040204020203" pitchFamily="34" charset="0"/>
                      </a:endParaRPr>
                    </a:p>
                  </a:txBody>
                  <a:tcPr marL="68580" marR="68580" marT="0" marB="0"/>
                </a:tc>
                <a:tc>
                  <a:txBody>
                    <a:bodyPr/>
                    <a:lstStyle/>
                    <a:p>
                      <a:r>
                        <a:rPr lang="en-US" sz="1600" b="1" dirty="0">
                          <a:effectLst/>
                        </a:rPr>
                        <a:t>6.1 to 6.9 , 6.19</a:t>
                      </a:r>
                      <a:endParaRPr lang="en-IN" sz="1600" b="1" dirty="0">
                        <a:effectLst/>
                        <a:latin typeface="Arial" panose="020B0604020202020204" pitchFamily="34" charset="0"/>
                        <a:ea typeface="Arial" panose="020B0604020202020204" pitchFamily="34" charset="0"/>
                        <a:cs typeface="Shruti" panose="020B0502040204020203" pitchFamily="34" charset="0"/>
                      </a:endParaRPr>
                    </a:p>
                  </a:txBody>
                  <a:tcPr marL="68580" marR="68580" marT="0" marB="0"/>
                </a:tc>
                <a:extLst>
                  <a:ext uri="{0D108BD9-81ED-4DB2-BD59-A6C34878D82A}">
                    <a16:rowId xmlns:a16="http://schemas.microsoft.com/office/drawing/2014/main" val="100803200"/>
                  </a:ext>
                </a:extLst>
              </a:tr>
            </a:tbl>
          </a:graphicData>
        </a:graphic>
      </p:graphicFrame>
    </p:spTree>
    <p:extLst>
      <p:ext uri="{BB962C8B-B14F-4D97-AF65-F5344CB8AC3E}">
        <p14:creationId xmlns:p14="http://schemas.microsoft.com/office/powerpoint/2010/main" val="1941042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B723-B909-4CD1-A3F7-68E634E1C44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22C6081-C51D-49EC-ADC4-7F1E4328BB04}"/>
              </a:ext>
            </a:extLst>
          </p:cNvPr>
          <p:cNvPicPr>
            <a:picLocks noGrp="1" noChangeAspect="1"/>
          </p:cNvPicPr>
          <p:nvPr>
            <p:ph idx="1"/>
          </p:nvPr>
        </p:nvPicPr>
        <p:blipFill>
          <a:blip r:embed="rId2"/>
          <a:stretch>
            <a:fillRect/>
          </a:stretch>
        </p:blipFill>
        <p:spPr>
          <a:xfrm>
            <a:off x="573121" y="2220981"/>
            <a:ext cx="11037687" cy="3678238"/>
          </a:xfrm>
        </p:spPr>
      </p:pic>
    </p:spTree>
    <p:extLst>
      <p:ext uri="{BB962C8B-B14F-4D97-AF65-F5344CB8AC3E}">
        <p14:creationId xmlns:p14="http://schemas.microsoft.com/office/powerpoint/2010/main" val="331602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1299-8E20-4A72-BAD0-E8F3353F0204}"/>
              </a:ext>
            </a:extLst>
          </p:cNvPr>
          <p:cNvSpPr>
            <a:spLocks noGrp="1"/>
          </p:cNvSpPr>
          <p:nvPr>
            <p:ph type="title"/>
          </p:nvPr>
        </p:nvSpPr>
        <p:spPr/>
        <p:txBody>
          <a:bodyPr/>
          <a:lstStyle/>
          <a:p>
            <a:r>
              <a:rPr lang="en-US" dirty="0"/>
              <a:t>Boundary value analysis [</a:t>
            </a:r>
            <a:r>
              <a:rPr lang="en-US" dirty="0" err="1"/>
              <a:t>bva</a:t>
            </a:r>
            <a:r>
              <a:rPr lang="en-US" dirty="0"/>
              <a:t>]</a:t>
            </a:r>
            <a:endParaRPr lang="en-IN" dirty="0"/>
          </a:p>
        </p:txBody>
      </p:sp>
      <p:sp>
        <p:nvSpPr>
          <p:cNvPr id="4" name="Content Placeholder 3">
            <a:extLst>
              <a:ext uri="{FF2B5EF4-FFF2-40B4-BE49-F238E27FC236}">
                <a16:creationId xmlns:a16="http://schemas.microsoft.com/office/drawing/2014/main" id="{80067A5D-02DF-4EE6-BC8D-7F02EF1E8702}"/>
              </a:ext>
            </a:extLst>
          </p:cNvPr>
          <p:cNvSpPr>
            <a:spLocks noGrp="1"/>
          </p:cNvSpPr>
          <p:nvPr>
            <p:ph sz="half" idx="1"/>
          </p:nvPr>
        </p:nvSpPr>
        <p:spPr/>
        <p:txBody>
          <a:bodyPr/>
          <a:lstStyle/>
          <a:p>
            <a:pPr algn="just"/>
            <a:r>
              <a:rPr lang="en-US" dirty="0"/>
              <a:t>For example, if A is an integer between 10 and 255, then boundary checking can be on 10(9,10,11) and on 255(256,255,254). Similarly, B is another integer variable between 10 and 100, then boundary checking can be on 10(9,10,11) and 100(99,100,101), as shown in Fig. 4.2.</a:t>
            </a:r>
            <a:endParaRPr lang="en-IN" dirty="0"/>
          </a:p>
        </p:txBody>
      </p:sp>
      <p:sp>
        <p:nvSpPr>
          <p:cNvPr id="5" name="Content Placeholder 4">
            <a:extLst>
              <a:ext uri="{FF2B5EF4-FFF2-40B4-BE49-F238E27FC236}">
                <a16:creationId xmlns:a16="http://schemas.microsoft.com/office/drawing/2014/main" id="{0B556E97-74F2-49E0-84F1-420BF8D3F890}"/>
              </a:ext>
            </a:extLst>
          </p:cNvPr>
          <p:cNvSpPr>
            <a:spLocks noGrp="1"/>
          </p:cNvSpPr>
          <p:nvPr>
            <p:ph sz="half" idx="2"/>
          </p:nvPr>
        </p:nvSpPr>
        <p:spPr/>
        <p:txBody>
          <a:bodyPr/>
          <a:lstStyle/>
          <a:p>
            <a:endParaRPr lang="en-IN" dirty="0"/>
          </a:p>
        </p:txBody>
      </p:sp>
      <p:pic>
        <p:nvPicPr>
          <p:cNvPr id="7" name="Picture 6">
            <a:extLst>
              <a:ext uri="{FF2B5EF4-FFF2-40B4-BE49-F238E27FC236}">
                <a16:creationId xmlns:a16="http://schemas.microsoft.com/office/drawing/2014/main" id="{531EA172-7CF6-4D02-87D8-D34B088409D0}"/>
              </a:ext>
            </a:extLst>
          </p:cNvPr>
          <p:cNvPicPr>
            <a:picLocks noChangeAspect="1"/>
          </p:cNvPicPr>
          <p:nvPr/>
        </p:nvPicPr>
        <p:blipFill>
          <a:blip r:embed="rId2"/>
          <a:stretch>
            <a:fillRect/>
          </a:stretch>
        </p:blipFill>
        <p:spPr>
          <a:xfrm>
            <a:off x="6188416" y="2228002"/>
            <a:ext cx="5234958" cy="3900339"/>
          </a:xfrm>
          <a:prstGeom prst="rect">
            <a:avLst/>
          </a:prstGeom>
        </p:spPr>
      </p:pic>
    </p:spTree>
    <p:extLst>
      <p:ext uri="{BB962C8B-B14F-4D97-AF65-F5344CB8AC3E}">
        <p14:creationId xmlns:p14="http://schemas.microsoft.com/office/powerpoint/2010/main" val="157837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B08BEB-DE57-4767-BEC1-8032D030C94E}"/>
              </a:ext>
            </a:extLst>
          </p:cNvPr>
          <p:cNvSpPr>
            <a:spLocks noGrp="1"/>
          </p:cNvSpPr>
          <p:nvPr>
            <p:ph type="title"/>
          </p:nvPr>
        </p:nvSpPr>
        <p:spPr/>
        <p:txBody>
          <a:bodyPr/>
          <a:lstStyle/>
          <a:p>
            <a:r>
              <a:rPr lang="en-US" dirty="0"/>
              <a:t>4.1.1 BOUNDARY VALUE CHECKING (BVC)</a:t>
            </a:r>
            <a:endParaRPr lang="en-IN" dirty="0"/>
          </a:p>
        </p:txBody>
      </p:sp>
      <p:sp>
        <p:nvSpPr>
          <p:cNvPr id="6" name="Content Placeholder 5">
            <a:extLst>
              <a:ext uri="{FF2B5EF4-FFF2-40B4-BE49-F238E27FC236}">
                <a16:creationId xmlns:a16="http://schemas.microsoft.com/office/drawing/2014/main" id="{209E5E24-A7E9-48D5-96AF-EB08FA87D16C}"/>
              </a:ext>
            </a:extLst>
          </p:cNvPr>
          <p:cNvSpPr>
            <a:spLocks noGrp="1"/>
          </p:cNvSpPr>
          <p:nvPr>
            <p:ph idx="1"/>
          </p:nvPr>
        </p:nvSpPr>
        <p:spPr/>
        <p:txBody>
          <a:bodyPr/>
          <a:lstStyle/>
          <a:p>
            <a:r>
              <a:rPr lang="en-US" dirty="0"/>
              <a:t>In this method, the test cases are designed by holding one variable at its extreme value and other variables at their nominal values in the input domain.</a:t>
            </a:r>
          </a:p>
          <a:p>
            <a:r>
              <a:rPr lang="en-US" dirty="0"/>
              <a:t>The variable at its extreme value can be selected at: </a:t>
            </a:r>
          </a:p>
          <a:p>
            <a:pPr marL="0" indent="0">
              <a:buNone/>
            </a:pPr>
            <a:r>
              <a:rPr lang="en-US" dirty="0"/>
              <a:t>(a) Minimum value (Min) </a:t>
            </a:r>
          </a:p>
          <a:p>
            <a:pPr marL="0" indent="0">
              <a:buNone/>
            </a:pPr>
            <a:r>
              <a:rPr lang="en-US" dirty="0"/>
              <a:t>(b) Value just above the minimum value (Min+ ) </a:t>
            </a:r>
          </a:p>
          <a:p>
            <a:pPr marL="0" indent="0">
              <a:buNone/>
            </a:pPr>
            <a:r>
              <a:rPr lang="en-US" dirty="0"/>
              <a:t>(c) Maximum value (Max) </a:t>
            </a:r>
          </a:p>
          <a:p>
            <a:pPr marL="0" indent="0">
              <a:buNone/>
            </a:pPr>
            <a:r>
              <a:rPr lang="en-US" dirty="0"/>
              <a:t>(d) Value just below the maximum value (Max−)</a:t>
            </a:r>
            <a:endParaRPr lang="en-IN" dirty="0"/>
          </a:p>
        </p:txBody>
      </p:sp>
    </p:spTree>
    <p:extLst>
      <p:ext uri="{BB962C8B-B14F-4D97-AF65-F5344CB8AC3E}">
        <p14:creationId xmlns:p14="http://schemas.microsoft.com/office/powerpoint/2010/main" val="8787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0843E-2FA0-42EE-8498-A403754D5EE7}"/>
              </a:ext>
            </a:extLst>
          </p:cNvPr>
          <p:cNvSpPr>
            <a:spLocks noGrp="1"/>
          </p:cNvSpPr>
          <p:nvPr>
            <p:ph type="title"/>
          </p:nvPr>
        </p:nvSpPr>
        <p:spPr/>
        <p:txBody>
          <a:bodyPr/>
          <a:lstStyle/>
          <a:p>
            <a:r>
              <a:rPr lang="en-US" dirty="0"/>
              <a:t>EXAMPLE: BOUNDARY VALUE CHECKING (BVC)</a:t>
            </a:r>
            <a:endParaRPr lang="en-IN" dirty="0"/>
          </a:p>
        </p:txBody>
      </p:sp>
      <p:sp>
        <p:nvSpPr>
          <p:cNvPr id="3" name="Content Placeholder 2">
            <a:extLst>
              <a:ext uri="{FF2B5EF4-FFF2-40B4-BE49-F238E27FC236}">
                <a16:creationId xmlns:a16="http://schemas.microsoft.com/office/drawing/2014/main" id="{CE588747-C728-49FB-BE06-AD7CC5642D75}"/>
              </a:ext>
            </a:extLst>
          </p:cNvPr>
          <p:cNvSpPr>
            <a:spLocks noGrp="1"/>
          </p:cNvSpPr>
          <p:nvPr>
            <p:ph idx="1"/>
          </p:nvPr>
        </p:nvSpPr>
        <p:spPr/>
        <p:txBody>
          <a:bodyPr anchor="t"/>
          <a:lstStyle/>
          <a:p>
            <a:r>
              <a:rPr lang="en-US" dirty="0"/>
              <a:t>Let us take the example of two variables, A and B. If we consider all the above combinations with nominal values, then following (4n+1) test cases (see Fig. 4.3) can be designed: </a:t>
            </a:r>
          </a:p>
          <a:p>
            <a:endParaRPr lang="en-US" dirty="0"/>
          </a:p>
        </p:txBody>
      </p:sp>
      <p:pic>
        <p:nvPicPr>
          <p:cNvPr id="5" name="Picture 4">
            <a:extLst>
              <a:ext uri="{FF2B5EF4-FFF2-40B4-BE49-F238E27FC236}">
                <a16:creationId xmlns:a16="http://schemas.microsoft.com/office/drawing/2014/main" id="{5E4D2ACC-5730-47A6-A237-A24787243B3B}"/>
              </a:ext>
            </a:extLst>
          </p:cNvPr>
          <p:cNvPicPr>
            <a:picLocks noChangeAspect="1"/>
          </p:cNvPicPr>
          <p:nvPr/>
        </p:nvPicPr>
        <p:blipFill>
          <a:blip r:embed="rId2"/>
          <a:stretch>
            <a:fillRect/>
          </a:stretch>
        </p:blipFill>
        <p:spPr>
          <a:xfrm>
            <a:off x="857457" y="3429001"/>
            <a:ext cx="4986752" cy="2564088"/>
          </a:xfrm>
          <a:prstGeom prst="rect">
            <a:avLst/>
          </a:prstGeom>
        </p:spPr>
      </p:pic>
      <p:pic>
        <p:nvPicPr>
          <p:cNvPr id="7" name="Picture 6">
            <a:extLst>
              <a:ext uri="{FF2B5EF4-FFF2-40B4-BE49-F238E27FC236}">
                <a16:creationId xmlns:a16="http://schemas.microsoft.com/office/drawing/2014/main" id="{4B807B79-5F53-4AFA-8EDD-788B807BF02D}"/>
              </a:ext>
            </a:extLst>
          </p:cNvPr>
          <p:cNvPicPr>
            <a:picLocks noChangeAspect="1"/>
          </p:cNvPicPr>
          <p:nvPr/>
        </p:nvPicPr>
        <p:blipFill>
          <a:blip r:embed="rId3"/>
          <a:stretch>
            <a:fillRect/>
          </a:stretch>
        </p:blipFill>
        <p:spPr>
          <a:xfrm>
            <a:off x="6591093" y="2552797"/>
            <a:ext cx="4553985" cy="3662212"/>
          </a:xfrm>
          <a:prstGeom prst="rect">
            <a:avLst/>
          </a:prstGeom>
        </p:spPr>
      </p:pic>
    </p:spTree>
    <p:extLst>
      <p:ext uri="{BB962C8B-B14F-4D97-AF65-F5344CB8AC3E}">
        <p14:creationId xmlns:p14="http://schemas.microsoft.com/office/powerpoint/2010/main" val="62637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08A3-3913-422A-830F-223943779C2F}"/>
              </a:ext>
            </a:extLst>
          </p:cNvPr>
          <p:cNvSpPr>
            <a:spLocks noGrp="1"/>
          </p:cNvSpPr>
          <p:nvPr>
            <p:ph type="title"/>
          </p:nvPr>
        </p:nvSpPr>
        <p:spPr/>
        <p:txBody>
          <a:bodyPr/>
          <a:lstStyle/>
          <a:p>
            <a:r>
              <a:rPr lang="en-IN" dirty="0"/>
              <a:t>4.1.2 ROBUSTNESS TESTING METHOD</a:t>
            </a:r>
          </a:p>
        </p:txBody>
      </p:sp>
      <p:sp>
        <p:nvSpPr>
          <p:cNvPr id="3" name="Content Placeholder 2">
            <a:extLst>
              <a:ext uri="{FF2B5EF4-FFF2-40B4-BE49-F238E27FC236}">
                <a16:creationId xmlns:a16="http://schemas.microsoft.com/office/drawing/2014/main" id="{528DD098-9FD9-4562-8F58-7D5E38EBE4C6}"/>
              </a:ext>
            </a:extLst>
          </p:cNvPr>
          <p:cNvSpPr>
            <a:spLocks noGrp="1"/>
          </p:cNvSpPr>
          <p:nvPr>
            <p:ph idx="1"/>
          </p:nvPr>
        </p:nvSpPr>
        <p:spPr/>
        <p:txBody>
          <a:bodyPr anchor="t"/>
          <a:lstStyle/>
          <a:p>
            <a:pPr algn="just"/>
            <a:r>
              <a:rPr lang="en-US" dirty="0"/>
              <a:t>The idea of BVC can be extended such that boundary values are exceeded as: </a:t>
            </a:r>
          </a:p>
          <a:p>
            <a:pPr marL="342900" indent="-342900" algn="just">
              <a:buFont typeface="+mj-lt"/>
              <a:buAutoNum type="arabicPeriod"/>
            </a:pPr>
            <a:r>
              <a:rPr lang="en-US" dirty="0"/>
              <a:t>A value just greater than the Maximum value (Max+) </a:t>
            </a:r>
          </a:p>
          <a:p>
            <a:pPr marL="342900" indent="-342900" algn="just">
              <a:buFont typeface="+mj-lt"/>
              <a:buAutoNum type="arabicPeriod"/>
            </a:pPr>
            <a:r>
              <a:rPr lang="en-US" dirty="0"/>
              <a:t>A value just less than Minimum value (Min−) </a:t>
            </a:r>
          </a:p>
          <a:p>
            <a:pPr algn="just"/>
            <a:r>
              <a:rPr lang="en-US" dirty="0"/>
              <a:t>When test cases are designed considering the above points in addition to BVC, it is called robustness testing.</a:t>
            </a:r>
          </a:p>
          <a:p>
            <a:pPr algn="just"/>
            <a:r>
              <a:rPr lang="en-US" dirty="0"/>
              <a:t>Let us take the previous example again. Add the following test cases to the list of 9 test cases designed in BVC: </a:t>
            </a:r>
          </a:p>
          <a:p>
            <a:pPr algn="just"/>
            <a:r>
              <a:rPr lang="en-US" dirty="0"/>
              <a:t>It can be generalized that for n input variables in a module, 6n + 1 test cases can be designed with robustness testing.</a:t>
            </a:r>
            <a:endParaRPr lang="en-IN" dirty="0"/>
          </a:p>
        </p:txBody>
      </p:sp>
      <p:pic>
        <p:nvPicPr>
          <p:cNvPr id="5" name="Picture 4">
            <a:extLst>
              <a:ext uri="{FF2B5EF4-FFF2-40B4-BE49-F238E27FC236}">
                <a16:creationId xmlns:a16="http://schemas.microsoft.com/office/drawing/2014/main" id="{B801B40B-989C-4BA6-A8F2-5ECCDAE3DA05}"/>
              </a:ext>
            </a:extLst>
          </p:cNvPr>
          <p:cNvPicPr>
            <a:picLocks noChangeAspect="1"/>
          </p:cNvPicPr>
          <p:nvPr/>
        </p:nvPicPr>
        <p:blipFill>
          <a:blip r:embed="rId2"/>
          <a:stretch>
            <a:fillRect/>
          </a:stretch>
        </p:blipFill>
        <p:spPr>
          <a:xfrm>
            <a:off x="1946412" y="5134899"/>
            <a:ext cx="6770477" cy="1020945"/>
          </a:xfrm>
          <a:prstGeom prst="rect">
            <a:avLst/>
          </a:prstGeom>
        </p:spPr>
      </p:pic>
    </p:spTree>
    <p:extLst>
      <p:ext uri="{BB962C8B-B14F-4D97-AF65-F5344CB8AC3E}">
        <p14:creationId xmlns:p14="http://schemas.microsoft.com/office/powerpoint/2010/main" val="129929231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362</TotalTime>
  <Words>4921</Words>
  <Application>Microsoft Office PowerPoint</Application>
  <PresentationFormat>Widescreen</PresentationFormat>
  <Paragraphs>282</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Gill Sans MT</vt:lpstr>
      <vt:lpstr>Wingdings 2</vt:lpstr>
      <vt:lpstr>Dividend</vt:lpstr>
      <vt:lpstr>Unit:2 types of testing</vt:lpstr>
      <vt:lpstr>Black-box testing:</vt:lpstr>
      <vt:lpstr>Black-box testing:</vt:lpstr>
      <vt:lpstr>Black-box testing:</vt:lpstr>
      <vt:lpstr>[1] Boundary value analysis [bva]</vt:lpstr>
      <vt:lpstr>Boundary value analysis [bva]</vt:lpstr>
      <vt:lpstr>4.1.1 BOUNDARY VALUE CHECKING (BVC)</vt:lpstr>
      <vt:lpstr>EXAMPLE: BOUNDARY VALUE CHECKING (BVC)</vt:lpstr>
      <vt:lpstr>4.1.2 ROBUSTNESS TESTING METHOD</vt:lpstr>
      <vt:lpstr>4.1.3 WORST-CASE TESTING METHOD</vt:lpstr>
      <vt:lpstr>4.1.4 ROBUST WORST-CASE TESTING METHOD:</vt:lpstr>
      <vt:lpstr>4.2 EQUIVALENCE CLASS TESTING</vt:lpstr>
      <vt:lpstr>EQUIVALENCE CLASS TESTING</vt:lpstr>
      <vt:lpstr>4.2.1 IDENTIFICATION OF EQUIVALENT CLASSES</vt:lpstr>
      <vt:lpstr>4.2.1 IDENTIFICATION OF EQUIVALENT CLASSES</vt:lpstr>
      <vt:lpstr>4.2.1 IDENTIFICATION OF EQUIVALENT CLASSES</vt:lpstr>
      <vt:lpstr>4.2.2 IDENTIFYING THE TEST CASES</vt:lpstr>
      <vt:lpstr>4.4 DECISION TABLE-BASED TESTING</vt:lpstr>
      <vt:lpstr>4.4.1 FORMATION OF DECISION TABLE</vt:lpstr>
      <vt:lpstr>Cond…</vt:lpstr>
      <vt:lpstr>4.4.1 FORMATION OF DECISION TABLE</vt:lpstr>
      <vt:lpstr>4.4.2 TEST CASE DESIGN USING DECISION TABLE</vt:lpstr>
      <vt:lpstr>STRUCTE OF DECISION TABLE:</vt:lpstr>
      <vt:lpstr>White-Box Testing:</vt:lpstr>
      <vt:lpstr>NEED OF WHITE-BOX TESTING:</vt:lpstr>
      <vt:lpstr>PowerPoint Presentation</vt:lpstr>
      <vt:lpstr>5.2 LOGIC COVERAGE CRITERIA</vt:lpstr>
      <vt:lpstr>[1] Statement coverage:</vt:lpstr>
      <vt:lpstr>Statement coverage:</vt:lpstr>
      <vt:lpstr>[2] decision OR branch coverage:</vt:lpstr>
      <vt:lpstr>[3] Condition coverage:</vt:lpstr>
      <vt:lpstr>[4] multiple condition coverage:</vt:lpstr>
      <vt:lpstr>multiple condition coverage:</vt:lpstr>
      <vt:lpstr>5.3 BASIS PATH TESTING</vt:lpstr>
      <vt:lpstr>Guidelines for effective path-testing</vt:lpstr>
      <vt:lpstr>5.3.1 CONTROL FLOW GRAPH</vt:lpstr>
      <vt:lpstr>5.3.3 PATH TESTING TERMINOLOGY</vt:lpstr>
      <vt:lpstr>5.3.4 CYCLOMATIC COMPLEXITY</vt:lpstr>
      <vt:lpstr>Formulae Based on Cyclomatic Complexity</vt:lpstr>
      <vt:lpstr>Guidelines for Basis Path Testing</vt:lpstr>
      <vt:lpstr>STATIC TESTING (why?):</vt:lpstr>
      <vt:lpstr>6.1 INSPECTIONS:</vt:lpstr>
      <vt:lpstr>6.1.1 INSPECTION TEAM</vt:lpstr>
      <vt:lpstr>6.1.2 INSPECTION PROCESS</vt:lpstr>
      <vt:lpstr>6.1.3 BENEFITS OF INSPECTION PROCESS</vt:lpstr>
      <vt:lpstr>6.2 STRUCTURED WALKTHROUGHS:</vt:lpstr>
      <vt:lpstr>STRUCTURED WALKTHROUGHS:</vt:lpstr>
      <vt:lpstr>STRUCTURED WALKTHROUGHS:</vt:lpstr>
      <vt:lpstr>6.3 TECHNICAL REVIEWS:</vt:lpstr>
      <vt:lpstr>TECHNICAL REVIEWS:</vt:lpstr>
      <vt:lpstr>Assignment:2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types of testing</dc:title>
  <dc:creator>Kamesh Raval</dc:creator>
  <cp:lastModifiedBy>Kamesh Raval</cp:lastModifiedBy>
  <cp:revision>62</cp:revision>
  <dcterms:created xsi:type="dcterms:W3CDTF">2021-02-02T08:21:58Z</dcterms:created>
  <dcterms:modified xsi:type="dcterms:W3CDTF">2021-03-24T04:53:08Z</dcterms:modified>
</cp:coreProperties>
</file>