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5"/>
  </p:notesMasterIdLst>
  <p:sldIdLst>
    <p:sldId id="439" r:id="rId2"/>
    <p:sldId id="449" r:id="rId3"/>
    <p:sldId id="269" r:id="rId4"/>
    <p:sldId id="270" r:id="rId5"/>
    <p:sldId id="271" r:id="rId6"/>
    <p:sldId id="272" r:id="rId7"/>
    <p:sldId id="273" r:id="rId8"/>
    <p:sldId id="403" r:id="rId9"/>
    <p:sldId id="404" r:id="rId10"/>
    <p:sldId id="274" r:id="rId11"/>
    <p:sldId id="275" r:id="rId12"/>
    <p:sldId id="278" r:id="rId13"/>
    <p:sldId id="4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OBJECTS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C3A25-F4B4-4449-E081-F3AAD7DA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2335237"/>
            <a:ext cx="8257735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SUPPORTED PLATFORMS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E1B2-9894-0943-0F2D-7937A20C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8" y="2822713"/>
            <a:ext cx="10242924" cy="32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973668"/>
            <a:ext cx="9698577" cy="706964"/>
          </a:xfrm>
        </p:spPr>
        <p:txBody>
          <a:bodyPr/>
          <a:lstStyle/>
          <a:p>
            <a:r>
              <a:rPr lang="en-US" dirty="0"/>
              <a:t>KUBERNETES – ECOSYSTEM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822EE-92F6-446D-2B40-792FA327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492369"/>
            <a:ext cx="11296357" cy="6365631"/>
          </a:xfrm>
        </p:spPr>
      </p:pic>
    </p:spTree>
    <p:extLst>
      <p:ext uri="{BB962C8B-B14F-4D97-AF65-F5344CB8AC3E}">
        <p14:creationId xmlns:p14="http://schemas.microsoft.com/office/powerpoint/2010/main" val="11669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Kubernetes Market Share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https://newsletter.cote.io/p/kubernetes-marketshare-across-cloud</a:t>
            </a:r>
          </a:p>
          <a:p>
            <a:r>
              <a:rPr lang="en-IN" dirty="0"/>
              <a:t>Docker Swarm Vs Kubernetes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https://circleci.com/blog/docker-swarm-vs-kubernetes/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https://www.freecodecamp.org/news/kubernetes-vs-docker-swarm-what-is-the-difference/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/>
            <a:r>
              <a:rPr lang="en-US" dirty="0"/>
              <a:t>Docker Swarm Vs Kubernetes</a:t>
            </a:r>
          </a:p>
          <a:p>
            <a:pPr lvl="1"/>
            <a:r>
              <a:rPr lang="en-US" dirty="0"/>
              <a:t>Kubernetes Market Share</a:t>
            </a:r>
          </a:p>
          <a:p>
            <a:pPr lvl="1"/>
            <a:r>
              <a:rPr lang="en-US" dirty="0"/>
              <a:t>Kubernetes Architecture – High Level Design</a:t>
            </a:r>
          </a:p>
          <a:p>
            <a:pPr lvl="1"/>
            <a:r>
              <a:rPr lang="en-US" dirty="0"/>
              <a:t>Kubernetes Architecture – Low Level Design</a:t>
            </a:r>
          </a:p>
          <a:p>
            <a:pPr lvl="1"/>
            <a:r>
              <a:rPr lang="en-US" dirty="0"/>
              <a:t>Kubernetes Components overview</a:t>
            </a:r>
          </a:p>
          <a:p>
            <a:pPr lvl="1"/>
            <a:r>
              <a:rPr lang="en-US" dirty="0"/>
              <a:t>Kubernetes Objects</a:t>
            </a:r>
          </a:p>
          <a:p>
            <a:pPr lvl="1"/>
            <a:r>
              <a:rPr lang="en-US" dirty="0"/>
              <a:t>Kubernetes Supported platform</a:t>
            </a:r>
          </a:p>
          <a:p>
            <a:pPr lvl="1"/>
            <a:r>
              <a:rPr lang="en-US" dirty="0"/>
              <a:t>Kubernetes Eco System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-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BA14-21B2-E65C-2B92-2ADA424A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305878"/>
            <a:ext cx="10098157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CORE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5635"/>
            <a:ext cx="6096000" cy="4386469"/>
          </a:xfrm>
        </p:spPr>
        <p:txBody>
          <a:bodyPr>
            <a:normAutofit/>
          </a:bodyPr>
          <a:lstStyle/>
          <a:p>
            <a:r>
              <a:rPr lang="en-US" sz="2200" b="1" dirty="0"/>
              <a:t>Control Plane</a:t>
            </a:r>
            <a:r>
              <a:rPr lang="en-US" sz="2200" dirty="0"/>
              <a:t>: The control plane is responsible for container orchestration and maintaining the desired state of the cluster. It has the following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kube-apiserver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etcd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-scheduler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-controller-manager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60EDED-7418-95F1-6587-AB3D59BE6B98}"/>
              </a:ext>
            </a:extLst>
          </p:cNvPr>
          <p:cNvSpPr txBox="1">
            <a:spLocks/>
          </p:cNvSpPr>
          <p:nvPr/>
        </p:nvSpPr>
        <p:spPr>
          <a:xfrm>
            <a:off x="5890591" y="2345635"/>
            <a:ext cx="6096000" cy="450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Worker Node</a:t>
            </a:r>
            <a:r>
              <a:rPr lang="en-US" sz="2200" dirty="0"/>
              <a:t>: The Worker nodes are responsible for running containerized applications. The worker Node has the following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kubelet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-proxy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Container runtime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0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sz="2800" dirty="0"/>
              <a:t>KUBERNETES – CONTROLER NODE ARCHITECTURE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5F76-4609-7F18-F034-CC7698C2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2383"/>
            <a:ext cx="6029738" cy="45256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3BFCD0-E63A-DD3E-F56E-BD4A56AD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2" y="2332382"/>
            <a:ext cx="6029738" cy="4525617"/>
          </a:xfrm>
        </p:spPr>
        <p:txBody>
          <a:bodyPr>
            <a:normAutofit/>
          </a:bodyPr>
          <a:lstStyle/>
          <a:p>
            <a:r>
              <a:rPr lang="en-US" b="1" dirty="0" err="1"/>
              <a:t>Kube-apiserver</a:t>
            </a:r>
            <a:r>
              <a:rPr lang="en-US" dirty="0"/>
              <a:t>: Central hub of K8S cluster &amp; expose all K8S API, responsible for API management, authentication, processing API request &amp; communicate with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b="1" dirty="0" err="1"/>
              <a:t>etcd</a:t>
            </a:r>
            <a:r>
              <a:rPr lang="en-US" dirty="0"/>
              <a:t>: It is brain of K8S cluster, Kubernetes distribute system is managed by </a:t>
            </a:r>
            <a:r>
              <a:rPr lang="en-US" dirty="0" err="1"/>
              <a:t>etcd</a:t>
            </a:r>
            <a:r>
              <a:rPr lang="en-US" dirty="0"/>
              <a:t> and it stored data in strongly consistent key value pair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r>
              <a:rPr lang="en-US" dirty="0"/>
              <a:t>: Responsible for scheduling pods on worker nodes</a:t>
            </a:r>
          </a:p>
          <a:p>
            <a:r>
              <a:rPr lang="en-US" b="1" dirty="0" err="1"/>
              <a:t>Kube</a:t>
            </a:r>
            <a:r>
              <a:rPr lang="en-US" b="1" dirty="0"/>
              <a:t> controller manger</a:t>
            </a:r>
            <a:r>
              <a:rPr lang="en-US" dirty="0"/>
              <a:t>: It manages all the K8S controllers. K8S resources/objects like pods, namespaces, jobs, </a:t>
            </a:r>
            <a:r>
              <a:rPr lang="en-US" dirty="0" err="1"/>
              <a:t>replicaset</a:t>
            </a:r>
            <a:r>
              <a:rPr lang="en-US" dirty="0"/>
              <a:t> are managed by designated controllers. </a:t>
            </a:r>
            <a:r>
              <a:rPr lang="en-US" dirty="0" err="1"/>
              <a:t>Kube</a:t>
            </a:r>
            <a:r>
              <a:rPr lang="en-US" dirty="0"/>
              <a:t>-scheduler also controlled by controller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3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973668"/>
            <a:ext cx="9647583" cy="706964"/>
          </a:xfrm>
        </p:spPr>
        <p:txBody>
          <a:bodyPr/>
          <a:lstStyle/>
          <a:p>
            <a:r>
              <a:rPr lang="en-US" sz="2200" dirty="0"/>
              <a:t>KUBERNETES – CONTROLER NODE – CONTROLER/ETCD ARCHITECTURE</a:t>
            </a:r>
            <a:endParaRPr lang="en-IN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12D08-8656-E706-A197-CADD59A2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3" y="2261430"/>
            <a:ext cx="5686387" cy="4596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A986B-A3D6-C9AA-BAEE-5C4C30654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78" y="2261430"/>
            <a:ext cx="5686387" cy="45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sz="2600" dirty="0"/>
              <a:t>KUBERNETES – WORKER NODE – KUBELET ARCHITECTURE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E6B8-12C2-7B8F-BC12-C188C546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129"/>
            <a:ext cx="4252251" cy="45388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251" y="2468032"/>
            <a:ext cx="7939749" cy="42640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Kubelet</a:t>
            </a:r>
            <a:r>
              <a:rPr lang="en-US" dirty="0"/>
              <a:t> is an agent component that runs on every node in cluster, run as daemon &amp; managed by system.</a:t>
            </a:r>
          </a:p>
          <a:p>
            <a:r>
              <a:rPr lang="en-US" dirty="0"/>
              <a:t>Responsible for registering worker node with API server</a:t>
            </a:r>
          </a:p>
          <a:p>
            <a:r>
              <a:rPr lang="en-US" dirty="0"/>
              <a:t>Create, modify &amp; delete containers for the pod</a:t>
            </a:r>
          </a:p>
          <a:p>
            <a:r>
              <a:rPr lang="en-US" dirty="0"/>
              <a:t>Responsible for liveliness, readiness &amp; startup probe</a:t>
            </a:r>
          </a:p>
          <a:p>
            <a:r>
              <a:rPr lang="en-US" dirty="0"/>
              <a:t>Responsible for mounting volumes &amp; required operations on host</a:t>
            </a:r>
          </a:p>
          <a:p>
            <a:r>
              <a:rPr lang="en-US" dirty="0"/>
              <a:t>Collect and report node and pod status via API server</a:t>
            </a:r>
          </a:p>
          <a:p>
            <a:r>
              <a:rPr lang="en-US" dirty="0"/>
              <a:t>Working with </a:t>
            </a:r>
            <a:r>
              <a:rPr lang="en-US" dirty="0" err="1"/>
              <a:t>podSpec</a:t>
            </a:r>
            <a:r>
              <a:rPr lang="en-US" dirty="0"/>
              <a:t> (pod specification– YAML/JSON) from API server</a:t>
            </a:r>
          </a:p>
          <a:p>
            <a:r>
              <a:rPr lang="en-US" dirty="0" err="1"/>
              <a:t>podSpec</a:t>
            </a:r>
            <a:r>
              <a:rPr lang="en-US" dirty="0"/>
              <a:t> defines the container configuration item that run inside the pod, their resources – CPU &amp; Memory limits, environment variables, volumes &amp; labels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973668"/>
            <a:ext cx="9851666" cy="706964"/>
          </a:xfrm>
        </p:spPr>
        <p:txBody>
          <a:bodyPr/>
          <a:lstStyle/>
          <a:p>
            <a:r>
              <a:rPr lang="en-US" sz="2600" dirty="0"/>
              <a:t>KUBERNETES – WORKER NODE – KUBEP-ROXY ARCHITECTURE</a:t>
            </a:r>
            <a:endParaRPr lang="en-IN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586" y="2416772"/>
            <a:ext cx="7939749" cy="4264072"/>
          </a:xfrm>
        </p:spPr>
        <p:txBody>
          <a:bodyPr>
            <a:normAutofit/>
          </a:bodyPr>
          <a:lstStyle/>
          <a:p>
            <a:r>
              <a:rPr lang="en-US" sz="2400" dirty="0" err="1"/>
              <a:t>Kube</a:t>
            </a:r>
            <a:r>
              <a:rPr lang="en-US" sz="2400" dirty="0"/>
              <a:t>-proxy is daemon that runs on every node as a </a:t>
            </a:r>
            <a:r>
              <a:rPr lang="en-US" sz="2400" dirty="0" err="1"/>
              <a:t>daemonset</a:t>
            </a:r>
            <a:endParaRPr lang="en-US" sz="2400" dirty="0"/>
          </a:p>
          <a:p>
            <a:r>
              <a:rPr lang="en-US" sz="2400" dirty="0" err="1"/>
              <a:t>Kube</a:t>
            </a:r>
            <a:r>
              <a:rPr lang="en-US" sz="2400" dirty="0"/>
              <a:t>-proxy is responsible for exposing pods services/endpoints both internally and externally</a:t>
            </a:r>
          </a:p>
          <a:p>
            <a:r>
              <a:rPr lang="en-US" sz="2400" dirty="0" err="1"/>
              <a:t>Kube</a:t>
            </a:r>
            <a:r>
              <a:rPr lang="en-US" sz="2400" dirty="0"/>
              <a:t>-proxy handles service discovery and load balancing</a:t>
            </a:r>
          </a:p>
          <a:p>
            <a:r>
              <a:rPr lang="en-US" sz="2400" dirty="0" err="1"/>
              <a:t>Kube</a:t>
            </a:r>
            <a:r>
              <a:rPr lang="en-US" sz="2400" dirty="0"/>
              <a:t>-proxy interact with API-server for any change in services (</a:t>
            </a:r>
            <a:r>
              <a:rPr lang="en-US" sz="2400" dirty="0" err="1"/>
              <a:t>clusterIP</a:t>
            </a:r>
            <a:r>
              <a:rPr lang="en-US" sz="2400" dirty="0"/>
              <a:t>) &amp; endpoints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D577-63E4-DC1A-BC64-91E58795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374"/>
            <a:ext cx="4386586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73668"/>
            <a:ext cx="9727096" cy="706964"/>
          </a:xfrm>
        </p:spPr>
        <p:txBody>
          <a:bodyPr/>
          <a:lstStyle/>
          <a:p>
            <a:r>
              <a:rPr lang="en-US" sz="2300" dirty="0"/>
              <a:t>KUBERNETES – WORKER NODE – CONTAINER RUNTIME ARCHITECTURE</a:t>
            </a:r>
            <a:endParaRPr lang="en-IN" sz="2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14" y="2487942"/>
            <a:ext cx="6853070" cy="4264072"/>
          </a:xfrm>
        </p:spPr>
        <p:txBody>
          <a:bodyPr>
            <a:normAutofit/>
          </a:bodyPr>
          <a:lstStyle/>
          <a:p>
            <a:r>
              <a:rPr lang="en-US" dirty="0"/>
              <a:t>Container Runtime is required for running of a container</a:t>
            </a:r>
          </a:p>
          <a:p>
            <a:r>
              <a:rPr lang="en-US" dirty="0"/>
              <a:t>Responsible for pulling images from container registries, running container, allocating &amp; isolating container resources and manage lifecycle of container on a host</a:t>
            </a:r>
          </a:p>
          <a:p>
            <a:r>
              <a:rPr lang="en-IN" dirty="0"/>
              <a:t>Container runtime interface (CRI): it is a set of APIs that allows Kubernetes to interact with different container runtimes</a:t>
            </a:r>
          </a:p>
          <a:p>
            <a:r>
              <a:rPr lang="en-IN" dirty="0"/>
              <a:t>CRI defines the API for creating, starting, stopping &amp; deleting containers. It manage images and container network</a:t>
            </a:r>
          </a:p>
          <a:p>
            <a:r>
              <a:rPr lang="en-IN" dirty="0"/>
              <a:t>Open Container initiative (OCI): It is set of standard for container format and runtime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9C95D-7777-D9DC-8FD4-5246711E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2" y="2319130"/>
            <a:ext cx="5431696" cy="42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9958</TotalTime>
  <Words>536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DAY 22</vt:lpstr>
      <vt:lpstr>AGENDA</vt:lpstr>
      <vt:lpstr>KUBERNETES - ARCHITECTURE</vt:lpstr>
      <vt:lpstr>KUBERNETES – CORE COMPONENTS</vt:lpstr>
      <vt:lpstr>KUBERNETES – CONTROLER NODE ARCHITECTURE</vt:lpstr>
      <vt:lpstr>KUBERNETES – CONTROLER NODE – CONTROLER/ETCD ARCHITECTURE</vt:lpstr>
      <vt:lpstr>KUBERNETES – WORKER NODE – KUBELET ARCHITECTURE</vt:lpstr>
      <vt:lpstr>KUBERNETES – WORKER NODE – KUBEP-ROXY ARCHITECTURE</vt:lpstr>
      <vt:lpstr>KUBERNETES – WORKER NODE – CONTAINER RUNTIME ARCHITECTURE</vt:lpstr>
      <vt:lpstr>KUBERNETES – OBJECTS</vt:lpstr>
      <vt:lpstr>KUBERNETES – SUPPORTED PLATFORMS</vt:lpstr>
      <vt:lpstr>KUBERNETES – ECOSYSTEM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160</cp:revision>
  <dcterms:created xsi:type="dcterms:W3CDTF">2023-03-25T06:33:17Z</dcterms:created>
  <dcterms:modified xsi:type="dcterms:W3CDTF">2023-05-05T03:52:59Z</dcterms:modified>
</cp:coreProperties>
</file>