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4" r:id="rId9"/>
    <p:sldId id="280" r:id="rId10"/>
    <p:sldId id="265" r:id="rId11"/>
    <p:sldId id="278" r:id="rId12"/>
    <p:sldId id="267" r:id="rId13"/>
    <p:sldId id="266" r:id="rId14"/>
    <p:sldId id="274" r:id="rId15"/>
    <p:sldId id="275" r:id="rId16"/>
    <p:sldId id="268" r:id="rId17"/>
    <p:sldId id="269" r:id="rId18"/>
    <p:sldId id="277" r:id="rId19"/>
    <p:sldId id="276" r:id="rId20"/>
    <p:sldId id="270" r:id="rId21"/>
    <p:sldId id="282" r:id="rId22"/>
    <p:sldId id="273" r:id="rId23"/>
    <p:sldId id="271" r:id="rId24"/>
    <p:sldId id="2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BA16B-E4C9-4D9C-8AD3-491570AF6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C7BCC-75E9-419F-A90D-FE84B4597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11B00-3B2C-4B1D-8D89-49DE4E6B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BB6E6-CD1F-441B-AEA0-0F565FB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2212D-C4E4-4518-B4E7-DED0A3F3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6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D294D-CD29-4E2E-ADC5-0D16A1DF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6E4C8D-B0F8-4A39-9C55-FFE6DF7F9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88942-EE32-4E39-8DCB-53F7A47D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E849B-C10E-4182-8E41-6ECC418F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2BB59-4105-4B50-BA66-D9FB9E55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86B9C2-1319-47AB-BE97-92458D844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00316-8FA3-41C8-BEFF-55F305C7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0C1F4-14F2-40B5-8DF0-A4868698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2E936-44CE-4E47-80F8-8688B6FF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F0447-6743-4A71-836A-B84BC22B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EC901-4847-4AE6-9D3E-E020106A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6548E-494C-4370-8593-2A8B83CC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63F71-F23A-4A78-85C0-DA0F0301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4F056-02CA-4C22-92ED-27BF9B75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EDAD1-F1A5-4ABE-9923-4933F23D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1D9FF-CAB6-450C-8E7F-C25BEC48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28402-BF84-45E0-B618-BAD2E79A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97F-EE83-49EE-8687-445A4703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6BD00-E9B8-4C57-A75A-8212C2B3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76AC4-DD90-4A79-AEE3-0C2142A7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8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279D4-A7C3-4E67-BB5C-49B952D4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94D37-5B0D-4565-9A0C-8DD4C3E8E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D745C-C482-438A-ACC2-2FDE227DF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D0C06-9FEA-49CF-8124-72AE666E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14964-C074-467C-A77C-C427770C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B21F9-3C3D-494C-9015-725BBA36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2D11-DC49-4859-83A6-DDDE4280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AEA71-3C42-4BA7-8C9F-5C4321DC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1EB885-BA4B-427B-8652-D166FED4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9892D2-9335-4417-BE9D-53D7B7404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A2A0F2-7916-4A25-9C84-55934411E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DBABFF-3A1D-4F65-87BF-01AA8438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E3F0E-F09E-4B87-B1D5-1DCC035A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81C17C-B0AD-40AC-9CA3-A3363796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1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E525E-CADD-4B00-90D4-2C4DB73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E4F4D3-4526-4030-9FAA-04EB5568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6B309-0042-4A4B-B728-1EF0F5DF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A2F733-05AD-4E5E-91DC-AEAD2F3B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8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4294BB-A001-4256-99D8-2F1A899B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9033DE-EDDE-491D-BC55-7E4EF6E6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8A55D4-D15C-446B-A7FA-C2E1923D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079D9-D19B-453F-80EC-890474F4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30892-0B42-48A1-A2A7-224B006B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CD05F-1717-4235-AFB2-C675245BB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8EB02-9279-445D-8A3E-351CB885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0D0E0-3E90-4782-87A2-84D466E6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AEFA1-9EEB-4384-83F9-E2B12270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F4DB-CE61-484D-ACE9-855C2E65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0814D2-B2A1-46AB-88F7-C18D461F1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B8039-8502-476C-BF48-3ED99FB6D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1AC36-F4C5-43E4-98D0-02C234E7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CA548-1EC5-436F-AFBE-2C7FD614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7C64B-8BCB-4DEC-B517-13AF43FD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3C07E6-4831-4C2E-B847-DEB0DC2C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A1984-E074-4694-840F-455A96639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8B456-A04B-41F2-9EAC-180760851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A109-F83C-4D0F-A3DB-7D9D427A60B1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D9AA1-07CA-49A5-A1D9-99BA16B47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12E4D-C0AC-4180-BBF2-E160C973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77B3-860A-45FA-B8AC-3EA744629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1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ggbox.fantomfactory.or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nx-dev/axdb2" TargetMode="External"/><Relationship Id="rId2" Type="http://schemas.openxmlformats.org/officeDocument/2006/relationships/hyperlink" Target="https://github.com/fanx-dev/async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tom-lang.org/" TargetMode="External"/><Relationship Id="rId2" Type="http://schemas.openxmlformats.org/officeDocument/2006/relationships/hyperlink" Target="http://fanx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ntom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nx-dev/fanx/blob/master/doc/DiffFantom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ABD81-D06A-473B-A409-03CFCDABE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Fanx</a:t>
            </a:r>
            <a:r>
              <a:rPr lang="zh-CN" altLang="en-US" dirty="0"/>
              <a:t>编程语言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87782C-CBE6-4C5E-A0E8-4663DE977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2021-4</a:t>
            </a:r>
          </a:p>
          <a:p>
            <a:r>
              <a:rPr lang="en-US" altLang="zh-CN" dirty="0" err="1"/>
              <a:t>chunquedong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66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23D4E-7EA5-4773-9FAA-A91AEE5D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声明式编程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8147E6-AA19-47CE-AAE0-BE4F07FE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81" y="807810"/>
            <a:ext cx="6315075" cy="5619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1CC877-E96C-494A-96B4-8CFC136C1DA5}"/>
              </a:ext>
            </a:extLst>
          </p:cNvPr>
          <p:cNvSpPr txBox="1"/>
          <p:nvPr/>
        </p:nvSpPr>
        <p:spPr>
          <a:xfrm>
            <a:off x="766948" y="1775360"/>
            <a:ext cx="3454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描述做什么，而不是怎么做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序列化格式是代码语法的子集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417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0A06B-0F4C-44B3-8DBB-AA6DB339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77AF04-52BF-4C94-9FF8-06B33A30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100262"/>
            <a:ext cx="4400550" cy="2657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048AAF-D63C-47D5-A433-79A528E5EBD8}"/>
              </a:ext>
            </a:extLst>
          </p:cNvPr>
          <p:cNvSpPr txBox="1"/>
          <p:nvPr/>
        </p:nvSpPr>
        <p:spPr>
          <a:xfrm>
            <a:off x="838200" y="1690688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类型擦除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协变逆变</a:t>
            </a:r>
            <a:r>
              <a:rPr lang="en-US" altLang="zh-CN" dirty="0"/>
              <a:t>free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57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02A40-37D1-4312-A23A-DBE729E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Async/Await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协程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AB03E9-16FE-4131-A65A-A8F6415C3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07" y="2264988"/>
            <a:ext cx="5348844" cy="175267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92DE9D-6FF6-4BDA-BE1F-33F3876A714D}"/>
              </a:ext>
            </a:extLst>
          </p:cNvPr>
          <p:cNvSpPr txBox="1"/>
          <p:nvPr/>
        </p:nvSpPr>
        <p:spPr>
          <a:xfrm>
            <a:off x="838200" y="17187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人类友好的回调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C37D2C-2C6F-478B-B155-E296AAF8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660" y="2232377"/>
            <a:ext cx="3116719" cy="42286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FC5820-E5F2-4B74-8177-E27B5991C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662" y="301763"/>
            <a:ext cx="3116720" cy="16992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289D84-67B3-4C8B-B4EA-6F5B52DBF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706" y="4217226"/>
            <a:ext cx="5348845" cy="20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6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95F19-4C5B-42C5-9B16-47D58835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模块化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53B330-282B-4F88-8BFF-561E37BE4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12" y="3523421"/>
            <a:ext cx="5819775" cy="180022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F2C8BC-5B07-408E-86F0-6045A19A6281}"/>
              </a:ext>
            </a:extLst>
          </p:cNvPr>
          <p:cNvSpPr txBox="1"/>
          <p:nvPr/>
        </p:nvSpPr>
        <p:spPr>
          <a:xfrm>
            <a:off x="1372590" y="1878195"/>
            <a:ext cx="74685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把程序模块、命名空间、部署单元、版本化单元统一在一起，称为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</a:rPr>
              <a:t>pod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1400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软件由这些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</a:rPr>
              <a:t>pod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通过明确的依赖关系组织在一起</a:t>
            </a:r>
            <a:endParaRPr lang="en-US" altLang="zh-CN" sz="1400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包管理工具和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</a:rPr>
              <a:t>Pod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仓库</a:t>
            </a:r>
            <a:r>
              <a:rPr lang="en-US" altLang="zh-CN" sz="1400" dirty="0">
                <a:hlinkClick r:id="rId3"/>
              </a:rPr>
              <a:t>http://eggbox.fantomfactory.org/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5DAA9C-E31F-4B1E-B4DB-1EFC711E8063}"/>
              </a:ext>
            </a:extLst>
          </p:cNvPr>
          <p:cNvSpPr txBox="1"/>
          <p:nvPr/>
        </p:nvSpPr>
        <p:spPr>
          <a:xfrm>
            <a:off x="1127165" y="145057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内建模块化支持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F18D67-CFD2-4412-BD05-A5BB3E4EF7AA}"/>
              </a:ext>
            </a:extLst>
          </p:cNvPr>
          <p:cNvSpPr txBox="1"/>
          <p:nvPr/>
        </p:nvSpPr>
        <p:spPr>
          <a:xfrm>
            <a:off x="1127166" y="330648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构建脚本</a:t>
            </a:r>
          </a:p>
        </p:txBody>
      </p:sp>
    </p:spTree>
    <p:extLst>
      <p:ext uri="{BB962C8B-B14F-4D97-AF65-F5344CB8AC3E}">
        <p14:creationId xmlns:p14="http://schemas.microsoft.com/office/powerpoint/2010/main" val="387604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07F4-CBF5-422B-B8BA-46B3261D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多编译目标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8E6226-3EC8-48E4-B995-E1301D906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2"/>
          <a:stretch/>
        </p:blipFill>
        <p:spPr>
          <a:xfrm>
            <a:off x="2224230" y="1436914"/>
            <a:ext cx="8213094" cy="40910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44B26B-0606-4E1A-84E5-071352FA0A0E}"/>
              </a:ext>
            </a:extLst>
          </p:cNvPr>
          <p:cNvSpPr txBox="1"/>
          <p:nvPr/>
        </p:nvSpPr>
        <p:spPr>
          <a:xfrm>
            <a:off x="1045029" y="5652654"/>
            <a:ext cx="288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.net</a:t>
            </a:r>
            <a:r>
              <a:rPr lang="en-US" altLang="zh-CN" sz="1400" dirty="0"/>
              <a:t> </a:t>
            </a:r>
            <a:r>
              <a:rPr lang="zh-CN" altLang="en-US" sz="1400" dirty="0"/>
              <a:t>后端不再维护，</a:t>
            </a:r>
            <a:r>
              <a:rPr lang="en-US" altLang="zh-CN" sz="1400" dirty="0"/>
              <a:t>LLVM</a:t>
            </a:r>
            <a:r>
              <a:rPr lang="zh-CN" altLang="en-US" sz="1400" dirty="0"/>
              <a:t>后端</a:t>
            </a:r>
            <a:r>
              <a:rPr lang="en-US" altLang="zh-CN" sz="1400" dirty="0"/>
              <a:t>WIP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83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900D3-14B2-46D9-8091-17942934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优雅的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48D0B-9087-433E-85E4-9CD8624FD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Java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最大的缺陷不是语言，而是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23F809-A8AB-40E1-BFFC-ABCF6CEF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52" y="2219293"/>
            <a:ext cx="6265696" cy="35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2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EAF8D-2A41-4999-924A-F9ADB204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Fanx</a:t>
            </a:r>
            <a:r>
              <a:rPr lang="zh-CN" altLang="en-US" dirty="0"/>
              <a:t>标准库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F4933-5815-4002-B821-82F029DE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231"/>
            <a:ext cx="5206340" cy="45797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100" b="0" i="0" dirty="0" err="1">
                <a:solidFill>
                  <a:srgbClr val="212529"/>
                </a:solidFill>
                <a:effectLst/>
                <a:latin typeface="-apple-system"/>
              </a:rPr>
              <a:t>Fanx</a:t>
            </a:r>
            <a:r>
              <a:rPr lang="zh-CN" altLang="en-US" sz="3100" b="0" i="0" dirty="0">
                <a:solidFill>
                  <a:srgbClr val="212529"/>
                </a:solidFill>
                <a:effectLst/>
                <a:latin typeface="-apple-system"/>
              </a:rPr>
              <a:t>核心库</a:t>
            </a:r>
          </a:p>
          <a:p>
            <a:pPr marL="0" indent="0">
              <a:buNone/>
            </a:pPr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包括编译器、标准库、并发库。除了核心类库以外</a:t>
            </a:r>
            <a:r>
              <a:rPr lang="zh-CN" altLang="en-US" sz="1800" dirty="0">
                <a:solidFill>
                  <a:srgbClr val="212529"/>
                </a:solidFill>
                <a:latin typeface="-apple-system"/>
              </a:rPr>
              <a:t>还包括：</a:t>
            </a:r>
            <a:endParaRPr lang="en-US" altLang="zh-CN" sz="1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常用的容器</a:t>
            </a:r>
            <a:endParaRPr lang="en-US" altLang="zh-CN" sz="1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zh-CN" sz="1800" b="0" i="0" dirty="0">
                <a:solidFill>
                  <a:srgbClr val="212529"/>
                </a:solidFill>
                <a:effectLst/>
                <a:latin typeface="-apple-system"/>
              </a:rPr>
              <a:t>Actor</a:t>
            </a:r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并发模型</a:t>
            </a:r>
            <a:endParaRPr lang="en-US" altLang="zh-CN" sz="1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zh-CN" sz="1800" b="0" i="0" dirty="0">
                <a:solidFill>
                  <a:srgbClr val="212529"/>
                </a:solidFill>
                <a:effectLst/>
                <a:latin typeface="-apple-system"/>
              </a:rPr>
              <a:t>IO</a:t>
            </a:r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库</a:t>
            </a:r>
            <a:endParaRPr lang="en-US" altLang="zh-CN" sz="1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日期时间</a:t>
            </a:r>
            <a:endParaRPr lang="en-US" altLang="zh-CN" sz="1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日志</a:t>
            </a:r>
            <a:endParaRPr lang="en-US" altLang="zh-CN" sz="1800" dirty="0">
              <a:solidFill>
                <a:srgbClr val="212529"/>
              </a:solidFill>
              <a:latin typeface="-apple-system"/>
            </a:endParaRPr>
          </a:p>
          <a:p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单元测试</a:t>
            </a:r>
            <a:endParaRPr lang="en-US" altLang="zh-CN" sz="1800" dirty="0">
              <a:solidFill>
                <a:srgbClr val="212529"/>
              </a:solidFill>
              <a:latin typeface="-apple-system"/>
            </a:endParaRPr>
          </a:p>
          <a:p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正则表达式</a:t>
            </a:r>
            <a:endParaRPr lang="en-US" altLang="zh-CN" sz="1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zh-CN" sz="1800" b="0" i="0" dirty="0">
                <a:solidFill>
                  <a:srgbClr val="212529"/>
                </a:solidFill>
                <a:effectLst/>
                <a:latin typeface="-apple-system"/>
              </a:rPr>
              <a:t>JSON</a:t>
            </a:r>
            <a:endParaRPr lang="en-US" altLang="zh-CN" sz="18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sz="1800" b="0" i="0" dirty="0">
                <a:solidFill>
                  <a:srgbClr val="212529"/>
                </a:solidFill>
                <a:effectLst/>
                <a:latin typeface="-apple-system"/>
              </a:rPr>
              <a:t>CSV</a:t>
            </a:r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格式解析</a:t>
            </a:r>
            <a:endParaRPr lang="en-US" altLang="zh-CN" sz="1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序列化</a:t>
            </a:r>
            <a:endParaRPr lang="en-US" altLang="zh-CN" sz="1800" dirty="0">
              <a:solidFill>
                <a:srgbClr val="212529"/>
              </a:solidFill>
              <a:latin typeface="-apple-system"/>
            </a:endParaRPr>
          </a:p>
          <a:p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压缩</a:t>
            </a:r>
            <a:endParaRPr lang="en-US" altLang="zh-CN" sz="18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sz="1800" b="0" i="0" dirty="0">
                <a:solidFill>
                  <a:srgbClr val="212529"/>
                </a:solidFill>
                <a:effectLst/>
                <a:latin typeface="-apple-system"/>
              </a:rPr>
              <a:t>URL</a:t>
            </a:r>
            <a:r>
              <a:rPr lang="zh-CN" altLang="en-US" sz="1800" b="0" i="0" dirty="0">
                <a:solidFill>
                  <a:srgbClr val="212529"/>
                </a:solidFill>
                <a:effectLst/>
                <a:latin typeface="-apple-system"/>
              </a:rPr>
              <a:t>解析</a:t>
            </a:r>
            <a:endParaRPr lang="en-US" altLang="zh-CN" sz="1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zh-CN" sz="1800" b="0" i="0" dirty="0">
                <a:solidFill>
                  <a:srgbClr val="212529"/>
                </a:solidFill>
                <a:effectLst/>
                <a:latin typeface="-apple-system"/>
              </a:rPr>
              <a:t>Base64/MD5</a:t>
            </a:r>
          </a:p>
          <a:p>
            <a:r>
              <a:rPr lang="en-US" altLang="zh-CN" sz="1800" dirty="0">
                <a:solidFill>
                  <a:srgbClr val="212529"/>
                </a:solidFill>
                <a:latin typeface="-apple-system"/>
              </a:rPr>
              <a:t>…</a:t>
            </a:r>
            <a:endParaRPr lang="en-US" altLang="zh-CN" sz="1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8E5AB58-ACF7-4AFA-BE61-0248FE4A280B}"/>
              </a:ext>
            </a:extLst>
          </p:cNvPr>
          <p:cNvSpPr txBox="1">
            <a:spLocks/>
          </p:cNvSpPr>
          <p:nvPr/>
        </p:nvSpPr>
        <p:spPr>
          <a:xfrm>
            <a:off x="6147462" y="1597231"/>
            <a:ext cx="4908959" cy="450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212529"/>
                </a:solidFill>
                <a:latin typeface="-apple-system"/>
              </a:rPr>
              <a:t>Fontom</a:t>
            </a:r>
            <a:r>
              <a:rPr lang="zh-CN" altLang="en-US" sz="2400" dirty="0">
                <a:solidFill>
                  <a:srgbClr val="212529"/>
                </a:solidFill>
                <a:latin typeface="-apple-system"/>
              </a:rPr>
              <a:t>库</a:t>
            </a:r>
            <a:endParaRPr lang="en-US" altLang="zh-CN" sz="24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212529"/>
                </a:solidFill>
                <a:latin typeface="-apple-system"/>
              </a:rPr>
              <a:t>由</a:t>
            </a:r>
            <a:r>
              <a:rPr lang="en-US" altLang="zh-CN" sz="1400" dirty="0">
                <a:solidFill>
                  <a:srgbClr val="212529"/>
                </a:solidFill>
                <a:latin typeface="-apple-system"/>
              </a:rPr>
              <a:t>Fantom</a:t>
            </a:r>
            <a:r>
              <a:rPr lang="zh-CN" altLang="en-US" sz="1400" dirty="0">
                <a:solidFill>
                  <a:srgbClr val="212529"/>
                </a:solidFill>
                <a:latin typeface="-apple-system"/>
              </a:rPr>
              <a:t>团队维护的库，在</a:t>
            </a:r>
            <a:r>
              <a:rPr lang="en-US" altLang="zh-CN" sz="1400" dirty="0" err="1">
                <a:solidFill>
                  <a:srgbClr val="212529"/>
                </a:solidFill>
                <a:latin typeface="-apple-system"/>
              </a:rPr>
              <a:t>Fanx</a:t>
            </a:r>
            <a:r>
              <a:rPr lang="zh-CN" altLang="en-US" sz="1400" dirty="0">
                <a:solidFill>
                  <a:srgbClr val="212529"/>
                </a:solidFill>
                <a:latin typeface="-apple-system"/>
              </a:rPr>
              <a:t>上测试过的有：</a:t>
            </a:r>
            <a:endParaRPr lang="en-US" altLang="zh-CN" sz="1400" dirty="0">
              <a:solidFill>
                <a:srgbClr val="212529"/>
              </a:solidFill>
              <a:latin typeface="-apple-system"/>
            </a:endParaRPr>
          </a:p>
          <a:p>
            <a:r>
              <a:rPr lang="zh-CN" altLang="en-US" sz="1400" dirty="0">
                <a:solidFill>
                  <a:srgbClr val="212529"/>
                </a:solidFill>
                <a:latin typeface="-apple-system"/>
              </a:rPr>
              <a:t>网络库</a:t>
            </a:r>
            <a:endParaRPr lang="en-US" altLang="zh-CN" sz="1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sz="1400" dirty="0">
                <a:solidFill>
                  <a:srgbClr val="212529"/>
                </a:solidFill>
                <a:latin typeface="-apple-system"/>
              </a:rPr>
              <a:t>Email</a:t>
            </a:r>
            <a:r>
              <a:rPr lang="zh-CN" altLang="en-US" sz="1400" dirty="0">
                <a:solidFill>
                  <a:srgbClr val="212529"/>
                </a:solidFill>
                <a:latin typeface="-apple-system"/>
              </a:rPr>
              <a:t>库</a:t>
            </a:r>
            <a:endParaRPr lang="en-US" altLang="zh-CN" sz="1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sz="1400" b="1" dirty="0">
                <a:solidFill>
                  <a:srgbClr val="212529"/>
                </a:solidFill>
                <a:latin typeface="-apple-system"/>
              </a:rPr>
              <a:t>Wisp http</a:t>
            </a:r>
            <a:r>
              <a:rPr lang="zh-CN" altLang="en-US" sz="1400" b="1" dirty="0">
                <a:solidFill>
                  <a:srgbClr val="212529"/>
                </a:solidFill>
                <a:latin typeface="-apple-system"/>
              </a:rPr>
              <a:t>服务器</a:t>
            </a:r>
            <a:endParaRPr lang="en-US" altLang="zh-CN" sz="1400" b="1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sz="1400" dirty="0">
                <a:solidFill>
                  <a:srgbClr val="212529"/>
                </a:solidFill>
                <a:latin typeface="-apple-system"/>
              </a:rPr>
              <a:t>XML</a:t>
            </a:r>
            <a:r>
              <a:rPr lang="zh-CN" altLang="en-US" sz="1400" dirty="0">
                <a:solidFill>
                  <a:srgbClr val="212529"/>
                </a:solidFill>
                <a:latin typeface="-apple-system"/>
              </a:rPr>
              <a:t>解析</a:t>
            </a:r>
            <a:endParaRPr lang="en-US" altLang="zh-CN" sz="1400" dirty="0">
              <a:solidFill>
                <a:srgbClr val="212529"/>
              </a:solidFill>
              <a:latin typeface="-apple-system"/>
            </a:endParaRPr>
          </a:p>
          <a:p>
            <a:r>
              <a:rPr lang="zh-CN" altLang="en-US" sz="1400" dirty="0">
                <a:solidFill>
                  <a:srgbClr val="212529"/>
                </a:solidFill>
                <a:latin typeface="-apple-system"/>
              </a:rPr>
              <a:t>包管理</a:t>
            </a:r>
            <a:endParaRPr lang="en-US" altLang="zh-CN" sz="1400" dirty="0">
              <a:solidFill>
                <a:srgbClr val="212529"/>
              </a:solidFill>
              <a:latin typeface="-apple-system"/>
            </a:endParaRPr>
          </a:p>
          <a:p>
            <a:r>
              <a:rPr lang="zh-CN" altLang="en-US" sz="1400" dirty="0">
                <a:solidFill>
                  <a:srgbClr val="212529"/>
                </a:solidFill>
                <a:latin typeface="-apple-system"/>
              </a:rPr>
              <a:t>语法高亮</a:t>
            </a:r>
            <a:endParaRPr lang="en-US" altLang="zh-CN" sz="1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sz="1400" dirty="0">
                <a:solidFill>
                  <a:srgbClr val="212529"/>
                </a:solidFill>
                <a:latin typeface="-apple-system"/>
              </a:rPr>
              <a:t>API</a:t>
            </a:r>
            <a:r>
              <a:rPr lang="zh-CN" altLang="en-US" sz="1400" dirty="0">
                <a:solidFill>
                  <a:srgbClr val="212529"/>
                </a:solidFill>
                <a:latin typeface="-apple-system"/>
              </a:rPr>
              <a:t>文档生成</a:t>
            </a:r>
            <a:endParaRPr lang="en-US" altLang="zh-CN" sz="1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sz="1400" dirty="0" err="1">
                <a:solidFill>
                  <a:srgbClr val="212529"/>
                </a:solidFill>
                <a:latin typeface="-apple-system"/>
              </a:rPr>
              <a:t>DomKit</a:t>
            </a:r>
            <a:endParaRPr lang="en-US" altLang="zh-CN" sz="1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sz="1400" dirty="0">
                <a:solidFill>
                  <a:srgbClr val="212529"/>
                </a:solidFill>
                <a:latin typeface="-apple-system"/>
              </a:rPr>
              <a:t>SQL</a:t>
            </a:r>
            <a:r>
              <a:rPr lang="zh-CN" altLang="en-US" sz="1400" dirty="0">
                <a:solidFill>
                  <a:srgbClr val="212529"/>
                </a:solidFill>
                <a:latin typeface="-apple-system"/>
              </a:rPr>
              <a:t>数据库接口</a:t>
            </a:r>
            <a:endParaRPr lang="en-US" altLang="zh-CN" sz="14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93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3D5A0-D277-47AD-B393-5E3B663B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应用开发框架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921C7-37BD-4CD2-BC14-D4672CBC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i="0" dirty="0" err="1">
                <a:solidFill>
                  <a:srgbClr val="212529"/>
                </a:solidFill>
                <a:effectLst/>
                <a:latin typeface="-apple-system"/>
              </a:rPr>
              <a:t>Slan</a:t>
            </a:r>
            <a:endParaRPr lang="zh-CN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zh-CN" sz="2100" dirty="0" err="1">
                <a:solidFill>
                  <a:srgbClr val="212529"/>
                </a:solidFill>
                <a:latin typeface="-apple-system"/>
              </a:rPr>
              <a:t>slan</a:t>
            </a:r>
            <a:r>
              <a:rPr lang="zh-CN" altLang="en-US" sz="2100" dirty="0">
                <a:solidFill>
                  <a:srgbClr val="212529"/>
                </a:solidFill>
                <a:latin typeface="-apple-system"/>
              </a:rPr>
              <a:t>是</a:t>
            </a:r>
            <a:r>
              <a:rPr lang="en-US" altLang="zh-CN" sz="2100" dirty="0">
                <a:solidFill>
                  <a:srgbClr val="212529"/>
                </a:solidFill>
                <a:latin typeface="-apple-system"/>
              </a:rPr>
              <a:t>web</a:t>
            </a:r>
            <a:r>
              <a:rPr lang="zh-CN" altLang="en-US" sz="2100" dirty="0">
                <a:solidFill>
                  <a:srgbClr val="212529"/>
                </a:solidFill>
                <a:latin typeface="-apple-system"/>
              </a:rPr>
              <a:t>后端开发框架。包括关系数据库接口、</a:t>
            </a:r>
            <a:r>
              <a:rPr lang="en-US" altLang="zh-CN" sz="2100" dirty="0">
                <a:solidFill>
                  <a:srgbClr val="212529"/>
                </a:solidFill>
                <a:latin typeface="-apple-system"/>
              </a:rPr>
              <a:t>ORM</a:t>
            </a:r>
            <a:r>
              <a:rPr lang="zh-CN" altLang="en-US" sz="2100" dirty="0">
                <a:solidFill>
                  <a:srgbClr val="212529"/>
                </a:solidFill>
                <a:latin typeface="-apple-system"/>
              </a:rPr>
              <a:t>对象关系映射工具、</a:t>
            </a:r>
            <a:r>
              <a:rPr lang="en-US" altLang="zh-CN" sz="2100" dirty="0">
                <a:solidFill>
                  <a:srgbClr val="212529"/>
                </a:solidFill>
                <a:latin typeface="-apple-system"/>
              </a:rPr>
              <a:t>URL</a:t>
            </a:r>
            <a:r>
              <a:rPr lang="zh-CN" altLang="en-US" sz="2100" dirty="0">
                <a:solidFill>
                  <a:srgbClr val="212529"/>
                </a:solidFill>
                <a:latin typeface="-apple-system"/>
              </a:rPr>
              <a:t>路由框架、</a:t>
            </a:r>
            <a:r>
              <a:rPr lang="en-US" altLang="zh-CN" sz="2100" dirty="0">
                <a:solidFill>
                  <a:srgbClr val="212529"/>
                </a:solidFill>
                <a:latin typeface="-apple-system"/>
              </a:rPr>
              <a:t>FSP</a:t>
            </a:r>
            <a:r>
              <a:rPr lang="zh-CN" altLang="en-US" sz="2100" dirty="0">
                <a:solidFill>
                  <a:srgbClr val="212529"/>
                </a:solidFill>
                <a:latin typeface="-apple-system"/>
              </a:rPr>
              <a:t>模版引擎、</a:t>
            </a:r>
            <a:r>
              <a:rPr lang="en-US" altLang="zh-CN" sz="2100" dirty="0">
                <a:solidFill>
                  <a:srgbClr val="212529"/>
                </a:solidFill>
                <a:latin typeface="-apple-system"/>
              </a:rPr>
              <a:t>Restful</a:t>
            </a:r>
            <a:r>
              <a:rPr lang="zh-CN" altLang="en-US" sz="2100" dirty="0">
                <a:solidFill>
                  <a:srgbClr val="212529"/>
                </a:solidFill>
                <a:latin typeface="-apple-system"/>
              </a:rPr>
              <a:t>和</a:t>
            </a:r>
            <a:r>
              <a:rPr lang="en-US" altLang="zh-CN" sz="2100" dirty="0">
                <a:solidFill>
                  <a:srgbClr val="212529"/>
                </a:solidFill>
                <a:latin typeface="-apple-system"/>
              </a:rPr>
              <a:t>MVC</a:t>
            </a:r>
            <a:r>
              <a:rPr lang="zh-CN" altLang="en-US" sz="2100" dirty="0">
                <a:solidFill>
                  <a:srgbClr val="212529"/>
                </a:solidFill>
                <a:latin typeface="-apple-system"/>
              </a:rPr>
              <a:t>、代码热加载、验证码生成等。</a:t>
            </a:r>
          </a:p>
          <a:p>
            <a:pPr marL="0" indent="0" algn="l">
              <a:buNone/>
            </a:pPr>
            <a:endParaRPr lang="en-US" altLang="zh-CN" sz="2000" dirty="0">
              <a:solidFill>
                <a:srgbClr val="212529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altLang="zh-CN" b="0" i="0" dirty="0" err="1">
                <a:solidFill>
                  <a:srgbClr val="212529"/>
                </a:solidFill>
                <a:effectLst/>
                <a:latin typeface="-apple-system"/>
              </a:rPr>
              <a:t>Domkit</a:t>
            </a:r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b="0" i="0" dirty="0" err="1">
                <a:solidFill>
                  <a:srgbClr val="212529"/>
                </a:solidFill>
                <a:effectLst/>
                <a:latin typeface="-apple-system"/>
              </a:rPr>
              <a:t>domkit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是基于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HTML5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的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UI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开发框架，用来替代</a:t>
            </a:r>
            <a:r>
              <a:rPr lang="en-US" altLang="zh-CN" sz="2000" b="0" i="0" dirty="0" err="1">
                <a:solidFill>
                  <a:srgbClr val="212529"/>
                </a:solidFill>
                <a:effectLst/>
                <a:latin typeface="-apple-system"/>
              </a:rPr>
              <a:t>fwt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（基于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SWT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的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UI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库）。</a:t>
            </a:r>
          </a:p>
          <a:p>
            <a:pPr algn="l"/>
            <a:r>
              <a:rPr lang="en-US" altLang="zh-CN" sz="2000" b="0" i="0" dirty="0" err="1">
                <a:solidFill>
                  <a:srgbClr val="212529"/>
                </a:solidFill>
                <a:effectLst/>
                <a:latin typeface="-apple-system"/>
              </a:rPr>
              <a:t>domkit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使用标准的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Web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技术构建应用。</a:t>
            </a:r>
          </a:p>
          <a:p>
            <a:pPr algn="l"/>
            <a:endParaRPr lang="zh-CN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51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E911-06B9-4594-9299-77E682D0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Vase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跨平台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App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开发框架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04DA8-3552-425D-A272-2117773F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移动端优先，原生跨平台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UI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开发框架。支持开发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Android/iOS/Web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浏览器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/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桌面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APP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开发。</a:t>
            </a:r>
            <a:endParaRPr lang="en-US" altLang="zh-CN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使用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vase 3D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图形库，可以同时开发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OpenGL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和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WebGL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应用。</a:t>
            </a:r>
          </a:p>
          <a:p>
            <a:pPr algn="l"/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基于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async/await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的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Http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请求库，同样支持所有平台。</a:t>
            </a:r>
            <a:endParaRPr lang="en-US" altLang="zh-CN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DB2678-F53B-4BD9-A99F-8D0020E6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90" y="3114780"/>
            <a:ext cx="7831777" cy="31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2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EB947-880F-4D7F-A1D1-3F3C2AE3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网络和数据库引擎</a:t>
            </a:r>
            <a:r>
              <a:rPr lang="en-US" altLang="zh-CN" sz="2400" dirty="0"/>
              <a:t>(</a:t>
            </a:r>
            <a:r>
              <a:rPr lang="zh-CN" altLang="en-US" sz="2400" dirty="0"/>
              <a:t>实验性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2A78E-4D7E-4914-AE0B-165FBA5F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i="0" u="none" strike="noStrike" dirty="0" err="1">
                <a:effectLst/>
                <a:latin typeface="-apple-system"/>
                <a:hlinkClick r:id="rId2"/>
              </a:rPr>
              <a:t>asyncServer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 </a:t>
            </a:r>
            <a:endParaRPr lang="en-US" altLang="zh-CN" b="1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fr-FR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async/await coroutine + Java NIO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网络框架</a:t>
            </a:r>
            <a:endParaRPr lang="fr-FR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fr-FR" altLang="zh-CN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b="1" dirty="0">
                <a:latin typeface="-apple-system"/>
                <a:hlinkClick r:id="rId3"/>
              </a:rPr>
              <a:t>a</a:t>
            </a:r>
            <a:r>
              <a:rPr lang="en-US" altLang="zh-CN" b="1" i="0" u="none" strike="noStrike" dirty="0">
                <a:effectLst/>
                <a:latin typeface="-apple-system"/>
                <a:hlinkClick r:id="rId3"/>
              </a:rPr>
              <a:t>xdb2</a:t>
            </a:r>
            <a:endParaRPr lang="fr-FR" altLang="zh-CN" b="1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高性能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key-value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数据库</a:t>
            </a:r>
            <a:endParaRPr lang="fr-FR" altLang="zh-CN" sz="2400" b="1" dirty="0">
              <a:solidFill>
                <a:srgbClr val="24292E"/>
              </a:solidFill>
              <a:latin typeface="-apple-system"/>
            </a:endParaRPr>
          </a:p>
          <a:p>
            <a:r>
              <a:rPr lang="fr-FR" altLang="zh-CN" sz="1800" dirty="0">
                <a:solidFill>
                  <a:srgbClr val="24292E"/>
                </a:solidFill>
                <a:latin typeface="-apple-system"/>
              </a:rPr>
              <a:t>Raft</a:t>
            </a:r>
            <a:r>
              <a:rPr lang="zh-CN" altLang="en-US" sz="1800" dirty="0">
                <a:solidFill>
                  <a:srgbClr val="24292E"/>
                </a:solidFill>
                <a:latin typeface="-apple-system"/>
              </a:rPr>
              <a:t>分布式一致性</a:t>
            </a:r>
            <a:endParaRPr lang="fr-FR" altLang="zh-CN" sz="1800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1800" dirty="0">
                <a:solidFill>
                  <a:srgbClr val="24292E"/>
                </a:solidFill>
                <a:latin typeface="-apple-system"/>
              </a:rPr>
              <a:t>存储引擎</a:t>
            </a:r>
            <a:r>
              <a:rPr lang="en-US" altLang="zh-CN" sz="1800" dirty="0">
                <a:solidFill>
                  <a:srgbClr val="24292E"/>
                </a:solidFill>
                <a:latin typeface="-apple-system"/>
              </a:rPr>
              <a:t>LSM tree and </a:t>
            </a:r>
            <a:r>
              <a:rPr lang="fr-FR" altLang="zh-CN" sz="1800" dirty="0">
                <a:solidFill>
                  <a:srgbClr val="24292E"/>
                </a:solidFill>
                <a:latin typeface="-apple-system"/>
              </a:rPr>
              <a:t>B+tree</a:t>
            </a:r>
          </a:p>
          <a:p>
            <a:r>
              <a:rPr lang="en-US" altLang="zh-CN" sz="1800" dirty="0">
                <a:solidFill>
                  <a:srgbClr val="24292E"/>
                </a:solidFill>
                <a:latin typeface="-apple-system"/>
              </a:rPr>
              <a:t>a</a:t>
            </a:r>
            <a:r>
              <a:rPr lang="fr-FR" altLang="zh-CN" sz="1800" dirty="0">
                <a:solidFill>
                  <a:srgbClr val="24292E"/>
                </a:solidFill>
                <a:latin typeface="-apple-system"/>
              </a:rPr>
              <a:t>sync/await</a:t>
            </a:r>
            <a:r>
              <a:rPr lang="zh-CN" altLang="en-US" sz="1800" dirty="0">
                <a:solidFill>
                  <a:srgbClr val="24292E"/>
                </a:solidFill>
                <a:latin typeface="-apple-system"/>
              </a:rPr>
              <a:t>非阻塞</a:t>
            </a:r>
            <a:r>
              <a:rPr lang="en-US" altLang="zh-CN" sz="1800" dirty="0">
                <a:solidFill>
                  <a:srgbClr val="24292E"/>
                </a:solidFill>
                <a:latin typeface="-apple-system"/>
              </a:rPr>
              <a:t>IO</a:t>
            </a:r>
            <a:r>
              <a:rPr lang="zh-CN" altLang="en-US" sz="1800" dirty="0">
                <a:solidFill>
                  <a:srgbClr val="24292E"/>
                </a:solidFill>
                <a:latin typeface="-apple-system"/>
              </a:rPr>
              <a:t>网络框架</a:t>
            </a:r>
            <a:endParaRPr lang="en-US" altLang="zh-CN" sz="18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8B10D8-6FF7-4852-8B1A-7F91831B2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04" y="1962190"/>
            <a:ext cx="4843977" cy="334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4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84AD-105C-4266-B9C0-AC45E25A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1EA55-DAB4-4D27-BFDB-4FE1B2AD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Fantom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sz="2000" dirty="0"/>
              <a:t>2005</a:t>
            </a:r>
            <a:r>
              <a:rPr lang="zh-CN" altLang="en-US" sz="2000" dirty="0"/>
              <a:t>年</a:t>
            </a:r>
            <a:r>
              <a:rPr lang="en-US" altLang="zh-CN" sz="2000" dirty="0"/>
              <a:t>Brian Frank</a:t>
            </a:r>
            <a:r>
              <a:rPr lang="zh-CN" altLang="en-US" sz="2000" dirty="0"/>
              <a:t>和</a:t>
            </a:r>
            <a:r>
              <a:rPr lang="en-US" altLang="zh-CN" sz="2000" dirty="0"/>
              <a:t>Andy Frank</a:t>
            </a:r>
            <a:r>
              <a:rPr lang="zh-CN" altLang="en-US" sz="2000" dirty="0"/>
              <a:t>开始写</a:t>
            </a:r>
            <a:r>
              <a:rPr lang="en-US" altLang="zh-CN" sz="2000" dirty="0"/>
              <a:t>Fan</a:t>
            </a:r>
            <a:r>
              <a:rPr lang="zh-CN" altLang="en-US" sz="2000" dirty="0"/>
              <a:t>，为了</a:t>
            </a:r>
            <a:r>
              <a:rPr lang="en-US" altLang="zh-CN" sz="2000" dirty="0"/>
              <a:t>Java</a:t>
            </a:r>
            <a:r>
              <a:rPr lang="zh-CN" altLang="en-US" sz="2000" dirty="0"/>
              <a:t>和</a:t>
            </a:r>
            <a:r>
              <a:rPr lang="en-US" altLang="zh-CN" sz="2000" dirty="0"/>
              <a:t>.NET</a:t>
            </a:r>
            <a:r>
              <a:rPr lang="zh-CN" altLang="en-US" sz="2000" dirty="0"/>
              <a:t>能共享代码</a:t>
            </a:r>
            <a:endParaRPr lang="en-US" altLang="zh-CN" sz="2000" dirty="0"/>
          </a:p>
          <a:p>
            <a:r>
              <a:rPr lang="en-US" altLang="zh-CN" sz="2000" dirty="0"/>
              <a:t>2006</a:t>
            </a:r>
            <a:r>
              <a:rPr lang="zh-CN" altLang="en-US" sz="2000" dirty="0"/>
              <a:t>年编译器实现自举，发布</a:t>
            </a:r>
            <a:r>
              <a:rPr lang="en-US" altLang="zh-CN" sz="2000" dirty="0"/>
              <a:t>1.0</a:t>
            </a:r>
          </a:p>
          <a:p>
            <a:r>
              <a:rPr lang="en-US" altLang="zh-CN" sz="2000" dirty="0"/>
              <a:t>2008</a:t>
            </a:r>
            <a:r>
              <a:rPr lang="zh-CN" altLang="en-US" sz="2000" dirty="0"/>
              <a:t>年开始支持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编译目标</a:t>
            </a:r>
            <a:endParaRPr lang="en-US" altLang="zh-CN" sz="2000" dirty="0"/>
          </a:p>
          <a:p>
            <a:r>
              <a:rPr lang="en-US" altLang="zh-CN" sz="2000" dirty="0"/>
              <a:t>2009</a:t>
            </a:r>
            <a:r>
              <a:rPr lang="zh-CN" altLang="en-US" sz="2000" dirty="0"/>
              <a:t>年改名为</a:t>
            </a:r>
            <a:r>
              <a:rPr lang="en-US" altLang="zh-CN" sz="2000" dirty="0"/>
              <a:t>Fantom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Fanx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sz="2000" dirty="0"/>
              <a:t>2010</a:t>
            </a:r>
            <a:r>
              <a:rPr lang="zh-CN" altLang="en-US" sz="2000" dirty="0"/>
              <a:t>年开发</a:t>
            </a:r>
            <a:r>
              <a:rPr lang="en-US" altLang="zh-CN" sz="2000" dirty="0" err="1"/>
              <a:t>slan</a:t>
            </a:r>
            <a:r>
              <a:rPr lang="zh-CN" altLang="en-US" sz="2000" dirty="0"/>
              <a:t>和</a:t>
            </a:r>
            <a:r>
              <a:rPr lang="en-US" altLang="zh-CN" sz="2000" dirty="0"/>
              <a:t>vase</a:t>
            </a:r>
            <a:r>
              <a:rPr lang="zh-CN" altLang="en-US" sz="2000" dirty="0"/>
              <a:t>开发框架</a:t>
            </a:r>
            <a:endParaRPr lang="en-US" altLang="zh-CN" sz="2000" dirty="0"/>
          </a:p>
          <a:p>
            <a:r>
              <a:rPr lang="en-US" altLang="zh-CN" sz="2000" dirty="0"/>
              <a:t>2018</a:t>
            </a:r>
            <a:r>
              <a:rPr lang="zh-CN" altLang="en-US" sz="2000" dirty="0"/>
              <a:t>年改进</a:t>
            </a:r>
            <a:r>
              <a:rPr lang="en-US" altLang="zh-CN" sz="2000" dirty="0"/>
              <a:t>Fantom</a:t>
            </a:r>
            <a:r>
              <a:rPr lang="zh-CN" altLang="en-US" sz="2000" dirty="0"/>
              <a:t>诞生</a:t>
            </a:r>
            <a:r>
              <a:rPr lang="en-US" altLang="zh-CN" sz="2000" dirty="0" err="1"/>
              <a:t>Fanx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7307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8E5DE-7C5C-4CF8-A117-B969C02C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B5C36-687C-49B3-A81A-49BBE215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i="0" dirty="0" err="1">
                <a:solidFill>
                  <a:srgbClr val="212529"/>
                </a:solidFill>
                <a:effectLst/>
                <a:latin typeface="-apple-system"/>
              </a:rPr>
              <a:t>FanIDE</a:t>
            </a:r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2000" b="0" i="0" dirty="0" err="1">
                <a:solidFill>
                  <a:srgbClr val="212529"/>
                </a:solidFill>
                <a:effectLst/>
                <a:latin typeface="-apple-system"/>
              </a:rPr>
              <a:t>Fanx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集成开发环境</a:t>
            </a:r>
            <a:r>
              <a:rPr lang="zh-CN" altLang="en-US" sz="2000" dirty="0">
                <a:solidFill>
                  <a:srgbClr val="212529"/>
                </a:solidFill>
                <a:latin typeface="-apple-system"/>
              </a:rPr>
              <a:t>，基于</a:t>
            </a:r>
            <a:r>
              <a:rPr lang="en-US" altLang="zh-CN" sz="2000" b="0" i="0" dirty="0" err="1">
                <a:solidFill>
                  <a:srgbClr val="212529"/>
                </a:solidFill>
                <a:effectLst/>
                <a:latin typeface="-apple-system"/>
              </a:rPr>
              <a:t>Netbeans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zh-CN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。</a:t>
            </a:r>
            <a:endParaRPr lang="en-US" altLang="zh-CN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</a:t>
            </a:r>
            <a:r>
              <a:rPr lang="en-US" altLang="zh-CN" dirty="0"/>
              <a:t>IDE</a:t>
            </a:r>
          </a:p>
          <a:p>
            <a:pPr algn="l"/>
            <a:r>
              <a:rPr lang="en-US" altLang="zh-CN" sz="2000" b="0" i="0" dirty="0">
                <a:solidFill>
                  <a:srgbClr val="212529"/>
                </a:solidFill>
                <a:effectLst/>
                <a:latin typeface="neuropolitical_rg"/>
              </a:rPr>
              <a:t>F4  (</a:t>
            </a:r>
            <a:r>
              <a:rPr lang="en-US" altLang="zh-CN" sz="1400" b="0" i="0" dirty="0">
                <a:solidFill>
                  <a:srgbClr val="212529"/>
                </a:solidFill>
                <a:effectLst/>
                <a:latin typeface="Open Sans"/>
              </a:rPr>
              <a:t>eclipse based</a:t>
            </a:r>
            <a:r>
              <a:rPr lang="en-US" altLang="zh-CN" sz="2000" b="0" i="0" dirty="0">
                <a:solidFill>
                  <a:srgbClr val="212529"/>
                </a:solidFill>
                <a:effectLst/>
                <a:latin typeface="neuropolitical_rg"/>
              </a:rPr>
              <a:t>)</a:t>
            </a:r>
          </a:p>
          <a:p>
            <a:r>
              <a:rPr lang="en-US" altLang="zh-CN" sz="2000" b="0" i="0" dirty="0">
                <a:solidFill>
                  <a:srgbClr val="212529"/>
                </a:solidFill>
                <a:effectLst/>
                <a:latin typeface="neuropolitical_rg"/>
              </a:rPr>
              <a:t>Visual Studio Code</a:t>
            </a:r>
          </a:p>
          <a:p>
            <a:r>
              <a:rPr lang="en-US" altLang="zh-CN" sz="2000" dirty="0">
                <a:solidFill>
                  <a:srgbClr val="212529"/>
                </a:solidFill>
                <a:latin typeface="neuropolitical_rg"/>
              </a:rPr>
              <a:t>Sublime Text 3</a:t>
            </a:r>
          </a:p>
          <a:p>
            <a:r>
              <a:rPr lang="en-US" altLang="zh-CN" sz="2000" dirty="0">
                <a:solidFill>
                  <a:srgbClr val="212529"/>
                </a:solidFill>
                <a:latin typeface="neuropolitical_rg"/>
              </a:rPr>
              <a:t>…</a:t>
            </a:r>
            <a:endParaRPr lang="zh-CN" altLang="en-US" sz="2000" dirty="0">
              <a:solidFill>
                <a:srgbClr val="212529"/>
              </a:solidFill>
              <a:latin typeface="neuropolitical_rg"/>
            </a:endParaRP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6D17D2E7-D043-46BD-BE60-6BF142A4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584" y="864736"/>
            <a:ext cx="6061035" cy="53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9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6FBA1-A40E-428F-A91D-B0660222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EE764-6F6C-4FE1-BE1F-ECB1E806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Compiler</a:t>
            </a:r>
          </a:p>
          <a:p>
            <a:r>
              <a:rPr lang="en-US" altLang="zh-CN" sz="1600" dirty="0"/>
              <a:t>Compiler: </a:t>
            </a:r>
            <a:r>
              <a:rPr lang="zh-CN" altLang="en-US" sz="1600" dirty="0"/>
              <a:t>编译器核心</a:t>
            </a:r>
            <a:endParaRPr lang="en-US" altLang="zh-CN" sz="1600" dirty="0"/>
          </a:p>
          <a:p>
            <a:r>
              <a:rPr lang="en-US" altLang="zh-CN" sz="1600" dirty="0" err="1"/>
              <a:t>CompilerJava</a:t>
            </a:r>
            <a:r>
              <a:rPr lang="en-US" altLang="zh-CN" sz="1600" dirty="0"/>
              <a:t>: java FFI</a:t>
            </a:r>
            <a:r>
              <a:rPr lang="zh-CN" altLang="en-US" sz="1600" dirty="0"/>
              <a:t>插件</a:t>
            </a:r>
            <a:endParaRPr lang="en-US" altLang="zh-CN" sz="1600" dirty="0"/>
          </a:p>
          <a:p>
            <a:r>
              <a:rPr lang="en-US" altLang="zh-CN" sz="1600" dirty="0" err="1"/>
              <a:t>CompilerJS</a:t>
            </a:r>
            <a:r>
              <a:rPr lang="zh-CN" altLang="en-US" sz="1600" dirty="0"/>
              <a:t>：转化为</a:t>
            </a:r>
            <a:r>
              <a:rPr lang="en-US" altLang="zh-CN" sz="1600" dirty="0"/>
              <a:t>JS</a:t>
            </a:r>
            <a:r>
              <a:rPr lang="zh-CN" altLang="en-US" sz="1600" dirty="0"/>
              <a:t>插件</a:t>
            </a:r>
            <a:endParaRPr lang="en-US" altLang="zh-CN" sz="1600" dirty="0"/>
          </a:p>
          <a:p>
            <a:r>
              <a:rPr lang="en-US" altLang="zh-CN" sz="1600" dirty="0"/>
              <a:t>Build</a:t>
            </a:r>
            <a:r>
              <a:rPr lang="zh-CN" altLang="en-US" sz="1600" dirty="0"/>
              <a:t>：构建工具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Parser</a:t>
            </a:r>
          </a:p>
          <a:p>
            <a:r>
              <a:rPr lang="zh-CN" altLang="en-US" sz="1600" dirty="0"/>
              <a:t>用于</a:t>
            </a:r>
            <a:r>
              <a:rPr lang="en-US" altLang="zh-CN" sz="1600" dirty="0"/>
              <a:t>IDE</a:t>
            </a:r>
            <a:r>
              <a:rPr lang="zh-CN" altLang="en-US" sz="1600" dirty="0"/>
              <a:t>语法解析，将来会替代</a:t>
            </a:r>
            <a:r>
              <a:rPr lang="en-US" altLang="zh-CN" sz="1600" dirty="0"/>
              <a:t>Compiler</a:t>
            </a:r>
          </a:p>
          <a:p>
            <a:pPr marL="0" indent="0">
              <a:buNone/>
            </a:pPr>
            <a:r>
              <a:rPr lang="en-US" altLang="zh-CN" dirty="0" err="1"/>
              <a:t>JavaEmit</a:t>
            </a:r>
            <a:endParaRPr lang="en-US" altLang="zh-CN" dirty="0"/>
          </a:p>
          <a:p>
            <a:r>
              <a:rPr lang="zh-CN" altLang="en-US" sz="1600" dirty="0"/>
              <a:t>动态生成</a:t>
            </a:r>
            <a:r>
              <a:rPr lang="en-US" altLang="zh-CN" sz="1600" dirty="0"/>
              <a:t>java bytecode</a:t>
            </a:r>
          </a:p>
          <a:p>
            <a:pPr marL="0" indent="0">
              <a:buNone/>
            </a:pPr>
            <a:r>
              <a:rPr lang="en-US" altLang="zh-CN" dirty="0" err="1"/>
              <a:t>funRun</a:t>
            </a:r>
            <a:endParaRPr lang="en-US" altLang="zh-CN" dirty="0"/>
          </a:p>
          <a:p>
            <a:r>
              <a:rPr lang="en-US" altLang="zh-CN" sz="1600" dirty="0"/>
              <a:t>gen</a:t>
            </a:r>
            <a:r>
              <a:rPr lang="zh-CN" altLang="en-US" sz="1600" dirty="0"/>
              <a:t>：</a:t>
            </a:r>
            <a:r>
              <a:rPr lang="en-US" altLang="zh-CN" sz="1600" dirty="0"/>
              <a:t>Compile to C</a:t>
            </a:r>
          </a:p>
          <a:p>
            <a:r>
              <a:rPr lang="en-US" altLang="zh-CN" sz="1600" dirty="0" err="1"/>
              <a:t>vm</a:t>
            </a:r>
            <a:r>
              <a:rPr lang="zh-CN" altLang="en-US" sz="1600" dirty="0"/>
              <a:t>：</a:t>
            </a:r>
            <a:r>
              <a:rPr lang="en-US" altLang="zh-CN" sz="1600" dirty="0"/>
              <a:t>The interpreter VM</a:t>
            </a:r>
          </a:p>
          <a:p>
            <a:r>
              <a:rPr lang="en-US" altLang="zh-CN" sz="1600" dirty="0" err="1"/>
              <a:t>Llvm</a:t>
            </a:r>
            <a:r>
              <a:rPr lang="zh-CN" altLang="en-US" sz="1600" dirty="0"/>
              <a:t>：</a:t>
            </a:r>
            <a:r>
              <a:rPr lang="en-US" altLang="zh-CN" sz="1600" dirty="0"/>
              <a:t>LLVM compiler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41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12993-4D9F-4978-95ED-94D31332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Fanx</a:t>
            </a:r>
            <a:r>
              <a:rPr lang="en-US" altLang="zh-CN" dirty="0"/>
              <a:t>/Fantom</a:t>
            </a:r>
            <a:r>
              <a:rPr lang="zh-CN" altLang="en-US" dirty="0"/>
              <a:t>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3CBBB-0179-483C-BE76-8E2EE004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Production ready on JVM backend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2008</a:t>
            </a:r>
            <a:r>
              <a:rPr lang="zh-CN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用于商业软件开发</a:t>
            </a:r>
            <a:endParaRPr lang="en-US" altLang="zh-CN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zh-CN" sz="2400" dirty="0">
                <a:solidFill>
                  <a:srgbClr val="212529"/>
                </a:solidFill>
                <a:latin typeface="-apple-system"/>
              </a:rPr>
              <a:t>1.5k</a:t>
            </a:r>
            <a:r>
              <a:rPr lang="zh-CN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个单元测试，</a:t>
            </a: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200</a:t>
            </a:r>
            <a:r>
              <a:rPr lang="en-US" altLang="zh-CN" sz="2400" dirty="0">
                <a:solidFill>
                  <a:srgbClr val="212529"/>
                </a:solidFill>
                <a:latin typeface="-apple-system"/>
              </a:rPr>
              <a:t>0k</a:t>
            </a:r>
            <a:r>
              <a:rPr lang="zh-CN" alt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case</a:t>
            </a:r>
            <a:r>
              <a:rPr lang="zh-CN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验证</a:t>
            </a:r>
            <a:endParaRPr lang="en-US" altLang="zh-CN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5.5k git commit</a:t>
            </a:r>
          </a:p>
          <a:p>
            <a:endParaRPr lang="en-US" altLang="zh-CN" sz="2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sz="2400" b="0" i="0" dirty="0">
                <a:solidFill>
                  <a:srgbClr val="212529"/>
                </a:solidFill>
                <a:effectLst/>
                <a:latin typeface="-apple-system"/>
              </a:rPr>
              <a:t>Academic Free License </a:t>
            </a:r>
            <a:r>
              <a:rPr lang="zh-CN" altLang="en-US" sz="2400" dirty="0">
                <a:solidFill>
                  <a:srgbClr val="212529"/>
                </a:solidFill>
                <a:latin typeface="-apple-system"/>
              </a:rPr>
              <a:t>完全开源</a:t>
            </a:r>
            <a:endParaRPr lang="en-US" altLang="zh-CN" sz="2400" dirty="0">
              <a:solidFill>
                <a:srgbClr val="212529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12529"/>
                </a:solidFill>
                <a:latin typeface="-apple-system"/>
              </a:rPr>
              <a:t>无</a:t>
            </a:r>
            <a:r>
              <a:rPr lang="zh-CN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第三方依赖</a:t>
            </a:r>
            <a:endParaRPr lang="en-US" altLang="zh-CN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317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3A704-7EF2-4ACA-83C5-040CF188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将来的工作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206C1-801B-4971-BBE0-C6B2CCE5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iOS</a:t>
            </a:r>
            <a:r>
              <a:rPr lang="zh-CN" altLang="en-US" sz="2400" dirty="0"/>
              <a:t>运行时</a:t>
            </a:r>
            <a:endParaRPr lang="en-US" altLang="zh-CN" sz="2400" dirty="0"/>
          </a:p>
          <a:p>
            <a:r>
              <a:rPr lang="zh-CN" altLang="en-US" sz="2400" dirty="0"/>
              <a:t>改进</a:t>
            </a:r>
            <a:r>
              <a:rPr lang="en-US" altLang="zh-CN" sz="2400" dirty="0"/>
              <a:t>IDE</a:t>
            </a:r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fanx</a:t>
            </a:r>
            <a:r>
              <a:rPr lang="en-US" altLang="zh-CN" sz="2400" dirty="0"/>
              <a:t>(break change)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051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D9107-6873-4022-9916-81D3BF9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17F5BE-604D-4312-87C7-CAC3F1486D49}"/>
              </a:ext>
            </a:extLst>
          </p:cNvPr>
          <p:cNvSpPr txBox="1"/>
          <p:nvPr/>
        </p:nvSpPr>
        <p:spPr>
          <a:xfrm>
            <a:off x="5009408" y="4001294"/>
            <a:ext cx="33448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2"/>
              </a:rPr>
              <a:t>http://fanx.info</a:t>
            </a:r>
            <a:endParaRPr lang="en-US" altLang="zh-CN" sz="1600" dirty="0"/>
          </a:p>
          <a:p>
            <a:r>
              <a:rPr lang="en-US" altLang="zh-CN" sz="1600" dirty="0">
                <a:hlinkClick r:id="rId3"/>
              </a:rPr>
              <a:t>https://fantom-lang.org/</a:t>
            </a:r>
            <a:endParaRPr lang="en-US" altLang="zh-CN" sz="1600" dirty="0"/>
          </a:p>
          <a:p>
            <a:r>
              <a:rPr lang="en-US" altLang="zh-CN" sz="1600" dirty="0">
                <a:hlinkClick r:id="rId4"/>
              </a:rPr>
              <a:t>https://fantom.org/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016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10DA0-0A5B-4C86-9967-EC04BC20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Fantom</a:t>
            </a:r>
            <a:r>
              <a:rPr lang="zh-CN" altLang="en-US" dirty="0"/>
              <a:t>的修改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61838-C62B-468C-B10F-92BD6293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438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sz="2200" dirty="0"/>
              <a:t>泛型</a:t>
            </a:r>
            <a:endParaRPr lang="en-US" altLang="zh-CN" sz="2200" dirty="0"/>
          </a:p>
          <a:p>
            <a:r>
              <a:rPr lang="zh-CN" altLang="en-US" sz="2200" dirty="0"/>
              <a:t>扩展方法</a:t>
            </a:r>
            <a:endParaRPr lang="en-US" altLang="zh-CN" sz="2200" dirty="0"/>
          </a:p>
          <a:p>
            <a:r>
              <a:rPr lang="en-US" altLang="zh-CN" sz="2200" dirty="0"/>
              <a:t>Async/await</a:t>
            </a:r>
          </a:p>
          <a:p>
            <a:r>
              <a:rPr lang="en-US" altLang="zh-CN" sz="2200" dirty="0"/>
              <a:t>Local return</a:t>
            </a:r>
          </a:p>
          <a:p>
            <a:r>
              <a:rPr lang="en-US" altLang="zh-CN" sz="2200" dirty="0"/>
              <a:t>Checked</a:t>
            </a:r>
            <a:r>
              <a:rPr lang="zh-CN" altLang="en-US" sz="2200" dirty="0"/>
              <a:t>动态调用</a:t>
            </a:r>
            <a:endParaRPr lang="en-US" altLang="zh-CN" sz="2200" dirty="0"/>
          </a:p>
          <a:p>
            <a:r>
              <a:rPr lang="en-US" altLang="zh-CN" sz="2200" dirty="0"/>
              <a:t>Runtime Immutable</a:t>
            </a:r>
          </a:p>
          <a:p>
            <a:r>
              <a:rPr lang="en-US" altLang="zh-CN" sz="2200" dirty="0"/>
              <a:t>Closure</a:t>
            </a:r>
            <a:r>
              <a:rPr lang="zh-CN" altLang="en-US" sz="2200" dirty="0"/>
              <a:t>推断</a:t>
            </a:r>
            <a:endParaRPr lang="en-US" altLang="zh-CN" sz="2200" dirty="0"/>
          </a:p>
          <a:p>
            <a:r>
              <a:rPr lang="zh-CN" altLang="en-US" sz="2200" dirty="0"/>
              <a:t>命名参数</a:t>
            </a:r>
            <a:endParaRPr lang="en-US" altLang="zh-CN" sz="2200" dirty="0"/>
          </a:p>
          <a:p>
            <a:r>
              <a:rPr lang="zh-CN" altLang="en-US" sz="2200" dirty="0"/>
              <a:t>中文编程支持</a:t>
            </a:r>
            <a:endParaRPr lang="en-US" altLang="zh-CN" sz="2200" dirty="0"/>
          </a:p>
          <a:p>
            <a:r>
              <a:rPr lang="en-US" altLang="zh-CN" sz="2200" dirty="0"/>
              <a:t>……</a:t>
            </a:r>
          </a:p>
          <a:p>
            <a:pPr marL="0" indent="0">
              <a:buNone/>
            </a:pPr>
            <a:r>
              <a:rPr lang="en-US" altLang="zh-CN" sz="1100" dirty="0">
                <a:hlinkClick r:id="rId2"/>
              </a:rPr>
              <a:t>https://github.com/fanx-dev/fanx/blob/master/doc/DiffFantom.md</a:t>
            </a:r>
            <a:endParaRPr lang="en-US" altLang="zh-CN" sz="11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352BBBE-DBC1-4441-8698-A33A90F9265F}"/>
              </a:ext>
            </a:extLst>
          </p:cNvPr>
          <p:cNvSpPr txBox="1">
            <a:spLocks/>
          </p:cNvSpPr>
          <p:nvPr/>
        </p:nvSpPr>
        <p:spPr>
          <a:xfrm>
            <a:off x="6360459" y="1825625"/>
            <a:ext cx="4854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运行时</a:t>
            </a:r>
            <a:endParaRPr lang="en-US" altLang="zh-CN" dirty="0"/>
          </a:p>
          <a:p>
            <a:r>
              <a:rPr lang="zh-CN" altLang="en-US" sz="2000" dirty="0"/>
              <a:t>重写标准库，使用</a:t>
            </a:r>
            <a:r>
              <a:rPr lang="en-US" altLang="zh-CN" sz="2000" dirty="0"/>
              <a:t>Fantom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r>
              <a:rPr lang="zh-CN" altLang="en-US" sz="2000" dirty="0"/>
              <a:t>新的构建脚本</a:t>
            </a:r>
            <a:endParaRPr lang="en-US" altLang="zh-CN" sz="2000" dirty="0"/>
          </a:p>
          <a:p>
            <a:r>
              <a:rPr lang="zh-CN" altLang="en-US" sz="2000" dirty="0"/>
              <a:t>编译到</a:t>
            </a:r>
            <a:r>
              <a:rPr lang="en-US" altLang="zh-CN" sz="2000" dirty="0"/>
              <a:t>C</a:t>
            </a:r>
            <a:r>
              <a:rPr lang="zh-CN" altLang="en-US" sz="2000" dirty="0"/>
              <a:t>源码</a:t>
            </a:r>
            <a:endParaRPr lang="en-US" altLang="zh-CN" sz="2000" dirty="0"/>
          </a:p>
          <a:p>
            <a:r>
              <a:rPr lang="zh-CN" altLang="en-US" sz="2000" dirty="0"/>
              <a:t>解释虚拟机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3192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CFB86-651A-48C9-855D-DB5BE621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熟悉的语法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365FCC-FD98-4E69-A308-32EF11C0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552700"/>
            <a:ext cx="4886325" cy="1752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DC36D5-E1AB-4102-A34E-D6D18B8CF62B}"/>
              </a:ext>
            </a:extLst>
          </p:cNvPr>
          <p:cNvSpPr txBox="1"/>
          <p:nvPr/>
        </p:nvSpPr>
        <p:spPr>
          <a:xfrm>
            <a:off x="838200" y="17523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没有为了不同而不同</a:t>
            </a:r>
          </a:p>
        </p:txBody>
      </p:sp>
    </p:spTree>
    <p:extLst>
      <p:ext uri="{BB962C8B-B14F-4D97-AF65-F5344CB8AC3E}">
        <p14:creationId xmlns:p14="http://schemas.microsoft.com/office/powerpoint/2010/main" val="364967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0562E-D53C-4F08-B89B-E0577900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混合静态和动态类型</a:t>
            </a:r>
            <a:b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23FCA5-2C8F-4694-9605-45C727DF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1611147"/>
            <a:ext cx="3714750" cy="2543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01D819-B6F4-45B8-9888-ACFB91BC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7" y="4944279"/>
            <a:ext cx="2638425" cy="8191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4CC5834-BEFE-458F-B8F3-B5ED8FC4CE28}"/>
              </a:ext>
            </a:extLst>
          </p:cNvPr>
          <p:cNvSpPr txBox="1"/>
          <p:nvPr/>
        </p:nvSpPr>
        <p:spPr>
          <a:xfrm>
            <a:off x="1138052" y="15675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动态调用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764047-B988-4076-8E43-E141AA2363B2}"/>
              </a:ext>
            </a:extLst>
          </p:cNvPr>
          <p:cNvSpPr txBox="1"/>
          <p:nvPr/>
        </p:nvSpPr>
        <p:spPr>
          <a:xfrm>
            <a:off x="1138052" y="4736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类型推断</a:t>
            </a:r>
          </a:p>
        </p:txBody>
      </p:sp>
    </p:spTree>
    <p:extLst>
      <p:ext uri="{BB962C8B-B14F-4D97-AF65-F5344CB8AC3E}">
        <p14:creationId xmlns:p14="http://schemas.microsoft.com/office/powerpoint/2010/main" val="311733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B60B-4802-46A6-AFEF-EC6D7193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安全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35ADC4-D648-4357-A84D-DAEE54EF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3113995"/>
            <a:ext cx="5734050" cy="1143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D982FD-D72F-47CB-89B6-F424BDA34933}"/>
              </a:ext>
            </a:extLst>
          </p:cNvPr>
          <p:cNvSpPr txBox="1"/>
          <p:nvPr/>
        </p:nvSpPr>
        <p:spPr>
          <a:xfrm>
            <a:off x="838200" y="1739692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 more </a:t>
            </a:r>
            <a:r>
              <a:rPr lang="en-US" altLang="zh-CN" dirty="0" err="1"/>
              <a:t>NullPointerException</a:t>
            </a:r>
            <a:endParaRPr lang="en-US" altLang="zh-CN" dirty="0"/>
          </a:p>
          <a:p>
            <a:r>
              <a:rPr lang="en-US" altLang="zh-CN" dirty="0"/>
              <a:t>Fantom invent it in 2006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35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C5957-439D-40F7-B4E5-AEE8F81F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强不可变性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FC1289-59D7-4AF5-86E8-8E5DC3F6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2560493"/>
            <a:ext cx="57626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C7A47-820F-4287-888B-259424EF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</a:t>
            </a:r>
            <a:r>
              <a:rPr lang="en-US" altLang="zh-CN" dirty="0"/>
              <a:t>/lambda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0CB68-9A4E-4E9D-B7C7-3F74B03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890900"/>
            <a:ext cx="8315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0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2B163-8747-4081-8CAD-E3CED466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安全的并发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CD5D4C8-BAC4-4A52-BE7A-00EA988537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232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Actor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并发模型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No data-race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No deadlock </a:t>
            </a:r>
            <a:endParaRPr lang="zh-CN" alt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6792A2-C992-42B8-A543-867BE9A15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3155578"/>
            <a:ext cx="5400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3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9482</TotalTime>
  <Words>690</Words>
  <Application>Microsoft Office PowerPoint</Application>
  <PresentationFormat>宽屏</PresentationFormat>
  <Paragraphs>152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-apple-system</vt:lpstr>
      <vt:lpstr>neuropolitical_rg</vt:lpstr>
      <vt:lpstr>Open Sans</vt:lpstr>
      <vt:lpstr>等线</vt:lpstr>
      <vt:lpstr>等线 Light</vt:lpstr>
      <vt:lpstr>Arial</vt:lpstr>
      <vt:lpstr>Office 主题​​</vt:lpstr>
      <vt:lpstr>Fanx编程语言 </vt:lpstr>
      <vt:lpstr>历史</vt:lpstr>
      <vt:lpstr>对Fantom的修改</vt:lpstr>
      <vt:lpstr>熟悉的语法</vt:lpstr>
      <vt:lpstr>混合静态和动态类型 </vt:lpstr>
      <vt:lpstr>Null安全</vt:lpstr>
      <vt:lpstr>强不可变性</vt:lpstr>
      <vt:lpstr>闭包/lambda</vt:lpstr>
      <vt:lpstr>安全的并发</vt:lpstr>
      <vt:lpstr>声明式编程</vt:lpstr>
      <vt:lpstr>泛型</vt:lpstr>
      <vt:lpstr>Async/Await协程</vt:lpstr>
      <vt:lpstr>模块化</vt:lpstr>
      <vt:lpstr>多编译目标</vt:lpstr>
      <vt:lpstr>优雅的API</vt:lpstr>
      <vt:lpstr>Fanx标准库</vt:lpstr>
      <vt:lpstr>应用开发框架</vt:lpstr>
      <vt:lpstr>Vase跨平台App开发框架</vt:lpstr>
      <vt:lpstr>网络和数据库引擎(实验性)</vt:lpstr>
      <vt:lpstr>开发工具</vt:lpstr>
      <vt:lpstr>代码实现</vt:lpstr>
      <vt:lpstr>Fanx/Fantom状态</vt:lpstr>
      <vt:lpstr>将来的工作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Fanx编程语言</dc:title>
  <dc:creator>chunquedong@163.com</dc:creator>
  <cp:lastModifiedBy>chunquedong@163.com</cp:lastModifiedBy>
  <cp:revision>181</cp:revision>
  <dcterms:created xsi:type="dcterms:W3CDTF">2021-04-17T11:17:16Z</dcterms:created>
  <dcterms:modified xsi:type="dcterms:W3CDTF">2021-04-24T01:19:30Z</dcterms:modified>
</cp:coreProperties>
</file>