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Caveat"/>
      <p:regular r:id="rId34"/>
      <p:bold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Caveat-bold.fntdata"/><Relationship Id="rId12" Type="http://schemas.openxmlformats.org/officeDocument/2006/relationships/slide" Target="slides/slide7.xml"/><Relationship Id="rId34" Type="http://schemas.openxmlformats.org/officeDocument/2006/relationships/font" Target="fonts/Caveat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49a7c9f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d49a7c9f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d49a7c9f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d49a7c9f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d49a7c9f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d49a7c9f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d49a7c9f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d49a7c9f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d49a7c9f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d49a7c9f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d49a7c9f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d49a7c9f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d49a7c9f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d49a7c9f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d49a7c9f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d49a7c9f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d49a7c9f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d49a7c9f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49a7c9f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49a7c9f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d49a7c9fb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d49a7c9fb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d49a7c9f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d49a7c9f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d49a7c9f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d49a7c9f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d49a7c9f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d49a7c9f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d49a7c9f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d49a7c9f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d49a7c9f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d49a7c9f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49a7c9f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49a7c9f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49a7c9f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d49a7c9f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49a7c9f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49a7c9f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49a7c9f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49a7c9f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49a7c9f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d49a7c9f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d49a7c9f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d49a7c9f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d49a7c9f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d49a7c9f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 sz="3900">
                <a:latin typeface="Roboto"/>
                <a:ea typeface="Roboto"/>
                <a:cs typeface="Roboto"/>
                <a:sym typeface="Roboto"/>
              </a:rPr>
              <a:t>Fine tuning : les méthodes </a:t>
            </a:r>
            <a:r>
              <a:rPr lang="fr" sz="3900"/>
              <a:t>“</a:t>
            </a:r>
            <a:r>
              <a:rPr lang="fr" sz="3900">
                <a:latin typeface="Roboto"/>
                <a:ea typeface="Roboto"/>
                <a:cs typeface="Roboto"/>
                <a:sym typeface="Roboto"/>
              </a:rPr>
              <a:t>parameter efficient</a:t>
            </a:r>
            <a:r>
              <a:rPr lang="fr" sz="3900"/>
              <a:t>”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88953"/>
            <a:ext cx="3960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Strasbourg Deep Learning Meetup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44200" y="4562875"/>
            <a:ext cx="198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Strasbourg - 18/05/24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Pro/cons du fine-tuning de très grands modèles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962900"/>
            <a:ext cx="41448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0000FF"/>
                </a:solidFill>
              </a:rPr>
              <a:t>AVANTAGES :</a:t>
            </a:r>
            <a:endParaRPr b="1" sz="1700" u="sng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Capacité de généralisation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Modèles SOTA très bien entrainés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Frameworks existant (HF &amp; Co) très pratiques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Spécialisation effective sur une nouvelle tâche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832400" y="1962900"/>
            <a:ext cx="39999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chemeClr val="accent4"/>
                </a:solidFill>
              </a:rPr>
              <a:t>INCONVÉNIENTS :</a:t>
            </a:r>
            <a:endParaRPr b="1" sz="1700" u="sng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Modèles SOTA très lourds en RAM, GPU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FT de 70B params =&gt; énormément de data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Risque </a:t>
            </a:r>
            <a:r>
              <a:rPr lang="fr">
                <a:solidFill>
                  <a:schemeClr val="accent4"/>
                </a:solidFill>
              </a:rPr>
              <a:t>d'appauvrir</a:t>
            </a:r>
            <a:r>
              <a:rPr lang="fr">
                <a:solidFill>
                  <a:schemeClr val="accent4"/>
                </a:solidFill>
              </a:rPr>
              <a:t> le modèle par overfitting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Switch de use-case =&gt; switch de modèle fine-tuned =&gt; switch de +10Go en inférence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11725" y="1550425"/>
            <a:ext cx="6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Pro/cons du fine-tuning de très grands modèles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237150" y="1978350"/>
            <a:ext cx="4293900" cy="1612800"/>
          </a:xfrm>
          <a:prstGeom prst="rect">
            <a:avLst/>
          </a:prstGeom>
          <a:solidFill>
            <a:srgbClr val="FFFFFF">
              <a:alpha val="6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18280" t="0"/>
          <a:stretch/>
        </p:blipFill>
        <p:spPr>
          <a:xfrm>
            <a:off x="311725" y="3511525"/>
            <a:ext cx="4721924" cy="6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18280" t="0"/>
          <a:stretch/>
        </p:blipFill>
        <p:spPr>
          <a:xfrm>
            <a:off x="311713" y="4158125"/>
            <a:ext cx="4721949" cy="8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270025" y="3712650"/>
            <a:ext cx="363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prévoir le double en RAM pour entraînement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270025" y="4380775"/>
            <a:ext cx="363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176 milliards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params à optim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962900"/>
            <a:ext cx="41448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0000FF"/>
                </a:solidFill>
              </a:rPr>
              <a:t>AVANTAGES :</a:t>
            </a:r>
            <a:endParaRPr b="1" sz="1700" u="sng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Capacité de généralisation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Modèles SOTA très bien entrainés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Frameworks existant (HF &amp; Co) très pratiques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Spécialisation effective sur une nouvelle tâche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962900"/>
            <a:ext cx="39999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chemeClr val="accent4"/>
                </a:solidFill>
              </a:rPr>
              <a:t>INCONVÉNIENTS :</a:t>
            </a:r>
            <a:endParaRPr b="1" sz="1700" u="sng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Modèles SOTA très lourds en RAM, GPU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FT de 70B params =&gt; énormément de data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Risque d'appauvrir le modèle par overfitting</a:t>
            </a:r>
            <a:endParaRPr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-"/>
            </a:pPr>
            <a:r>
              <a:rPr lang="fr">
                <a:solidFill>
                  <a:schemeClr val="accent4"/>
                </a:solidFill>
              </a:rPr>
              <a:t>Switch de use-case =&gt; switch de modèle fine-tuned =&gt; switch de +10Go en inférence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25" y="1550425"/>
            <a:ext cx="6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2121425"/>
            <a:ext cx="81636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/>
              <a:t>Une solution : les méthodes “parameter efficient”</a:t>
            </a:r>
            <a:endParaRPr b="1" sz="2700"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11725" y="2723725"/>
            <a:ext cx="67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 classique :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Remplacer la tête du modèle par une couche adaptée au problème - head (H)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Freeze les couches basses pre-trained - lower layers (LL)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Entraîner H avec un fort learning-rate (LR)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Unfreeze LL, entraîner LL + H avec un faible LR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11725" y="2723725"/>
            <a:ext cx="67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 classique :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Remplacer la tête du modèle par une couche adaptée au problème - head (H)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Freeze les couches basses pre-trained - lower layers (LL)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Entraîner H avec un fort learning-rate (LR)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Unfreeze LL, entraîner LL + H avec un faible LR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806500" y="3051050"/>
            <a:ext cx="5311800" cy="660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7"/>
          <p:cNvCxnSpPr>
            <a:stCxn id="172" idx="3"/>
            <a:endCxn id="173" idx="2"/>
          </p:cNvCxnSpPr>
          <p:nvPr/>
        </p:nvCxnSpPr>
        <p:spPr>
          <a:xfrm flipH="1" rot="10800000">
            <a:off x="6118300" y="2819750"/>
            <a:ext cx="1524000" cy="561600"/>
          </a:xfrm>
          <a:prstGeom prst="curved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11725" y="2723725"/>
            <a:ext cx="67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 classique :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Remplacer la tête du modèle par une couche adaptée au problème - head (H)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Freeze les couches basses pre-trained - lower layers (LL)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Entraîner H avec un fort learning-rate (LR)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Unfreeze LL, entraîner LL + H avec un faible LR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806500" y="3649350"/>
            <a:ext cx="3844800" cy="2910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8"/>
          <p:cNvCxnSpPr>
            <a:stCxn id="182" idx="3"/>
            <a:endCxn id="185" idx="1"/>
          </p:cNvCxnSpPr>
          <p:nvPr/>
        </p:nvCxnSpPr>
        <p:spPr>
          <a:xfrm>
            <a:off x="4651300" y="3794850"/>
            <a:ext cx="564600" cy="5835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8"/>
          <p:cNvSpPr txBox="1"/>
          <p:nvPr/>
        </p:nvSpPr>
        <p:spPr>
          <a:xfrm>
            <a:off x="5215800" y="3985825"/>
            <a:ext cx="39282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2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L’espace des modifications n’occupe pas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sous-espace des 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11725" y="2723725"/>
            <a:ext cx="673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Comment mieux conjuguer ces 2 hypothèses ?</a:t>
            </a:r>
            <a:endParaRPr sz="1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Opérer de “petites” modifications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Diffusées dans tout le modèle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5215800" y="3985825"/>
            <a:ext cx="39282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2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L’espace des modifications n’occupe pas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sous-espace des 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458875" y="3403125"/>
            <a:ext cx="44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H2b :	En partant d’un modèle “bien” pre-trained, </a:t>
            </a:r>
            <a:b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	la structure des paramètres est déjà très bonne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58875" y="2843725"/>
            <a:ext cx="533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H1b :	Les modifications à apporter à </a:t>
            </a:r>
            <a:r>
              <a:rPr b="1" lang="fr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l’ensemble du modèle</a:t>
            </a:r>
            <a:r>
              <a:rPr b="1" i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	sont simples et vivent dans un espace de faible dimension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11725" y="1550425"/>
            <a:ext cx="66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Moyen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poursuivre l’apprentissage sur des données spécifiques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54575" y="2419675"/>
            <a:ext cx="3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 parameter efficient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215800" y="3985825"/>
            <a:ext cx="39282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2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L’espace des modifications n’occupe pas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sous-espace des 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30"/>
          <p:cNvCxnSpPr>
            <a:stCxn id="201" idx="3"/>
            <a:endCxn id="204" idx="2"/>
          </p:cNvCxnSpPr>
          <p:nvPr/>
        </p:nvCxnSpPr>
        <p:spPr>
          <a:xfrm flipH="1" rot="10800000">
            <a:off x="5798275" y="2820025"/>
            <a:ext cx="1843800" cy="331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>
            <a:stCxn id="200" idx="3"/>
            <a:endCxn id="205" idx="0"/>
          </p:cNvCxnSpPr>
          <p:nvPr/>
        </p:nvCxnSpPr>
        <p:spPr>
          <a:xfrm>
            <a:off x="4952875" y="3710925"/>
            <a:ext cx="2226900" cy="274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292250" y="1439050"/>
            <a:ext cx="44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Low Rank Adaptation (LoRA)</a:t>
            </a:r>
            <a:endParaRPr b="1" i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Chaque modification tensorielle est de rank faible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215800" y="3985825"/>
            <a:ext cx="39282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2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L’espace des modifications n’occupe pas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sous-espace des 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97925" y="3329725"/>
            <a:ext cx="46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WΔ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W + 𝛅W \in R^{n, k}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𝛅W = A * B où (A, B) \in R^{n, r} x R^{r, k}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084600" y="3372000"/>
            <a:ext cx="229500" cy="2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564350" y="3035275"/>
            <a:ext cx="17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tenseurs pre-trained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1"/>
          <p:cNvCxnSpPr>
            <a:stCxn id="217" idx="0"/>
            <a:endCxn id="218" idx="1"/>
          </p:cNvCxnSpPr>
          <p:nvPr/>
        </p:nvCxnSpPr>
        <p:spPr>
          <a:xfrm rot="-5400000">
            <a:off x="1305850" y="3113400"/>
            <a:ext cx="152100" cy="3651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endCxn id="215" idx="1"/>
          </p:cNvCxnSpPr>
          <p:nvPr/>
        </p:nvCxnSpPr>
        <p:spPr>
          <a:xfrm>
            <a:off x="3121500" y="3232675"/>
            <a:ext cx="2094300" cy="114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 txBox="1"/>
          <p:nvPr/>
        </p:nvSpPr>
        <p:spPr>
          <a:xfrm>
            <a:off x="4543100" y="3156875"/>
            <a:ext cx="14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rank r &lt;&lt; min(n, k)</a:t>
            </a:r>
            <a:endParaRPr i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1"/>
          <p:cNvCxnSpPr>
            <a:stCxn id="223" idx="3"/>
            <a:endCxn id="221" idx="1"/>
          </p:cNvCxnSpPr>
          <p:nvPr/>
        </p:nvCxnSpPr>
        <p:spPr>
          <a:xfrm flipH="1" rot="10800000">
            <a:off x="3587400" y="3341600"/>
            <a:ext cx="955800" cy="405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stCxn id="221" idx="3"/>
            <a:endCxn id="214" idx="2"/>
          </p:cNvCxnSpPr>
          <p:nvPr/>
        </p:nvCxnSpPr>
        <p:spPr>
          <a:xfrm flipH="1" rot="10800000">
            <a:off x="5944400" y="2819825"/>
            <a:ext cx="1697700" cy="5217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/>
          <p:nvPr/>
        </p:nvSpPr>
        <p:spPr>
          <a:xfrm>
            <a:off x="2377200" y="3607850"/>
            <a:ext cx="1210200" cy="2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François</a:t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Weber</a:t>
            </a:r>
            <a:endParaRPr sz="33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 engineer / Datascientist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LeBonCoin : équipe search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9179" l="0" r="0" t="3894"/>
          <a:stretch/>
        </p:blipFill>
        <p:spPr>
          <a:xfrm>
            <a:off x="4801400" y="363250"/>
            <a:ext cx="3458251" cy="45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5589850" y="1508700"/>
            <a:ext cx="303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“An komodo varan in the snow”</a:t>
            </a:r>
            <a:endParaRPr sz="19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292250" y="1439050"/>
            <a:ext cx="44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Low Rank Adaptation (LoRA)</a:t>
            </a:r>
            <a:endParaRPr b="1" i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→ Chaque modification tensorielle est de rank faible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804" y="2080200"/>
            <a:ext cx="1488546" cy="28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77" y="2080200"/>
            <a:ext cx="1488546" cy="28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750" y="2080200"/>
            <a:ext cx="1488546" cy="286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 rot="-5400000">
            <a:off x="389350" y="320512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sans LoRA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 rot="-5400000">
            <a:off x="2759600" y="331942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LoRA “animal”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 rot="-5400000">
            <a:off x="5052900" y="3242475"/>
            <a:ext cx="147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LoRA “painting”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méthodes “parameter efficient”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6140400" y="2034775"/>
            <a:ext cx="30036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1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modifications vivent dans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espace de faible dimension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215800" y="3985825"/>
            <a:ext cx="3928200" cy="78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Hypothèse 2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L’espace des modifications n’occupe pas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sous-espace des paramètres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97925" y="3177325"/>
            <a:ext cx="4617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Modèle LLM classifieur C : texte → classe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C(t1, t2, …, t_r, texte) = classe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(t1, …, t_r) \in R^{r, k}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ces tokens auront un impact sur tout le réseau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92250" y="1439050"/>
            <a:ext cx="51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Prompt tuning</a:t>
            </a:r>
            <a:endParaRPr b="1" i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→ découvrir les tokens du prompt idéal par apprentissage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m</a:t>
            </a:r>
            <a:r>
              <a:rPr lang="fr" sz="2400"/>
              <a:t>éthodes parameter efficient</a:t>
            </a:r>
            <a:endParaRPr sz="2400"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 rapide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/>
              <a:t>[1]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Lialin, V., Deshpande, V., &amp; Rumshisky, A. (2023). Scaling down to scale up: A guide to parameter-efficient fine-tuning. </a:t>
            </a:r>
            <a:r>
              <a:rPr i="1" lang="fr" sz="1100">
                <a:latin typeface="Arial"/>
                <a:ea typeface="Arial"/>
                <a:cs typeface="Arial"/>
                <a:sym typeface="Arial"/>
              </a:rPr>
              <a:t>arXiv preprint arXiv:2303.15647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750" y="1742750"/>
            <a:ext cx="5308201" cy="26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4324500" y="1042875"/>
            <a:ext cx="38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Taxonomie des méthodes PEFT proposée par [1]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700"/>
              <a:t>Démo !</a:t>
            </a:r>
            <a:endParaRPr sz="2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675" y="798600"/>
            <a:ext cx="62478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8175" y="169767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Éléments théories + pratiques sur le transfert learning, fine-tuning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Mauvaise balance pro/cons du fine-tuning des grands modèles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 solution : les méthodes “parameter efficient”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Démo !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121425"/>
            <a:ext cx="70857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Éléments théories et pratiques sur le transfert learning, fine-tuning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Éléments théories et pratiques sur le transfert learning, fine-tuning</a:t>
            </a:r>
            <a:endParaRPr sz="2100"/>
          </a:p>
        </p:txBody>
      </p:sp>
      <p:sp>
        <p:nvSpPr>
          <p:cNvPr id="91" name="Google Shape;91;p17"/>
          <p:cNvSpPr txBox="1"/>
          <p:nvPr/>
        </p:nvSpPr>
        <p:spPr>
          <a:xfrm>
            <a:off x="1122825" y="2125350"/>
            <a:ext cx="738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Transfert learning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→ très fort capacité de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généralisation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 modèles “bien”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entraînés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720075" y="2754750"/>
            <a:ext cx="695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Fine-tuning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→ adaptation/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spécialisation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d’un modèle entrainé sur de nouvelles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Éléments théories et pratiques sur le transfert learning, fine-tuning</a:t>
            </a:r>
            <a:endParaRPr sz="2100"/>
          </a:p>
        </p:txBody>
      </p:sp>
      <p:sp>
        <p:nvSpPr>
          <p:cNvPr id="98" name="Google Shape;98;p18"/>
          <p:cNvSpPr txBox="1"/>
          <p:nvPr/>
        </p:nvSpPr>
        <p:spPr>
          <a:xfrm>
            <a:off x="1122825" y="2125350"/>
            <a:ext cx="738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Transfert learning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→ très fort capacité de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généralisation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 modèles “bien”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entraînés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720075" y="2754750"/>
            <a:ext cx="695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Fine-tuning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→ adaptation/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spécialisation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d’un modèle entrainé sur de nouvelles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5313" l="0" r="0" t="-2100"/>
          <a:stretch/>
        </p:blipFill>
        <p:spPr>
          <a:xfrm>
            <a:off x="1302400" y="3271050"/>
            <a:ext cx="2288275" cy="15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823900" y="3594475"/>
            <a:ext cx="525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Partir d’un modèle fonctionnel (Llama 2, StableDiffusion)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Trouver des données spécifiques à son besoin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Peaufiner le modèle fonctionnel sur ses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Éléments théories et pratiques sur le transfert learning, fine-tuning</a:t>
            </a:r>
            <a:endParaRPr sz="2100"/>
          </a:p>
        </p:txBody>
      </p:sp>
      <p:sp>
        <p:nvSpPr>
          <p:cNvPr id="107" name="Google Shape;107;p19"/>
          <p:cNvSpPr txBox="1"/>
          <p:nvPr/>
        </p:nvSpPr>
        <p:spPr>
          <a:xfrm>
            <a:off x="1720075" y="2754750"/>
            <a:ext cx="695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Fine-tuning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→ adaptation/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spécialisation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d’un modèle entrainé sur de nouvelles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09150" y="1703375"/>
            <a:ext cx="2760300" cy="58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 : reformuler des textes selon un style précis (ex: juridique)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900975" y="4108400"/>
            <a:ext cx="3616500" cy="58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LLM: spécialiser un embedding pour des tâches de retrieval (ex: moteur de recherche)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5350" y="3667525"/>
            <a:ext cx="3616500" cy="58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U-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CNN: améliorer un segmentation d’images (ex: images industrielles infra-rouges)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136800" y="1703375"/>
            <a:ext cx="3387000" cy="58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iffuseur: générer des image de structures métier (ex: plan de structure métallique)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2121425"/>
            <a:ext cx="69954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/>
              <a:t>Mauvaise balance pro/cons du fine-tuning des grands modèles</a:t>
            </a:r>
            <a:endParaRPr b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Pro/cons du fine-tuning de très grands modèles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962900"/>
            <a:ext cx="41448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0000FF"/>
                </a:solidFill>
              </a:rPr>
              <a:t>AVANTAGES :</a:t>
            </a:r>
            <a:endParaRPr b="1" sz="1700" u="sng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Capacité de généralisation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Modèles SOTA très bien entrainés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Frameworks existant (HF &amp; Co) très pratiques</a:t>
            </a:r>
            <a:endParaRPr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-"/>
            </a:pPr>
            <a:r>
              <a:rPr lang="fr">
                <a:solidFill>
                  <a:srgbClr val="0000FF"/>
                </a:solidFill>
              </a:rPr>
              <a:t>Spécialisation effective sur une nouvelle tâche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1725" y="1550425"/>
            <a:ext cx="6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: spécialiser un modèle sur une nouvelle tâche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