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E0BBC48F-AEDA-4234-8BF3-9152AE395C53}" type="datetimeFigureOut">
              <a:rPr lang="en-IN" smtClean="0"/>
              <a:t>17-02-2024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F19B0E38-FF65-462B-92A9-D962AB37624A}" type="slidenum">
              <a:rPr lang="en-IN" smtClean="0"/>
              <a:t>‹#›</a:t>
            </a:fld>
            <a:endParaRPr lang="en-IN"/>
          </a:p>
        </p:txBody>
      </p:sp>
    </p:spTree>
    <p:extLst>
      <p:ext uri="{BB962C8B-B14F-4D97-AF65-F5344CB8AC3E}">
        <p14:creationId xmlns:p14="http://schemas.microsoft.com/office/powerpoint/2010/main" val="86039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1" i="0">
                <a:solidFill>
                  <a:srgbClr val="43434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750" b="0" i="0">
                <a:solidFill>
                  <a:srgbClr val="434343"/>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1" i="0">
                <a:solidFill>
                  <a:srgbClr val="434343"/>
                </a:solidFill>
                <a:latin typeface="Trebuchet MS"/>
                <a:cs typeface="Trebuchet MS"/>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1" i="0">
                <a:solidFill>
                  <a:srgbClr val="43434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647499" y="2819996"/>
            <a:ext cx="19050" cy="9525"/>
          </a:xfrm>
          <a:custGeom>
            <a:avLst/>
            <a:gdLst/>
            <a:ahLst/>
            <a:cxnLst/>
            <a:rect l="l" t="t" r="r" b="b"/>
            <a:pathLst>
              <a:path w="19050" h="9525">
                <a:moveTo>
                  <a:pt x="16662" y="0"/>
                </a:moveTo>
                <a:lnTo>
                  <a:pt x="11912" y="0"/>
                </a:lnTo>
                <a:lnTo>
                  <a:pt x="11912" y="1905"/>
                </a:lnTo>
                <a:lnTo>
                  <a:pt x="9525" y="1905"/>
                </a:lnTo>
                <a:lnTo>
                  <a:pt x="11912" y="3810"/>
                </a:lnTo>
                <a:lnTo>
                  <a:pt x="14287" y="3810"/>
                </a:lnTo>
                <a:lnTo>
                  <a:pt x="11912" y="5715"/>
                </a:lnTo>
                <a:lnTo>
                  <a:pt x="0" y="5715"/>
                </a:lnTo>
                <a:lnTo>
                  <a:pt x="0" y="9525"/>
                </a:lnTo>
                <a:lnTo>
                  <a:pt x="4649" y="8096"/>
                </a:lnTo>
                <a:lnTo>
                  <a:pt x="10415" y="8096"/>
                </a:lnTo>
                <a:lnTo>
                  <a:pt x="15735" y="7381"/>
                </a:lnTo>
                <a:lnTo>
                  <a:pt x="19050" y="3810"/>
                </a:lnTo>
                <a:lnTo>
                  <a:pt x="19050" y="1905"/>
                </a:lnTo>
                <a:lnTo>
                  <a:pt x="16662" y="0"/>
                </a:lnTo>
                <a:close/>
              </a:path>
            </a:pathLst>
          </a:custGeom>
          <a:solidFill>
            <a:srgbClr val="F8BA89"/>
          </a:solidFill>
        </p:spPr>
        <p:txBody>
          <a:bodyPr wrap="square" lIns="0" tIns="0" rIns="0" bIns="0" rtlCol="0"/>
          <a:lstStyle/>
          <a:p>
            <a:endParaRPr/>
          </a:p>
        </p:txBody>
      </p:sp>
      <p:sp>
        <p:nvSpPr>
          <p:cNvPr id="17" name="bg object 17"/>
          <p:cNvSpPr/>
          <p:nvPr/>
        </p:nvSpPr>
        <p:spPr>
          <a:xfrm>
            <a:off x="3672497" y="7175004"/>
            <a:ext cx="19050" cy="28575"/>
          </a:xfrm>
          <a:custGeom>
            <a:avLst/>
            <a:gdLst/>
            <a:ahLst/>
            <a:cxnLst/>
            <a:rect l="l" t="t" r="r" b="b"/>
            <a:pathLst>
              <a:path w="19050" h="28575">
                <a:moveTo>
                  <a:pt x="0" y="0"/>
                </a:moveTo>
                <a:lnTo>
                  <a:pt x="16332" y="25717"/>
                </a:lnTo>
                <a:lnTo>
                  <a:pt x="19050" y="28575"/>
                </a:lnTo>
                <a:lnTo>
                  <a:pt x="11865" y="15666"/>
                </a:lnTo>
                <a:lnTo>
                  <a:pt x="6467" y="6781"/>
                </a:lnTo>
                <a:lnTo>
                  <a:pt x="2597" y="1650"/>
                </a:lnTo>
                <a:lnTo>
                  <a:pt x="0" y="0"/>
                </a:lnTo>
                <a:close/>
              </a:path>
            </a:pathLst>
          </a:custGeom>
          <a:solidFill>
            <a:srgbClr val="F8BA89"/>
          </a:solidFill>
        </p:spPr>
        <p:txBody>
          <a:bodyPr wrap="square" lIns="0" tIns="0" rIns="0" bIns="0" rtlCol="0"/>
          <a:lstStyle/>
          <a:p>
            <a:endParaRPr/>
          </a:p>
        </p:txBody>
      </p:sp>
      <p:sp>
        <p:nvSpPr>
          <p:cNvPr id="18" name="bg object 18"/>
          <p:cNvSpPr/>
          <p:nvPr/>
        </p:nvSpPr>
        <p:spPr>
          <a:xfrm>
            <a:off x="6979996" y="5644997"/>
            <a:ext cx="9525" cy="28575"/>
          </a:xfrm>
          <a:custGeom>
            <a:avLst/>
            <a:gdLst/>
            <a:ahLst/>
            <a:cxnLst/>
            <a:rect l="l" t="t" r="r" b="b"/>
            <a:pathLst>
              <a:path w="9525" h="28575">
                <a:moveTo>
                  <a:pt x="3884" y="12314"/>
                </a:moveTo>
                <a:lnTo>
                  <a:pt x="5025" y="15768"/>
                </a:lnTo>
                <a:lnTo>
                  <a:pt x="9525" y="28575"/>
                </a:lnTo>
                <a:lnTo>
                  <a:pt x="9525" y="26377"/>
                </a:lnTo>
                <a:lnTo>
                  <a:pt x="7370" y="20129"/>
                </a:lnTo>
                <a:lnTo>
                  <a:pt x="3884" y="12314"/>
                </a:lnTo>
                <a:close/>
              </a:path>
              <a:path w="9525" h="28575">
                <a:moveTo>
                  <a:pt x="0" y="0"/>
                </a:moveTo>
                <a:lnTo>
                  <a:pt x="0" y="2197"/>
                </a:lnTo>
                <a:lnTo>
                  <a:pt x="2161" y="8452"/>
                </a:lnTo>
                <a:lnTo>
                  <a:pt x="3884" y="12314"/>
                </a:lnTo>
                <a:lnTo>
                  <a:pt x="2085" y="6872"/>
                </a:lnTo>
                <a:lnTo>
                  <a:pt x="484" y="1684"/>
                </a:lnTo>
                <a:lnTo>
                  <a:pt x="0" y="0"/>
                </a:lnTo>
                <a:close/>
              </a:path>
            </a:pathLst>
          </a:custGeom>
          <a:solidFill>
            <a:srgbClr val="F8BA89"/>
          </a:solidFill>
        </p:spPr>
        <p:txBody>
          <a:bodyPr wrap="square" lIns="0" tIns="0" rIns="0" bIns="0" rtlCol="0"/>
          <a:lstStyle/>
          <a:p>
            <a:endParaRPr/>
          </a:p>
        </p:txBody>
      </p:sp>
      <p:sp>
        <p:nvSpPr>
          <p:cNvPr id="19" name="bg object 19"/>
          <p:cNvSpPr/>
          <p:nvPr/>
        </p:nvSpPr>
        <p:spPr>
          <a:xfrm>
            <a:off x="17934940" y="6932501"/>
            <a:ext cx="352425" cy="3343275"/>
          </a:xfrm>
          <a:custGeom>
            <a:avLst/>
            <a:gdLst/>
            <a:ahLst/>
            <a:cxnLst/>
            <a:rect l="l" t="t" r="r" b="b"/>
            <a:pathLst>
              <a:path w="352425" h="3343275">
                <a:moveTo>
                  <a:pt x="352425" y="0"/>
                </a:moveTo>
                <a:lnTo>
                  <a:pt x="0" y="0"/>
                </a:lnTo>
                <a:lnTo>
                  <a:pt x="0" y="3343275"/>
                </a:lnTo>
                <a:lnTo>
                  <a:pt x="352425" y="3343275"/>
                </a:lnTo>
                <a:lnTo>
                  <a:pt x="352425" y="0"/>
                </a:lnTo>
                <a:close/>
              </a:path>
            </a:pathLst>
          </a:custGeom>
          <a:solidFill>
            <a:srgbClr val="DB7563"/>
          </a:solidFill>
        </p:spPr>
        <p:txBody>
          <a:bodyPr wrap="square" lIns="0" tIns="0" rIns="0" bIns="0" rtlCol="0"/>
          <a:lstStyle/>
          <a:p>
            <a:endParaRPr/>
          </a:p>
        </p:txBody>
      </p:sp>
      <p:sp>
        <p:nvSpPr>
          <p:cNvPr id="20" name="bg object 20"/>
          <p:cNvSpPr/>
          <p:nvPr/>
        </p:nvSpPr>
        <p:spPr>
          <a:xfrm>
            <a:off x="0" y="0"/>
            <a:ext cx="13234669" cy="352425"/>
          </a:xfrm>
          <a:custGeom>
            <a:avLst/>
            <a:gdLst/>
            <a:ahLst/>
            <a:cxnLst/>
            <a:rect l="l" t="t" r="r" b="b"/>
            <a:pathLst>
              <a:path w="13234669" h="352425">
                <a:moveTo>
                  <a:pt x="0" y="352424"/>
                </a:moveTo>
                <a:lnTo>
                  <a:pt x="13234273" y="352424"/>
                </a:lnTo>
                <a:lnTo>
                  <a:pt x="13234273" y="0"/>
                </a:lnTo>
                <a:lnTo>
                  <a:pt x="0" y="0"/>
                </a:lnTo>
                <a:lnTo>
                  <a:pt x="0" y="352424"/>
                </a:lnTo>
                <a:close/>
              </a:path>
            </a:pathLst>
          </a:custGeom>
          <a:solidFill>
            <a:srgbClr val="DB7563"/>
          </a:solidFill>
        </p:spPr>
        <p:txBody>
          <a:bodyPr wrap="square" lIns="0" tIns="0" rIns="0" bIns="0" rtlCol="0"/>
          <a:lstStyle/>
          <a:p>
            <a:endParaRPr/>
          </a:p>
        </p:txBody>
      </p:sp>
      <p:pic>
        <p:nvPicPr>
          <p:cNvPr id="21" name="bg object 21"/>
          <p:cNvPicPr/>
          <p:nvPr/>
        </p:nvPicPr>
        <p:blipFill>
          <a:blip r:embed="rId2" cstate="print"/>
          <a:stretch>
            <a:fillRect/>
          </a:stretch>
        </p:blipFill>
        <p:spPr>
          <a:xfrm>
            <a:off x="0" y="1429156"/>
            <a:ext cx="9144000" cy="742948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44905" y="2089270"/>
            <a:ext cx="16610888" cy="585469"/>
          </a:xfrm>
          <a:prstGeom prst="rect">
            <a:avLst/>
          </a:prstGeom>
        </p:spPr>
        <p:txBody>
          <a:bodyPr wrap="square" lIns="0" tIns="0" rIns="0" bIns="0">
            <a:spAutoFit/>
          </a:bodyPr>
          <a:lstStyle>
            <a:lvl1pPr>
              <a:defRPr sz="3650" b="1" i="0">
                <a:solidFill>
                  <a:srgbClr val="434343"/>
                </a:solidFill>
                <a:latin typeface="Trebuchet MS"/>
                <a:cs typeface="Trebuchet MS"/>
              </a:defRPr>
            </a:lvl1pPr>
          </a:lstStyle>
          <a:p>
            <a:endParaRPr/>
          </a:p>
        </p:txBody>
      </p:sp>
      <p:sp>
        <p:nvSpPr>
          <p:cNvPr id="3" name="Holder 3"/>
          <p:cNvSpPr>
            <a:spLocks noGrp="1"/>
          </p:cNvSpPr>
          <p:nvPr>
            <p:ph type="body" idx="1"/>
          </p:nvPr>
        </p:nvSpPr>
        <p:spPr>
          <a:xfrm>
            <a:off x="3718509" y="3911269"/>
            <a:ext cx="10863681" cy="2132965"/>
          </a:xfrm>
          <a:prstGeom prst="rect">
            <a:avLst/>
          </a:prstGeom>
        </p:spPr>
        <p:txBody>
          <a:bodyPr wrap="square" lIns="0" tIns="0" rIns="0" bIns="0">
            <a:spAutoFit/>
          </a:bodyPr>
          <a:lstStyle>
            <a:lvl1pPr>
              <a:defRPr sz="2750" b="0" i="0">
                <a:solidFill>
                  <a:srgbClr val="434343"/>
                </a:solidFill>
                <a:latin typeface="Tahoma"/>
                <a:cs typeface="Tahom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villarrealino-seguridadyauditoria.blogspot.com/2011/05/iso-310002009-risk-management.html"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13468" y="1618195"/>
            <a:ext cx="8193405" cy="4305935"/>
          </a:xfrm>
          <a:prstGeom prst="rect">
            <a:avLst/>
          </a:prstGeom>
        </p:spPr>
        <p:txBody>
          <a:bodyPr vert="horz" wrap="square" lIns="0" tIns="215900" rIns="0" bIns="0" rtlCol="0">
            <a:spAutoFit/>
          </a:bodyPr>
          <a:lstStyle/>
          <a:p>
            <a:pPr marL="12065" marR="5080" indent="-635" algn="ctr">
              <a:lnSpc>
                <a:spcPts val="8030"/>
              </a:lnSpc>
              <a:spcBef>
                <a:spcPts val="1700"/>
              </a:spcBef>
            </a:pPr>
            <a:r>
              <a:rPr sz="8000" b="1" spc="725" dirty="0">
                <a:solidFill>
                  <a:srgbClr val="434343"/>
                </a:solidFill>
                <a:latin typeface="Trebuchet MS"/>
                <a:cs typeface="Trebuchet MS"/>
              </a:rPr>
              <a:t>MED</a:t>
            </a:r>
            <a:r>
              <a:rPr lang="en-IN" sz="8000" b="1" spc="725" dirty="0">
                <a:solidFill>
                  <a:srgbClr val="434343"/>
                </a:solidFill>
                <a:latin typeface="Trebuchet MS"/>
                <a:cs typeface="Trebuchet MS"/>
              </a:rPr>
              <a:t> WITH AIR</a:t>
            </a:r>
            <a:r>
              <a:rPr sz="8000" b="1" spc="725" dirty="0">
                <a:solidFill>
                  <a:srgbClr val="434343"/>
                </a:solidFill>
                <a:latin typeface="Trebuchet MS"/>
                <a:cs typeface="Trebuchet MS"/>
              </a:rPr>
              <a:t>: </a:t>
            </a:r>
            <a:r>
              <a:rPr sz="8000" b="1" spc="730" dirty="0">
                <a:solidFill>
                  <a:srgbClr val="434343"/>
                </a:solidFill>
                <a:latin typeface="Trebuchet MS"/>
                <a:cs typeface="Trebuchet MS"/>
              </a:rPr>
              <a:t> </a:t>
            </a:r>
            <a:r>
              <a:rPr sz="8000" b="1" spc="805" dirty="0">
                <a:solidFill>
                  <a:srgbClr val="434343"/>
                </a:solidFill>
                <a:latin typeface="Trebuchet MS"/>
                <a:cs typeface="Trebuchet MS"/>
              </a:rPr>
              <a:t>DELIVERING </a:t>
            </a:r>
            <a:r>
              <a:rPr sz="8000" b="1" spc="810" dirty="0">
                <a:solidFill>
                  <a:srgbClr val="434343"/>
                </a:solidFill>
                <a:latin typeface="Trebuchet MS"/>
                <a:cs typeface="Trebuchet MS"/>
              </a:rPr>
              <a:t> </a:t>
            </a:r>
            <a:r>
              <a:rPr sz="8000" b="1" spc="675" dirty="0">
                <a:solidFill>
                  <a:srgbClr val="434343"/>
                </a:solidFill>
                <a:latin typeface="Trebuchet MS"/>
                <a:cs typeface="Trebuchet MS"/>
              </a:rPr>
              <a:t>AID </a:t>
            </a:r>
            <a:r>
              <a:rPr sz="8000" b="1" spc="405" dirty="0">
                <a:solidFill>
                  <a:srgbClr val="434343"/>
                </a:solidFill>
                <a:latin typeface="Trebuchet MS"/>
                <a:cs typeface="Trebuchet MS"/>
              </a:rPr>
              <a:t>TO </a:t>
            </a:r>
            <a:r>
              <a:rPr sz="8000" b="1" spc="245" dirty="0">
                <a:solidFill>
                  <a:srgbClr val="434343"/>
                </a:solidFill>
                <a:latin typeface="Trebuchet MS"/>
                <a:cs typeface="Trebuchet MS"/>
              </a:rPr>
              <a:t>WAR- </a:t>
            </a:r>
            <a:r>
              <a:rPr sz="8000" b="1" spc="250" dirty="0">
                <a:solidFill>
                  <a:srgbClr val="434343"/>
                </a:solidFill>
                <a:latin typeface="Trebuchet MS"/>
                <a:cs typeface="Trebuchet MS"/>
              </a:rPr>
              <a:t> </a:t>
            </a:r>
            <a:r>
              <a:rPr sz="8000" b="1" spc="730" dirty="0">
                <a:solidFill>
                  <a:srgbClr val="434343"/>
                </a:solidFill>
                <a:latin typeface="Trebuchet MS"/>
                <a:cs typeface="Trebuchet MS"/>
              </a:rPr>
              <a:t>TORN</a:t>
            </a:r>
            <a:r>
              <a:rPr sz="8000" b="1" spc="120" dirty="0">
                <a:solidFill>
                  <a:srgbClr val="434343"/>
                </a:solidFill>
                <a:latin typeface="Trebuchet MS"/>
                <a:cs typeface="Trebuchet MS"/>
              </a:rPr>
              <a:t> </a:t>
            </a:r>
            <a:r>
              <a:rPr sz="8000" b="1" spc="844" dirty="0">
                <a:solidFill>
                  <a:srgbClr val="434343"/>
                </a:solidFill>
                <a:latin typeface="Trebuchet MS"/>
                <a:cs typeface="Trebuchet MS"/>
              </a:rPr>
              <a:t>REGIONS</a:t>
            </a:r>
            <a:endParaRPr sz="80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3370-3D60-6C57-0493-1DC0D2A63D97}"/>
              </a:ext>
            </a:extLst>
          </p:cNvPr>
          <p:cNvSpPr>
            <a:spLocks noGrp="1"/>
          </p:cNvSpPr>
          <p:nvPr>
            <p:ph type="title"/>
          </p:nvPr>
        </p:nvSpPr>
        <p:spPr>
          <a:xfrm>
            <a:off x="692150" y="1873250"/>
            <a:ext cx="16610888" cy="830997"/>
          </a:xfrm>
        </p:spPr>
        <p:txBody>
          <a:bodyPr/>
          <a:lstStyle/>
          <a:p>
            <a:r>
              <a:rPr lang="en-IN" sz="5400" dirty="0">
                <a:highlight>
                  <a:srgbClr val="FF00FF"/>
                </a:highlight>
              </a:rPr>
              <a:t>SECURITY RISKS </a:t>
            </a:r>
          </a:p>
        </p:txBody>
      </p:sp>
      <p:sp>
        <p:nvSpPr>
          <p:cNvPr id="3" name="Text Placeholder 2">
            <a:extLst>
              <a:ext uri="{FF2B5EF4-FFF2-40B4-BE49-F238E27FC236}">
                <a16:creationId xmlns:a16="http://schemas.microsoft.com/office/drawing/2014/main" id="{423F48FB-C575-1E84-6735-1DCDC91254C8}"/>
              </a:ext>
            </a:extLst>
          </p:cNvPr>
          <p:cNvSpPr>
            <a:spLocks noGrp="1"/>
          </p:cNvSpPr>
          <p:nvPr>
            <p:ph type="body" idx="1"/>
          </p:nvPr>
        </p:nvSpPr>
        <p:spPr>
          <a:xfrm>
            <a:off x="1225550" y="3778250"/>
            <a:ext cx="10863681" cy="3447098"/>
          </a:xfrm>
        </p:spPr>
        <p:txBody>
          <a:bodyPr/>
          <a:lstStyle/>
          <a:p>
            <a:r>
              <a:rPr lang="en-IN" sz="3200" dirty="0"/>
              <a:t>A lock check system can be added in the drone so that as soon as it is locked as the target the coordinate path at the particular instant changes so that there is a motion in XYZ direction along with some angle controls such that locking the drone is near to impossible and the risks of being the target reduces and the proper delivery of the medical facilities are attained </a:t>
            </a:r>
          </a:p>
        </p:txBody>
      </p:sp>
      <p:pic>
        <p:nvPicPr>
          <p:cNvPr id="5" name="Picture 4">
            <a:extLst>
              <a:ext uri="{FF2B5EF4-FFF2-40B4-BE49-F238E27FC236}">
                <a16:creationId xmlns:a16="http://schemas.microsoft.com/office/drawing/2014/main" id="{50275DA3-CD90-F68D-46EC-CFF8D34F33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476162" y="1568450"/>
            <a:ext cx="5581650" cy="7451790"/>
          </a:xfrm>
          <a:prstGeom prst="rect">
            <a:avLst/>
          </a:prstGeom>
        </p:spPr>
      </p:pic>
    </p:spTree>
    <p:extLst>
      <p:ext uri="{BB962C8B-B14F-4D97-AF65-F5344CB8AC3E}">
        <p14:creationId xmlns:p14="http://schemas.microsoft.com/office/powerpoint/2010/main" val="353140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4385-56FD-CFF8-8345-F9C5F1E3920D}"/>
              </a:ext>
            </a:extLst>
          </p:cNvPr>
          <p:cNvSpPr>
            <a:spLocks noGrp="1"/>
          </p:cNvSpPr>
          <p:nvPr>
            <p:ph type="title"/>
          </p:nvPr>
        </p:nvSpPr>
        <p:spPr>
          <a:xfrm>
            <a:off x="996950" y="2025650"/>
            <a:ext cx="16610888" cy="738664"/>
          </a:xfrm>
        </p:spPr>
        <p:txBody>
          <a:bodyPr/>
          <a:lstStyle/>
          <a:p>
            <a:r>
              <a:rPr lang="en-IN" sz="4800" dirty="0">
                <a:highlight>
                  <a:srgbClr val="00FF00"/>
                </a:highlight>
              </a:rPr>
              <a:t>COMMUNICATION CHALLENGES</a:t>
            </a:r>
          </a:p>
        </p:txBody>
      </p:sp>
      <p:sp>
        <p:nvSpPr>
          <p:cNvPr id="3" name="Text Placeholder 2">
            <a:extLst>
              <a:ext uri="{FF2B5EF4-FFF2-40B4-BE49-F238E27FC236}">
                <a16:creationId xmlns:a16="http://schemas.microsoft.com/office/drawing/2014/main" id="{AFC347D2-2B1A-60A4-7154-DAC215C76A27}"/>
              </a:ext>
            </a:extLst>
          </p:cNvPr>
          <p:cNvSpPr>
            <a:spLocks noGrp="1"/>
          </p:cNvSpPr>
          <p:nvPr>
            <p:ph type="body" idx="1"/>
          </p:nvPr>
        </p:nvSpPr>
        <p:spPr>
          <a:xfrm>
            <a:off x="3718509" y="3911269"/>
            <a:ext cx="10863681" cy="3385542"/>
          </a:xfrm>
        </p:spPr>
        <p:txBody>
          <a:bodyPr/>
          <a:lstStyle/>
          <a:p>
            <a:r>
              <a:rPr lang="en-IN" dirty="0"/>
              <a:t>A sensor should be attained to give the feedback to the input(propeller speed ,direction of velocity at that instant, angle of rotation)  according to the distance of the obstacles so that the path changes according to the disturbance in the output coordinates of the drone at the instant due to the obstacles generated due to war situation. This can be done by integrating the drone with the digital ultrasonic sensor which would be </a:t>
            </a:r>
            <a:r>
              <a:rPr lang="en-IN" dirty="0" err="1"/>
              <a:t>feeded</a:t>
            </a:r>
            <a:r>
              <a:rPr lang="en-IN" dirty="0"/>
              <a:t> directly by the propeller speed data so that it can act on its own according to the terrain.</a:t>
            </a:r>
          </a:p>
        </p:txBody>
      </p:sp>
    </p:spTree>
    <p:extLst>
      <p:ext uri="{BB962C8B-B14F-4D97-AF65-F5344CB8AC3E}">
        <p14:creationId xmlns:p14="http://schemas.microsoft.com/office/powerpoint/2010/main" val="71394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A577-311E-A9DA-BAF4-34CD5DAC2FE7}"/>
              </a:ext>
            </a:extLst>
          </p:cNvPr>
          <p:cNvSpPr>
            <a:spLocks noGrp="1"/>
          </p:cNvSpPr>
          <p:nvPr>
            <p:ph type="title"/>
          </p:nvPr>
        </p:nvSpPr>
        <p:spPr>
          <a:xfrm>
            <a:off x="844905" y="2089270"/>
            <a:ext cx="16610888" cy="561692"/>
          </a:xfrm>
        </p:spPr>
        <p:txBody>
          <a:bodyPr/>
          <a:lstStyle/>
          <a:p>
            <a:r>
              <a:rPr lang="en-IN" dirty="0"/>
              <a:t>WEBSITE DETAILS</a:t>
            </a:r>
          </a:p>
        </p:txBody>
      </p:sp>
      <p:sp>
        <p:nvSpPr>
          <p:cNvPr id="3" name="Text Placeholder 2">
            <a:extLst>
              <a:ext uri="{FF2B5EF4-FFF2-40B4-BE49-F238E27FC236}">
                <a16:creationId xmlns:a16="http://schemas.microsoft.com/office/drawing/2014/main" id="{6C0DCBBA-124C-B8DC-F770-D7423515CB43}"/>
              </a:ext>
            </a:extLst>
          </p:cNvPr>
          <p:cNvSpPr>
            <a:spLocks noGrp="1"/>
          </p:cNvSpPr>
          <p:nvPr>
            <p:ph type="body" idx="1"/>
          </p:nvPr>
        </p:nvSpPr>
        <p:spPr>
          <a:xfrm>
            <a:off x="3718509" y="3911269"/>
            <a:ext cx="10863681" cy="2215991"/>
          </a:xfrm>
        </p:spPr>
        <p:txBody>
          <a:bodyPr/>
          <a:lstStyle/>
          <a:p>
            <a:r>
              <a:rPr lang="en-IN" sz="4800" dirty="0"/>
              <a:t>NAME OF THE SITE- MED WITH AIR</a:t>
            </a:r>
          </a:p>
          <a:p>
            <a:r>
              <a:rPr lang="en-IN" sz="4800" dirty="0"/>
              <a:t>WEBSITE LINK-</a:t>
            </a:r>
          </a:p>
          <a:p>
            <a:r>
              <a:rPr lang="en-IN" sz="4800" dirty="0"/>
              <a:t>https://medwithair.godaddysites.com/</a:t>
            </a:r>
          </a:p>
        </p:txBody>
      </p:sp>
    </p:spTree>
    <p:extLst>
      <p:ext uri="{BB962C8B-B14F-4D97-AF65-F5344CB8AC3E}">
        <p14:creationId xmlns:p14="http://schemas.microsoft.com/office/powerpoint/2010/main" val="389493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3" name="object 3"/>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pic>
        <p:nvPicPr>
          <p:cNvPr id="4" name="object 4"/>
          <p:cNvPicPr/>
          <p:nvPr/>
        </p:nvPicPr>
        <p:blipFill>
          <a:blip r:embed="rId2" cstate="print"/>
          <a:stretch>
            <a:fillRect/>
          </a:stretch>
        </p:blipFill>
        <p:spPr>
          <a:xfrm>
            <a:off x="25400" y="1449387"/>
            <a:ext cx="8096249" cy="7400925"/>
          </a:xfrm>
          <a:prstGeom prst="rect">
            <a:avLst/>
          </a:prstGeom>
        </p:spPr>
      </p:pic>
      <p:sp>
        <p:nvSpPr>
          <p:cNvPr id="5" name="object 5"/>
          <p:cNvSpPr txBox="1">
            <a:spLocks noGrp="1"/>
          </p:cNvSpPr>
          <p:nvPr>
            <p:ph type="ctrTitle"/>
          </p:nvPr>
        </p:nvSpPr>
        <p:spPr>
          <a:xfrm>
            <a:off x="9445943" y="1358874"/>
            <a:ext cx="6025197" cy="739305"/>
          </a:xfrm>
          <a:prstGeom prst="rect">
            <a:avLst/>
          </a:prstGeom>
        </p:spPr>
        <p:txBody>
          <a:bodyPr vert="horz" wrap="square" lIns="0" tIns="15875" rIns="0" bIns="0" rtlCol="0">
            <a:spAutoFit/>
          </a:bodyPr>
          <a:lstStyle/>
          <a:p>
            <a:pPr marL="12700">
              <a:lnSpc>
                <a:spcPct val="100000"/>
              </a:lnSpc>
              <a:spcBef>
                <a:spcPts val="125"/>
              </a:spcBef>
            </a:pPr>
            <a:r>
              <a:rPr sz="4700" spc="430" dirty="0"/>
              <a:t>INTRODUCTION</a:t>
            </a:r>
            <a:endParaRPr sz="4700" dirty="0"/>
          </a:p>
        </p:txBody>
      </p:sp>
      <p:sp>
        <p:nvSpPr>
          <p:cNvPr id="8" name="Subtitle 7">
            <a:extLst>
              <a:ext uri="{FF2B5EF4-FFF2-40B4-BE49-F238E27FC236}">
                <a16:creationId xmlns:a16="http://schemas.microsoft.com/office/drawing/2014/main" id="{1AC18C6F-B5FB-2F9E-E380-39DB6711B5CD}"/>
              </a:ext>
            </a:extLst>
          </p:cNvPr>
          <p:cNvSpPr>
            <a:spLocks noGrp="1"/>
          </p:cNvSpPr>
          <p:nvPr>
            <p:ph type="subTitle" idx="4"/>
          </p:nvPr>
        </p:nvSpPr>
        <p:spPr>
          <a:xfrm>
            <a:off x="8235950" y="3436663"/>
            <a:ext cx="9914890" cy="4739759"/>
          </a:xfrm>
        </p:spPr>
        <p:txBody>
          <a:bodyPr/>
          <a:lstStyle/>
          <a:p>
            <a:pPr algn="just"/>
            <a:r>
              <a:rPr lang="en-IN" sz="2800" dirty="0"/>
              <a:t>THE MODE OF DELIVERING FACILITIES IS REVOLUTIONISED WITH THE ENTRANCE OF DRONE SERVIECES IN THE WAR SCENARIONS AND TERRAINS WHICH ARE IMPOSSIBLE TO BE REACHED BY SIMPLE TRANSPORT FACILITIES BUT THE PROPER CONTROL OF THE DRONE MODEL IS STILL A QUESTION FOR THE CURRENT SCENARIO.</a:t>
            </a:r>
          </a:p>
          <a:p>
            <a:pPr algn="just"/>
            <a:r>
              <a:rPr lang="en-IN" sz="2800" dirty="0"/>
              <a:t>THERE IS STILL LOT IN THE WAY TO BE DEVELOPED IN THIS DOMAIN WE MED WITH AIR ARE TRYING TO REVOLUTIONISE AND IMPROVE THE DOMAIN FACILITIES SO THAT NOONE DIES WITHOUT GETTING A CHANCE OF SURVIVAL..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3" name="object 3"/>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pic>
        <p:nvPicPr>
          <p:cNvPr id="4" name="object 4"/>
          <p:cNvPicPr/>
          <p:nvPr/>
        </p:nvPicPr>
        <p:blipFill>
          <a:blip r:embed="rId2" cstate="print"/>
          <a:stretch>
            <a:fillRect/>
          </a:stretch>
        </p:blipFill>
        <p:spPr>
          <a:xfrm>
            <a:off x="4688" y="1368755"/>
            <a:ext cx="8096249" cy="7400925"/>
          </a:xfrm>
          <a:prstGeom prst="rect">
            <a:avLst/>
          </a:prstGeom>
        </p:spPr>
      </p:pic>
      <p:sp>
        <p:nvSpPr>
          <p:cNvPr id="5" name="object 5"/>
          <p:cNvSpPr txBox="1">
            <a:spLocks noGrp="1"/>
          </p:cNvSpPr>
          <p:nvPr>
            <p:ph type="title"/>
          </p:nvPr>
        </p:nvSpPr>
        <p:spPr>
          <a:xfrm>
            <a:off x="844905" y="2089270"/>
            <a:ext cx="16610888" cy="1139414"/>
          </a:xfrm>
          <a:prstGeom prst="rect">
            <a:avLst/>
          </a:prstGeom>
        </p:spPr>
        <p:txBody>
          <a:bodyPr vert="horz" wrap="square" lIns="0" tIns="15875" rIns="0" bIns="0" rtlCol="0">
            <a:spAutoFit/>
          </a:bodyPr>
          <a:lstStyle/>
          <a:p>
            <a:pPr marL="8743315">
              <a:lnSpc>
                <a:spcPct val="100000"/>
              </a:lnSpc>
              <a:spcBef>
                <a:spcPts val="125"/>
              </a:spcBef>
              <a:tabLst>
                <a:tab pos="12324080" algn="l"/>
                <a:tab pos="13773150" algn="l"/>
                <a:tab pos="15219044" algn="l"/>
              </a:tabLst>
            </a:pPr>
            <a:r>
              <a:rPr lang="en-US" spc="275" dirty="0"/>
              <a:t>Limited Range and Payload Capacity</a:t>
            </a:r>
            <a:endParaRPr lang="en-IN" spc="275" dirty="0"/>
          </a:p>
        </p:txBody>
      </p:sp>
      <p:sp>
        <p:nvSpPr>
          <p:cNvPr id="7" name="object 7"/>
          <p:cNvSpPr txBox="1"/>
          <p:nvPr/>
        </p:nvSpPr>
        <p:spPr>
          <a:xfrm>
            <a:off x="9988550" y="3584269"/>
            <a:ext cx="6576695" cy="2592376"/>
          </a:xfrm>
          <a:prstGeom prst="rect">
            <a:avLst/>
          </a:prstGeom>
        </p:spPr>
        <p:txBody>
          <a:bodyPr vert="horz" wrap="square" lIns="0" tIns="27305" rIns="0" bIns="0" rtlCol="0">
            <a:spAutoFit/>
          </a:bodyPr>
          <a:lstStyle/>
          <a:p>
            <a:pPr marL="12700" marR="5080" algn="ctr">
              <a:lnSpc>
                <a:spcPts val="3300"/>
              </a:lnSpc>
              <a:spcBef>
                <a:spcPts val="215"/>
              </a:spcBef>
            </a:pPr>
            <a:r>
              <a:rPr lang="en-US" sz="2750" dirty="0">
                <a:latin typeface="Tahoma"/>
                <a:cs typeface="Tahoma"/>
              </a:rPr>
              <a:t>Drones have limited range and payload capacity, restricting the amount and distance they can cover. This limitation can be a challenge in reaching remote areas with sparse populations.</a:t>
            </a:r>
          </a:p>
          <a:p>
            <a:pPr marL="12700" marR="5080" algn="ctr">
              <a:lnSpc>
                <a:spcPts val="3300"/>
              </a:lnSpc>
              <a:spcBef>
                <a:spcPts val="215"/>
              </a:spcBef>
            </a:pPr>
            <a:endParaRPr lang="en-US" sz="2750"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32527" y="5157497"/>
            <a:ext cx="352425" cy="5124450"/>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sp>
        <p:nvSpPr>
          <p:cNvPr id="3" name="object 3"/>
          <p:cNvSpPr/>
          <p:nvPr/>
        </p:nvSpPr>
        <p:spPr>
          <a:xfrm>
            <a:off x="0" y="0"/>
            <a:ext cx="352425" cy="3238500"/>
          </a:xfrm>
          <a:custGeom>
            <a:avLst/>
            <a:gdLst/>
            <a:ahLst/>
            <a:cxnLst/>
            <a:rect l="l" t="t" r="r" b="b"/>
            <a:pathLst>
              <a:path w="352425" h="3238500">
                <a:moveTo>
                  <a:pt x="352425" y="0"/>
                </a:moveTo>
                <a:lnTo>
                  <a:pt x="0" y="0"/>
                </a:lnTo>
                <a:lnTo>
                  <a:pt x="0" y="3238500"/>
                </a:lnTo>
                <a:lnTo>
                  <a:pt x="352425" y="3238500"/>
                </a:lnTo>
                <a:lnTo>
                  <a:pt x="352425" y="0"/>
                </a:lnTo>
                <a:close/>
              </a:path>
            </a:pathLst>
          </a:custGeom>
          <a:solidFill>
            <a:srgbClr val="DB7563"/>
          </a:solidFill>
        </p:spPr>
        <p:txBody>
          <a:bodyPr wrap="square" lIns="0" tIns="0" rIns="0" bIns="0" rtlCol="0"/>
          <a:lstStyle/>
          <a:p>
            <a:endParaRPr/>
          </a:p>
        </p:txBody>
      </p:sp>
      <p:pic>
        <p:nvPicPr>
          <p:cNvPr id="4" name="object 4"/>
          <p:cNvPicPr/>
          <p:nvPr/>
        </p:nvPicPr>
        <p:blipFill>
          <a:blip r:embed="rId2" cstate="print"/>
          <a:stretch>
            <a:fillRect/>
          </a:stretch>
        </p:blipFill>
        <p:spPr>
          <a:xfrm>
            <a:off x="9143745" y="2980817"/>
            <a:ext cx="7715250" cy="5876924"/>
          </a:xfrm>
          <a:prstGeom prst="rect">
            <a:avLst/>
          </a:prstGeom>
        </p:spPr>
      </p:pic>
      <p:sp>
        <p:nvSpPr>
          <p:cNvPr id="8" name="Title 7">
            <a:extLst>
              <a:ext uri="{FF2B5EF4-FFF2-40B4-BE49-F238E27FC236}">
                <a16:creationId xmlns:a16="http://schemas.microsoft.com/office/drawing/2014/main" id="{8AD48368-1F1C-F73E-448D-44A57B1CEA1F}"/>
              </a:ext>
            </a:extLst>
          </p:cNvPr>
          <p:cNvSpPr>
            <a:spLocks noGrp="1"/>
          </p:cNvSpPr>
          <p:nvPr>
            <p:ph type="ctrTitle"/>
          </p:nvPr>
        </p:nvSpPr>
        <p:spPr>
          <a:xfrm>
            <a:off x="1040535" y="2115116"/>
            <a:ext cx="7361695" cy="1123384"/>
          </a:xfrm>
        </p:spPr>
        <p:txBody>
          <a:bodyPr/>
          <a:lstStyle/>
          <a:p>
            <a:r>
              <a:rPr lang="en-IN" dirty="0"/>
              <a:t>Airspace Restrictions and</a:t>
            </a:r>
            <a:br>
              <a:rPr lang="en-IN" dirty="0"/>
            </a:br>
            <a:r>
              <a:rPr lang="en-IN" dirty="0"/>
              <a:t>Regulations</a:t>
            </a:r>
          </a:p>
        </p:txBody>
      </p:sp>
      <p:sp>
        <p:nvSpPr>
          <p:cNvPr id="9" name="Subtitle 8">
            <a:extLst>
              <a:ext uri="{FF2B5EF4-FFF2-40B4-BE49-F238E27FC236}">
                <a16:creationId xmlns:a16="http://schemas.microsoft.com/office/drawing/2014/main" id="{54BEEDCF-9F81-9008-6074-2D08817606A7}"/>
              </a:ext>
            </a:extLst>
          </p:cNvPr>
          <p:cNvSpPr>
            <a:spLocks noGrp="1"/>
          </p:cNvSpPr>
          <p:nvPr>
            <p:ph type="subTitle" idx="4"/>
          </p:nvPr>
        </p:nvSpPr>
        <p:spPr>
          <a:xfrm>
            <a:off x="1056410" y="4235450"/>
            <a:ext cx="5503140" cy="2971800"/>
          </a:xfrm>
        </p:spPr>
        <p:txBody>
          <a:bodyPr/>
          <a:lstStyle/>
          <a:p>
            <a:r>
              <a:rPr lang="en-US" dirty="0"/>
              <a:t>Strict regulations and airspace restrictions can hinder the deployment of drones, particularly in war-hit regions where military activities may dominate the airspace.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20650"/>
            <a:ext cx="18288635" cy="10287000"/>
            <a:chOff x="0" y="0"/>
            <a:chExt cx="18288635" cy="10287000"/>
          </a:xfrm>
        </p:grpSpPr>
        <p:pic>
          <p:nvPicPr>
            <p:cNvPr id="3" name="object 3"/>
            <p:cNvPicPr/>
            <p:nvPr/>
          </p:nvPicPr>
          <p:blipFill>
            <a:blip r:embed="rId2" cstate="print"/>
            <a:stretch>
              <a:fillRect/>
            </a:stretch>
          </p:blipFill>
          <p:spPr>
            <a:xfrm>
              <a:off x="0" y="0"/>
              <a:ext cx="18288000" cy="10286998"/>
            </a:xfrm>
            <a:prstGeom prst="rect">
              <a:avLst/>
            </a:prstGeom>
          </p:spPr>
        </p:pic>
        <p:sp>
          <p:nvSpPr>
            <p:cNvPr id="4" name="object 4"/>
            <p:cNvSpPr/>
            <p:nvPr/>
          </p:nvSpPr>
          <p:spPr>
            <a:xfrm>
              <a:off x="0" y="0"/>
              <a:ext cx="18288635" cy="10287000"/>
            </a:xfrm>
            <a:custGeom>
              <a:avLst/>
              <a:gdLst/>
              <a:ahLst/>
              <a:cxnLst/>
              <a:rect l="l" t="t" r="r" b="b"/>
              <a:pathLst>
                <a:path w="18288635" h="10287000">
                  <a:moveTo>
                    <a:pt x="352425" y="0"/>
                  </a:moveTo>
                  <a:lnTo>
                    <a:pt x="0" y="0"/>
                  </a:lnTo>
                  <a:lnTo>
                    <a:pt x="0" y="2857500"/>
                  </a:lnTo>
                  <a:lnTo>
                    <a:pt x="352425" y="2857500"/>
                  </a:lnTo>
                  <a:lnTo>
                    <a:pt x="352425" y="0"/>
                  </a:lnTo>
                  <a:close/>
                </a:path>
                <a:path w="18288635" h="10287000">
                  <a:moveTo>
                    <a:pt x="18287988" y="9935007"/>
                  </a:moveTo>
                  <a:lnTo>
                    <a:pt x="0" y="9935007"/>
                  </a:lnTo>
                  <a:lnTo>
                    <a:pt x="0" y="10287000"/>
                  </a:lnTo>
                  <a:lnTo>
                    <a:pt x="18287988" y="10287000"/>
                  </a:lnTo>
                  <a:lnTo>
                    <a:pt x="18287988" y="9935007"/>
                  </a:lnTo>
                  <a:close/>
                </a:path>
                <a:path w="18288635" h="10287000">
                  <a:moveTo>
                    <a:pt x="18288038" y="12"/>
                  </a:moveTo>
                  <a:lnTo>
                    <a:pt x="17957546" y="12"/>
                  </a:lnTo>
                  <a:lnTo>
                    <a:pt x="17957546" y="1419225"/>
                  </a:lnTo>
                  <a:lnTo>
                    <a:pt x="18288038" y="1419225"/>
                  </a:lnTo>
                  <a:lnTo>
                    <a:pt x="18288038" y="12"/>
                  </a:lnTo>
                  <a:close/>
                </a:path>
              </a:pathLst>
            </a:custGeom>
            <a:solidFill>
              <a:srgbClr val="DB7563"/>
            </a:solidFill>
          </p:spPr>
          <p:txBody>
            <a:bodyPr wrap="square" lIns="0" tIns="0" rIns="0" bIns="0" rtlCol="0"/>
            <a:lstStyle/>
            <a:p>
              <a:endParaRPr/>
            </a:p>
          </p:txBody>
        </p:sp>
      </p:grpSp>
      <p:sp>
        <p:nvSpPr>
          <p:cNvPr id="5" name="object 5"/>
          <p:cNvSpPr txBox="1">
            <a:spLocks noGrp="1"/>
          </p:cNvSpPr>
          <p:nvPr>
            <p:ph type="title"/>
          </p:nvPr>
        </p:nvSpPr>
        <p:spPr>
          <a:xfrm>
            <a:off x="695681" y="694994"/>
            <a:ext cx="9096375" cy="6110006"/>
          </a:xfrm>
          <a:prstGeom prst="rect">
            <a:avLst/>
          </a:prstGeom>
          <a:solidFill>
            <a:srgbClr val="FFFFFF"/>
          </a:solidFill>
        </p:spPr>
        <p:txBody>
          <a:bodyPr vert="horz" wrap="square" lIns="0" tIns="15875" rIns="0" bIns="0" rtlCol="0">
            <a:spAutoFit/>
          </a:bodyPr>
          <a:lstStyle/>
          <a:p>
            <a:pPr marL="438150">
              <a:lnSpc>
                <a:spcPct val="100000"/>
              </a:lnSpc>
              <a:spcBef>
                <a:spcPts val="125"/>
              </a:spcBef>
            </a:pPr>
            <a:r>
              <a:rPr lang="en-US" sz="4950" dirty="0"/>
              <a:t>Weather Conditions:</a:t>
            </a:r>
            <a:br>
              <a:rPr lang="en-US" sz="4950" dirty="0"/>
            </a:br>
            <a:br>
              <a:rPr lang="en-US" sz="4950" dirty="0"/>
            </a:br>
            <a:r>
              <a:rPr lang="en-US" sz="4950" dirty="0"/>
              <a:t>Adverse weather conditions, such as strong winds, rain, or snow, can affect the stability and safety of drone flights, particularly in areas prone to extreme weather events.</a:t>
            </a:r>
            <a:endParaRPr lang="en-IN" sz="49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34697"/>
            <a:ext cx="9148445" cy="352425"/>
          </a:xfrm>
          <a:custGeom>
            <a:avLst/>
            <a:gdLst/>
            <a:ahLst/>
            <a:cxnLst/>
            <a:rect l="l" t="t" r="r" b="b"/>
            <a:pathLst>
              <a:path w="9148445" h="352425">
                <a:moveTo>
                  <a:pt x="9147872" y="0"/>
                </a:moveTo>
                <a:lnTo>
                  <a:pt x="0" y="0"/>
                </a:lnTo>
                <a:lnTo>
                  <a:pt x="0" y="352300"/>
                </a:lnTo>
                <a:lnTo>
                  <a:pt x="9147872" y="352300"/>
                </a:lnTo>
                <a:lnTo>
                  <a:pt x="9147872" y="0"/>
                </a:lnTo>
                <a:close/>
              </a:path>
            </a:pathLst>
          </a:custGeom>
          <a:solidFill>
            <a:srgbClr val="DB7563"/>
          </a:solidFill>
        </p:spPr>
        <p:txBody>
          <a:bodyPr wrap="square" lIns="0" tIns="0" rIns="0" bIns="0" rtlCol="0"/>
          <a:lstStyle/>
          <a:p>
            <a:endParaRPr/>
          </a:p>
        </p:txBody>
      </p:sp>
      <p:pic>
        <p:nvPicPr>
          <p:cNvPr id="6" name="object 6"/>
          <p:cNvPicPr/>
          <p:nvPr/>
        </p:nvPicPr>
        <p:blipFill>
          <a:blip r:embed="rId2" cstate="print"/>
          <a:stretch>
            <a:fillRect/>
          </a:stretch>
        </p:blipFill>
        <p:spPr>
          <a:xfrm>
            <a:off x="11664951" y="1426985"/>
            <a:ext cx="6614896" cy="7304266"/>
          </a:xfrm>
          <a:prstGeom prst="rect">
            <a:avLst/>
          </a:prstGeom>
        </p:spPr>
      </p:pic>
      <p:sp>
        <p:nvSpPr>
          <p:cNvPr id="8" name="Title 7">
            <a:extLst>
              <a:ext uri="{FF2B5EF4-FFF2-40B4-BE49-F238E27FC236}">
                <a16:creationId xmlns:a16="http://schemas.microsoft.com/office/drawing/2014/main" id="{FB45F462-5FB9-821E-FCD7-EEA05AC3898F}"/>
              </a:ext>
            </a:extLst>
          </p:cNvPr>
          <p:cNvSpPr>
            <a:spLocks noGrp="1"/>
          </p:cNvSpPr>
          <p:nvPr>
            <p:ph type="title"/>
          </p:nvPr>
        </p:nvSpPr>
        <p:spPr>
          <a:xfrm>
            <a:off x="463550" y="1865337"/>
            <a:ext cx="7772400" cy="677108"/>
          </a:xfrm>
        </p:spPr>
        <p:txBody>
          <a:bodyPr/>
          <a:lstStyle/>
          <a:p>
            <a:r>
              <a:rPr lang="en-IN" sz="4400" dirty="0"/>
              <a:t>Security Risks</a:t>
            </a:r>
          </a:p>
        </p:txBody>
      </p:sp>
      <p:sp>
        <p:nvSpPr>
          <p:cNvPr id="12" name="Subtitle 11">
            <a:extLst>
              <a:ext uri="{FF2B5EF4-FFF2-40B4-BE49-F238E27FC236}">
                <a16:creationId xmlns:a16="http://schemas.microsoft.com/office/drawing/2014/main" id="{75128112-5210-6263-7629-9E6B6095441A}"/>
              </a:ext>
            </a:extLst>
          </p:cNvPr>
          <p:cNvSpPr>
            <a:spLocks noGrp="1"/>
          </p:cNvSpPr>
          <p:nvPr>
            <p:ph type="body" idx="1"/>
          </p:nvPr>
        </p:nvSpPr>
        <p:spPr>
          <a:xfrm>
            <a:off x="387350" y="3702050"/>
            <a:ext cx="10863681" cy="2215991"/>
          </a:xfrm>
        </p:spPr>
        <p:txBody>
          <a:bodyPr/>
          <a:lstStyle/>
          <a:p>
            <a:r>
              <a:rPr lang="en-US" sz="3600" dirty="0"/>
              <a:t>Drones are vulnerable to theft, damage, or interception, especially in conflict zones where they may be targeted due to their perceived association with military activities.</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2E87B-AF24-E39D-A9DB-7F6DA882E531}"/>
              </a:ext>
            </a:extLst>
          </p:cNvPr>
          <p:cNvSpPr txBox="1"/>
          <p:nvPr/>
        </p:nvSpPr>
        <p:spPr>
          <a:xfrm>
            <a:off x="9607550" y="4550480"/>
            <a:ext cx="6324600" cy="4031873"/>
          </a:xfrm>
          <a:prstGeom prst="rect">
            <a:avLst/>
          </a:prstGeom>
          <a:noFill/>
        </p:spPr>
        <p:txBody>
          <a:bodyPr wrap="square">
            <a:spAutoFit/>
          </a:bodyPr>
          <a:lstStyle/>
          <a:p>
            <a:r>
              <a:rPr lang="en-US" sz="3200" b="1" dirty="0"/>
              <a:t>Communication Challenges:</a:t>
            </a:r>
          </a:p>
          <a:p>
            <a:endParaRPr lang="en-US" sz="3200" b="1" dirty="0"/>
          </a:p>
          <a:p>
            <a:r>
              <a:rPr lang="en-US" sz="3200" b="1" dirty="0"/>
              <a:t>Remote regions may lack reliable communication infrastructure, making it difficult to establish and maintain a stable connection with drones for real-time monitoring and control.</a:t>
            </a:r>
            <a:endParaRPr lang="en-IN" sz="3200" b="1" dirty="0"/>
          </a:p>
        </p:txBody>
      </p:sp>
    </p:spTree>
    <p:extLst>
      <p:ext uri="{BB962C8B-B14F-4D97-AF65-F5344CB8AC3E}">
        <p14:creationId xmlns:p14="http://schemas.microsoft.com/office/powerpoint/2010/main" val="32684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C7EF-26B0-024E-47DA-2D1B62038017}"/>
              </a:ext>
            </a:extLst>
          </p:cNvPr>
          <p:cNvSpPr>
            <a:spLocks noGrp="1"/>
          </p:cNvSpPr>
          <p:nvPr>
            <p:ph type="ctrTitle"/>
          </p:nvPr>
        </p:nvSpPr>
        <p:spPr>
          <a:xfrm>
            <a:off x="920750" y="3192907"/>
            <a:ext cx="16007397" cy="1477328"/>
          </a:xfrm>
        </p:spPr>
        <p:txBody>
          <a:bodyPr/>
          <a:lstStyle/>
          <a:p>
            <a:r>
              <a:rPr lang="en-IN" sz="4800" dirty="0">
                <a:highlight>
                  <a:srgbClr val="FFFF00"/>
                </a:highlight>
              </a:rPr>
              <a:t>INCREASING PAYLOAD CAPACITY AND RANGE OF THE DRONE</a:t>
            </a:r>
          </a:p>
        </p:txBody>
      </p:sp>
      <p:sp>
        <p:nvSpPr>
          <p:cNvPr id="3" name="Subtitle 2">
            <a:extLst>
              <a:ext uri="{FF2B5EF4-FFF2-40B4-BE49-F238E27FC236}">
                <a16:creationId xmlns:a16="http://schemas.microsoft.com/office/drawing/2014/main" id="{D1706856-F16D-12E6-615D-D9C177FEF00D}"/>
              </a:ext>
            </a:extLst>
          </p:cNvPr>
          <p:cNvSpPr>
            <a:spLocks noGrp="1"/>
          </p:cNvSpPr>
          <p:nvPr>
            <p:ph type="subTitle" idx="4"/>
          </p:nvPr>
        </p:nvSpPr>
        <p:spPr>
          <a:xfrm>
            <a:off x="2745105" y="5767832"/>
            <a:ext cx="12810490" cy="3077766"/>
          </a:xfrm>
        </p:spPr>
        <p:txBody>
          <a:bodyPr/>
          <a:lstStyle/>
          <a:p>
            <a:r>
              <a:rPr lang="en-IN" sz="4000" dirty="0"/>
              <a:t>Hybrid power batteries are used which can use the solar power and the traditional battery design and can be operated as per the weather requirements and the model can be designed to reduce the weight and optimise the payload capacity</a:t>
            </a:r>
          </a:p>
        </p:txBody>
      </p:sp>
      <p:sp>
        <p:nvSpPr>
          <p:cNvPr id="4" name="TextBox 3">
            <a:extLst>
              <a:ext uri="{FF2B5EF4-FFF2-40B4-BE49-F238E27FC236}">
                <a16:creationId xmlns:a16="http://schemas.microsoft.com/office/drawing/2014/main" id="{1502F77A-2F97-CFB2-348C-C3CE2C1D1D8D}"/>
              </a:ext>
            </a:extLst>
          </p:cNvPr>
          <p:cNvSpPr txBox="1"/>
          <p:nvPr/>
        </p:nvSpPr>
        <p:spPr>
          <a:xfrm>
            <a:off x="3204527" y="587891"/>
            <a:ext cx="11891645" cy="2308324"/>
          </a:xfrm>
          <a:prstGeom prst="rect">
            <a:avLst/>
          </a:prstGeom>
          <a:noFill/>
        </p:spPr>
        <p:txBody>
          <a:bodyPr wrap="square" rtlCol="0">
            <a:spAutoFit/>
          </a:bodyPr>
          <a:lstStyle/>
          <a:p>
            <a:r>
              <a:rPr lang="en-IN" sz="4800" b="1" dirty="0">
                <a:highlight>
                  <a:srgbClr val="00FFFF"/>
                </a:highlight>
              </a:rPr>
              <a:t>SOLUTIONS TO THE PROBLEMS OF THE CURENT SCENARIO IN HANDLING THE DRONE FOR THE WAR SCENARIOS</a:t>
            </a:r>
          </a:p>
        </p:txBody>
      </p:sp>
    </p:spTree>
    <p:extLst>
      <p:ext uri="{BB962C8B-B14F-4D97-AF65-F5344CB8AC3E}">
        <p14:creationId xmlns:p14="http://schemas.microsoft.com/office/powerpoint/2010/main" val="20456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A4DC-563E-4CAF-B0AD-6E5C5865FA40}"/>
              </a:ext>
            </a:extLst>
          </p:cNvPr>
          <p:cNvSpPr>
            <a:spLocks noGrp="1"/>
          </p:cNvSpPr>
          <p:nvPr>
            <p:ph type="title"/>
          </p:nvPr>
        </p:nvSpPr>
        <p:spPr>
          <a:xfrm>
            <a:off x="844905" y="2089270"/>
            <a:ext cx="16610888" cy="738664"/>
          </a:xfrm>
        </p:spPr>
        <p:txBody>
          <a:bodyPr/>
          <a:lstStyle/>
          <a:p>
            <a:r>
              <a:rPr lang="en-IN" sz="4800" dirty="0">
                <a:highlight>
                  <a:srgbClr val="00FF00"/>
                </a:highlight>
              </a:rPr>
              <a:t>WEATHER STABILITY</a:t>
            </a:r>
          </a:p>
        </p:txBody>
      </p:sp>
      <p:sp>
        <p:nvSpPr>
          <p:cNvPr id="3" name="Text Placeholder 2">
            <a:extLst>
              <a:ext uri="{FF2B5EF4-FFF2-40B4-BE49-F238E27FC236}">
                <a16:creationId xmlns:a16="http://schemas.microsoft.com/office/drawing/2014/main" id="{D6981158-4343-38FC-8256-7F635DB3D51D}"/>
              </a:ext>
            </a:extLst>
          </p:cNvPr>
          <p:cNvSpPr>
            <a:spLocks noGrp="1"/>
          </p:cNvSpPr>
          <p:nvPr>
            <p:ph type="body" idx="1"/>
          </p:nvPr>
        </p:nvSpPr>
        <p:spPr>
          <a:xfrm>
            <a:off x="3718509" y="3911269"/>
            <a:ext cx="10863681" cy="2115964"/>
          </a:xfrm>
        </p:spPr>
        <p:txBody>
          <a:bodyPr/>
          <a:lstStyle/>
          <a:p>
            <a:r>
              <a:rPr lang="en-IN" dirty="0"/>
              <a:t>THE PID control should be calibrated with the digital pressure sensor such that when the pressure on the propellers of the drone changes , the PID tuning constants change accordingly and the perfect tuning is attained according to the pressure, thus increasing the stability of the drone.</a:t>
            </a:r>
          </a:p>
        </p:txBody>
      </p:sp>
    </p:spTree>
    <p:extLst>
      <p:ext uri="{BB962C8B-B14F-4D97-AF65-F5344CB8AC3E}">
        <p14:creationId xmlns:p14="http://schemas.microsoft.com/office/powerpoint/2010/main" val="1271284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7544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564</Words>
  <Application>Microsoft Office PowerPoint</Application>
  <PresentationFormat>Custom</PresentationFormat>
  <Paragraphs>27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Tahoma</vt:lpstr>
      <vt:lpstr>Trebuchet MS</vt:lpstr>
      <vt:lpstr>Office Theme</vt:lpstr>
      <vt:lpstr>PowerPoint Presentation</vt:lpstr>
      <vt:lpstr>INTRODUCTION</vt:lpstr>
      <vt:lpstr>Limited Range and Payload Capacity</vt:lpstr>
      <vt:lpstr>Airspace Restrictions and Regulations</vt:lpstr>
      <vt:lpstr>Weather Conditions:  Adverse weather conditions, such as strong winds, rain, or snow, can affect the stability and safety of drone flights, particularly in areas prone to extreme weather events.</vt:lpstr>
      <vt:lpstr>Security Risks</vt:lpstr>
      <vt:lpstr>PowerPoint Presentation</vt:lpstr>
      <vt:lpstr>INCREASING PAYLOAD CAPACITY AND RANGE OF THE DRONE</vt:lpstr>
      <vt:lpstr>WEATHER STABILITY</vt:lpstr>
      <vt:lpstr>SECURITY RISKS </vt:lpstr>
      <vt:lpstr>COMMUNICATION CHALLENGES</vt:lpstr>
      <vt:lpstr>WEBSITE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Yadav</dc:creator>
  <cp:lastModifiedBy>Rahul Yadav</cp:lastModifiedBy>
  <cp:revision>1</cp:revision>
  <dcterms:created xsi:type="dcterms:W3CDTF">2024-02-17T13:13:46Z</dcterms:created>
  <dcterms:modified xsi:type="dcterms:W3CDTF">2024-02-17T14:45:34Z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2024-02-17T00:00:00Z</vt:filetime>
  </property>
  <property fmtid="{D5CDD505-2E9C-101B-9397-08002B2CF9AE}" pid="3" name="Creator">
    <vt:lpwstr>Chromium</vt:lpwstr>
  </property>
  <property fmtid="{D5CDD505-2E9C-101B-9397-08002B2CF9AE}" pid="4" name="LastSaved">
    <vt:filetime>2024-02-17T00:00:00Z</vt:filetime>
  </property>
</Properties>
</file>