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28" autoAdjust="0"/>
    <p:restoredTop sz="94643"/>
  </p:normalViewPr>
  <p:slideViewPr>
    <p:cSldViewPr snapToGrid="0" snapToObjects="1">
      <p:cViewPr>
        <p:scale>
          <a:sx n="100" d="100"/>
          <a:sy n="100" d="100"/>
        </p:scale>
        <p:origin x="2718" y="432"/>
      </p:cViewPr>
      <p:guideLst>
        <p:guide orient="horz" pos="618"/>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hwangbw@ust.hk"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mailto:h.wang@connect.ust.hk"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4432 </a:t>
            </a:r>
            <a:r>
              <a:rPr lang="en-US" dirty="0"/>
              <a:t>Mini-Project 2</a:t>
            </a:r>
            <a:r>
              <a:rPr lang="en-US" altLang="zh-CN" dirty="0">
                <a:solidFill>
                  <a:schemeClr val="bg1"/>
                </a:solidFill>
              </a:rPr>
              <a:t>: Will You Survive From Titanic?</a:t>
            </a:r>
          </a:p>
          <a:p>
            <a:pPr algn="ctr"/>
            <a:r>
              <a:rPr lang="en-US" sz="1000" dirty="0">
                <a:solidFill>
                  <a:schemeClr val="bg1"/>
                </a:solidFill>
              </a:rPr>
              <a:t>Haojie WANG</a:t>
            </a:r>
          </a:p>
          <a:p>
            <a:pPr algn="ctr"/>
            <a:r>
              <a:rPr lang="en-US" sz="1000" dirty="0">
                <a:solidFill>
                  <a:schemeClr val="bg1"/>
                </a:solidFill>
              </a:rPr>
              <a:t>Department of Civil and Environmental Engineering, HKUST</a:t>
            </a:r>
          </a:p>
        </p:txBody>
      </p:sp>
      <p:sp>
        <p:nvSpPr>
          <p:cNvPr id="9" name="Rectangle 8"/>
          <p:cNvSpPr/>
          <p:nvPr/>
        </p:nvSpPr>
        <p:spPr>
          <a:xfrm>
            <a:off x="164895" y="1124500"/>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389420"/>
            <a:ext cx="3794332" cy="98361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dirty="0"/>
              <a:t>The sinking of the RMS Titanic is one of the most infamous shipwrecks in history. Now on Kaggle, over ten thousand teams are working on predict the survival based on the Titanic Database. </a:t>
            </a:r>
          </a:p>
          <a:p>
            <a:pPr algn="just"/>
            <a:r>
              <a:rPr lang="en-US" sz="1000" dirty="0"/>
              <a:t>Like many of them, this project is also dedicated to find the secret of how the survived chance is linked with your personal information and how to increase the chance of survival.</a:t>
            </a:r>
          </a:p>
        </p:txBody>
      </p:sp>
      <p:sp>
        <p:nvSpPr>
          <p:cNvPr id="8" name="Rectangle 7"/>
          <p:cNvSpPr/>
          <p:nvPr/>
        </p:nvSpPr>
        <p:spPr>
          <a:xfrm>
            <a:off x="163537" y="2440044"/>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 Preprocessing</a:t>
            </a:r>
            <a:endParaRPr lang="en-US" sz="1200" dirty="0"/>
          </a:p>
        </p:txBody>
      </p:sp>
      <p:sp>
        <p:nvSpPr>
          <p:cNvPr id="11" name="Rectangle 10"/>
          <p:cNvSpPr/>
          <p:nvPr/>
        </p:nvSpPr>
        <p:spPr>
          <a:xfrm>
            <a:off x="163537" y="2704963"/>
            <a:ext cx="3795690" cy="188839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Data cleaning for missing values</a:t>
            </a:r>
          </a:p>
          <a:p>
            <a:pPr marL="171450" indent="-171450" algn="just">
              <a:buFont typeface="Wingdings" charset="2"/>
              <a:buChar char="Ø"/>
            </a:pPr>
            <a:r>
              <a:rPr lang="en-US" sz="1000" dirty="0"/>
              <a:t>By analyzing the records, there are four features with missing data: I. </a:t>
            </a:r>
            <a:r>
              <a:rPr lang="en-US" sz="1000" b="1" dirty="0"/>
              <a:t>Fare values</a:t>
            </a:r>
            <a:r>
              <a:rPr lang="en-US" sz="1000" dirty="0"/>
              <a:t>: 1 passengers missing; II. </a:t>
            </a:r>
            <a:r>
              <a:rPr lang="en-US" sz="1000" b="1" dirty="0"/>
              <a:t>Embarked values</a:t>
            </a:r>
            <a:r>
              <a:rPr lang="en-US" sz="1000" dirty="0"/>
              <a:t>: 2 passengers missing;  III. </a:t>
            </a:r>
            <a:r>
              <a:rPr lang="en-US" sz="1000" b="1" dirty="0"/>
              <a:t>Cabin values</a:t>
            </a:r>
            <a:r>
              <a:rPr lang="en-US" sz="1000" dirty="0"/>
              <a:t>: 77% missing. IV. </a:t>
            </a:r>
            <a:r>
              <a:rPr lang="en-US" sz="1000" b="1" dirty="0"/>
              <a:t>Age values</a:t>
            </a:r>
            <a:r>
              <a:rPr lang="en-US" sz="1000" dirty="0"/>
              <a:t>: 20% missing. Hence, following actions are taken:</a:t>
            </a:r>
          </a:p>
          <a:p>
            <a:pPr marL="171450" indent="-171450" algn="just">
              <a:buFont typeface="Wingdings" panose="05000000000000000000" pitchFamily="2" charset="2"/>
              <a:buChar char="l"/>
            </a:pPr>
            <a:r>
              <a:rPr lang="en-US" altLang="zh-CN" sz="1000" dirty="0"/>
              <a:t>For </a:t>
            </a:r>
            <a:r>
              <a:rPr lang="en-US" altLang="zh-CN" sz="1000" b="1" dirty="0"/>
              <a:t>fare and age</a:t>
            </a:r>
            <a:r>
              <a:rPr lang="en-US" altLang="zh-CN" sz="1000" dirty="0"/>
              <a:t> missing value, linear regression model are trained to predict the missing values, respectively. </a:t>
            </a:r>
          </a:p>
          <a:p>
            <a:pPr marL="171450" indent="-171450" algn="just">
              <a:buFont typeface="Wingdings" panose="05000000000000000000" pitchFamily="2" charset="2"/>
              <a:buChar char="l"/>
            </a:pPr>
            <a:r>
              <a:rPr lang="en-US" altLang="zh-CN" sz="1000" dirty="0"/>
              <a:t>For </a:t>
            </a:r>
            <a:r>
              <a:rPr lang="en-US" altLang="zh-CN" sz="1000" b="1" dirty="0"/>
              <a:t>embarked</a:t>
            </a:r>
            <a:r>
              <a:rPr lang="en-US" altLang="zh-CN" sz="1000" dirty="0"/>
              <a:t> missing values, it is replaced by most common value  which is also the median ”S”. </a:t>
            </a:r>
          </a:p>
          <a:p>
            <a:pPr marL="171450" indent="-171450" algn="just">
              <a:buFont typeface="Wingdings" panose="05000000000000000000" pitchFamily="2" charset="2"/>
              <a:buChar char="l"/>
            </a:pPr>
            <a:r>
              <a:rPr lang="en-US" altLang="zh-CN" sz="1000" dirty="0"/>
              <a:t>For </a:t>
            </a:r>
            <a:r>
              <a:rPr lang="en-US" altLang="zh-CN" sz="1000" b="1" dirty="0"/>
              <a:t>Cabin</a:t>
            </a:r>
            <a:r>
              <a:rPr lang="en-US" altLang="zh-CN" sz="1000" dirty="0"/>
              <a:t> missing values, the missing proportion is too high. To avoid adding to much noise to the dataset, this feature is not considered in model training and prediction . </a:t>
            </a:r>
          </a:p>
        </p:txBody>
      </p:sp>
      <p:sp>
        <p:nvSpPr>
          <p:cNvPr id="15" name="Rectangle 14"/>
          <p:cNvSpPr/>
          <p:nvPr/>
        </p:nvSpPr>
        <p:spPr>
          <a:xfrm>
            <a:off x="8194025" y="5055347"/>
            <a:ext cx="3794332" cy="549585"/>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dirty="0"/>
              <a:t>James, G., Witten, D., Hastie, T., &amp; </a:t>
            </a:r>
            <a:r>
              <a:rPr lang="en-US" sz="1000" dirty="0" err="1"/>
              <a:t>Tibshirani</a:t>
            </a:r>
            <a:r>
              <a:rPr lang="en-US" sz="1000" dirty="0"/>
              <a:t>, R. (2013). </a:t>
            </a:r>
            <a:r>
              <a:rPr lang="en-US" sz="1000" i="1" dirty="0"/>
              <a:t>An introduction to statistical learning </a:t>
            </a:r>
            <a:r>
              <a:rPr lang="en-US" sz="1000" dirty="0"/>
              <a:t>(Vol. 112). New York: springer.</a:t>
            </a:r>
          </a:p>
          <a:p>
            <a:pPr algn="just"/>
            <a:r>
              <a:rPr lang="en-US" sz="1000" i="1" dirty="0"/>
              <a:t>Space Limited, for acknowledgements, please refer to source codes.</a:t>
            </a:r>
          </a:p>
          <a:p>
            <a:pPr algn="just"/>
            <a:endParaRPr lang="en-US" sz="1000" dirty="0"/>
          </a:p>
        </p:txBody>
      </p:sp>
      <p:sp>
        <p:nvSpPr>
          <p:cNvPr id="17" name="Rectangle 16"/>
          <p:cNvSpPr/>
          <p:nvPr/>
        </p:nvSpPr>
        <p:spPr>
          <a:xfrm>
            <a:off x="8194025" y="4797154"/>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References &amp; Acknowledgements</a:t>
            </a:r>
          </a:p>
        </p:txBody>
      </p:sp>
      <p:sp>
        <p:nvSpPr>
          <p:cNvPr id="20" name="Rectangle 19"/>
          <p:cNvSpPr/>
          <p:nvPr/>
        </p:nvSpPr>
        <p:spPr>
          <a:xfrm>
            <a:off x="8214515" y="1119820"/>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 &amp; Conclusion</a:t>
            </a:r>
          </a:p>
        </p:txBody>
      </p:sp>
      <p:grpSp>
        <p:nvGrpSpPr>
          <p:cNvPr id="40" name="组合 39">
            <a:extLst>
              <a:ext uri="{FF2B5EF4-FFF2-40B4-BE49-F238E27FC236}">
                <a16:creationId xmlns:a16="http://schemas.microsoft.com/office/drawing/2014/main" id="{5A5FAD3C-C662-446A-9E34-3220F5D40E08}"/>
              </a:ext>
            </a:extLst>
          </p:cNvPr>
          <p:cNvGrpSpPr/>
          <p:nvPr/>
        </p:nvGrpSpPr>
        <p:grpSpPr>
          <a:xfrm>
            <a:off x="4198362" y="3782567"/>
            <a:ext cx="3795277" cy="2983870"/>
            <a:chOff x="4191056" y="3700025"/>
            <a:chExt cx="3795277" cy="2983870"/>
          </a:xfrm>
        </p:grpSpPr>
        <p:sp>
          <p:nvSpPr>
            <p:cNvPr id="18" name="Rectangle 17"/>
            <p:cNvSpPr/>
            <p:nvPr/>
          </p:nvSpPr>
          <p:spPr>
            <a:xfrm>
              <a:off x="4192001" y="3700025"/>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Model Design and Predict</a:t>
              </a:r>
              <a:endParaRPr lang="en-US" sz="1200" dirty="0"/>
            </a:p>
          </p:txBody>
        </p:sp>
        <p:sp>
          <p:nvSpPr>
            <p:cNvPr id="25" name="Rectangle 24"/>
            <p:cNvSpPr/>
            <p:nvPr/>
          </p:nvSpPr>
          <p:spPr>
            <a:xfrm>
              <a:off x="4191056" y="3964944"/>
              <a:ext cx="3795276" cy="271895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Methodology</a:t>
              </a:r>
            </a:p>
            <a:p>
              <a:pPr marL="171450" indent="-171450" algn="just">
                <a:buFont typeface="Wingdings" charset="2"/>
                <a:buChar char="Ø"/>
              </a:pPr>
              <a:r>
                <a:rPr lang="en-US" altLang="zh-CN" sz="1000" b="1" dirty="0"/>
                <a:t>Logistic regression [Submitted score:0.794]</a:t>
              </a:r>
            </a:p>
            <a:p>
              <a:pPr marL="171450" indent="-171450" algn="just">
                <a:buFont typeface="Wingdings" panose="05000000000000000000" pitchFamily="2" charset="2"/>
                <a:buChar char="l"/>
              </a:pPr>
              <a:r>
                <a:rPr lang="en-US" altLang="zh-CN" sz="1000" dirty="0"/>
                <a:t>Logistic regression was first used to be trained with 70% of training samples and then tested with other 30%, shows an accuracy of 0.824 with precision of 0.831, recall of 0.92, and F1 value of 0.873. It can be regarded as a good candidate model.</a:t>
              </a:r>
            </a:p>
            <a:p>
              <a:pPr marL="171450" indent="-171450" algn="just">
                <a:buFont typeface="Wingdings" charset="2"/>
                <a:buChar char="Ø"/>
              </a:pPr>
              <a:r>
                <a:rPr lang="en-US" altLang="zh-CN" sz="1000" b="1" dirty="0"/>
                <a:t>Gradient boosting machine (GBM) [Submitted score:0.809]</a:t>
              </a:r>
            </a:p>
            <a:p>
              <a:pPr marL="171450" indent="-171450" algn="just">
                <a:buFont typeface="Wingdings" panose="05000000000000000000" pitchFamily="2" charset="2"/>
                <a:buChar char="l"/>
              </a:pPr>
              <a:r>
                <a:rPr lang="en-US" altLang="zh-CN" sz="1000" dirty="0"/>
                <a:t>GBM was then used with shrinkage parameter </a:t>
              </a:r>
              <a:r>
                <a:rPr lang="el-GR" altLang="zh-CN" sz="1000" dirty="0"/>
                <a:t>λ</a:t>
              </a:r>
              <a:r>
                <a:rPr lang="en-US" altLang="zh-CN" sz="1000" dirty="0"/>
                <a:t> equals to 0.01 and 0.001. Under two different </a:t>
              </a:r>
              <a:r>
                <a:rPr lang="el-GR" altLang="zh-CN" sz="1000" dirty="0"/>
                <a:t>λ</a:t>
              </a:r>
              <a:r>
                <a:rPr lang="en-US" altLang="zh-CN" sz="1000" dirty="0"/>
                <a:t>  values, parameter tuning was carried out to adjust parameters (e.g., </a:t>
              </a:r>
              <a:r>
                <a:rPr lang="en-US" altLang="zh-CN" sz="1000" dirty="0" err="1"/>
                <a:t>n.tree</a:t>
              </a:r>
              <a:r>
                <a:rPr lang="en-US" altLang="zh-CN" sz="1000" dirty="0"/>
                <a:t>, depth, etc.) for better performance of model with R package “caret”. When test with training data after tuning, the accuracy values reaches 0.827 and 0.823 for λ equals to 0.01 and 0.001, respectively.</a:t>
              </a:r>
            </a:p>
            <a:p>
              <a:pPr marL="171450" indent="-171450" algn="just">
                <a:buFont typeface="Wingdings" charset="2"/>
                <a:buChar char="Ø"/>
              </a:pPr>
              <a:r>
                <a:rPr lang="en-US" altLang="zh-CN" sz="1000" b="1" dirty="0"/>
                <a:t>Random forest [Submitted score:0.813]</a:t>
              </a:r>
            </a:p>
            <a:p>
              <a:pPr marL="171450" indent="-171450" algn="just">
                <a:buFont typeface="Wingdings" panose="05000000000000000000" pitchFamily="2" charset="2"/>
                <a:buChar char="l"/>
              </a:pPr>
              <a:r>
                <a:rPr lang="en-US" altLang="zh-CN" sz="1000" dirty="0"/>
                <a:t>Random forest was then applied to this problem with predictors: “</a:t>
              </a:r>
              <a:r>
                <a:rPr lang="en-US" altLang="zh-CN" sz="1000" dirty="0" err="1"/>
                <a:t>Pclass</a:t>
              </a:r>
              <a:r>
                <a:rPr lang="en-US" altLang="zh-CN" sz="1000" dirty="0"/>
                <a:t>”, “Child”, “Sex”, “Title”, “</a:t>
              </a:r>
              <a:r>
                <a:rPr lang="en-US" altLang="zh-CN" sz="1000" dirty="0" err="1"/>
                <a:t>FsizeD</a:t>
              </a:r>
              <a:r>
                <a:rPr lang="en-US" altLang="zh-CN" sz="1000" dirty="0"/>
                <a:t>”, “Fare” and “Embarked”, and the accuracy reaches 0.826 for the model with training data.</a:t>
              </a:r>
            </a:p>
          </p:txBody>
        </p:sp>
      </p:grpSp>
      <p:sp>
        <p:nvSpPr>
          <p:cNvPr id="26" name="Rectangle 25"/>
          <p:cNvSpPr/>
          <p:nvPr/>
        </p:nvSpPr>
        <p:spPr>
          <a:xfrm>
            <a:off x="8214510" y="1383137"/>
            <a:ext cx="3794332" cy="2138995"/>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900" dirty="0"/>
              <a:t>By analyzing the Titanic data using prescribed machine learning methods, several conclusions can be drawn from this project:</a:t>
            </a:r>
          </a:p>
          <a:p>
            <a:pPr marL="171450" indent="-171450" algn="just">
              <a:buFont typeface="Wingdings" panose="05000000000000000000" pitchFamily="2" charset="2"/>
              <a:buChar char="Ø"/>
            </a:pPr>
            <a:r>
              <a:rPr lang="en-US" sz="900" dirty="0"/>
              <a:t>Women are more likely to survive in this disaster, especially those who can afford class first and second tickets (Rich women).</a:t>
            </a:r>
          </a:p>
          <a:p>
            <a:pPr marL="171450" indent="-171450" algn="just">
              <a:buFont typeface="Wingdings" panose="05000000000000000000" pitchFamily="2" charset="2"/>
              <a:buChar char="Ø"/>
            </a:pPr>
            <a:r>
              <a:rPr lang="en-US" sz="900" dirty="0"/>
              <a:t>Children (Age&lt;18) and those people with royalty titles are also have a higher chance to live.</a:t>
            </a:r>
          </a:p>
          <a:p>
            <a:pPr marL="171450" indent="-171450" algn="just">
              <a:buFont typeface="Wingdings" panose="05000000000000000000" pitchFamily="2" charset="2"/>
              <a:buChar char="Ø"/>
            </a:pPr>
            <a:r>
              <a:rPr lang="en-US" sz="900" dirty="0"/>
              <a:t>Most third class men died in this disaster, while medium size family are more likely to live.</a:t>
            </a:r>
          </a:p>
          <a:p>
            <a:pPr marL="171450" indent="-171450" algn="just">
              <a:buFont typeface="Wingdings" panose="05000000000000000000" pitchFamily="2" charset="2"/>
              <a:buChar char="Ø"/>
            </a:pPr>
            <a:r>
              <a:rPr lang="en-US" sz="900" dirty="0"/>
              <a:t>From the importance analysis of random forest model, “Title”, “Fare”, “Sex” and “</a:t>
            </a:r>
            <a:r>
              <a:rPr lang="en-US" sz="900" dirty="0" err="1"/>
              <a:t>Pclass</a:t>
            </a:r>
            <a:r>
              <a:rPr lang="en-US" sz="900" dirty="0"/>
              <a:t>” are the most four important predictors.</a:t>
            </a:r>
          </a:p>
          <a:p>
            <a:pPr marL="171450" indent="-171450" algn="just">
              <a:buFont typeface="Wingdings" panose="05000000000000000000" pitchFamily="2" charset="2"/>
              <a:buChar char="Ø"/>
            </a:pPr>
            <a:r>
              <a:rPr lang="en-US" sz="900" dirty="0"/>
              <a:t>Hence, to answer the question in introduction, if you want to increase the chance to live in such a disaster, please buy a ticket as expensive as possible, and better travel with you family to form a 2 to 4 person’s medium group.  Also, being rich and becoming a noble will definitely help a lot!</a:t>
            </a:r>
          </a:p>
          <a:p>
            <a:pPr marL="171450" indent="-171450" algn="just">
              <a:buFont typeface="Wingdings" panose="05000000000000000000" pitchFamily="2" charset="2"/>
              <a:buChar char="Ø"/>
            </a:pPr>
            <a:endParaRPr lang="en-US" sz="900" dirty="0"/>
          </a:p>
        </p:txBody>
      </p:sp>
      <p:sp>
        <p:nvSpPr>
          <p:cNvPr id="3" name="Rounded Rectangle 2"/>
          <p:cNvSpPr/>
          <p:nvPr/>
        </p:nvSpPr>
        <p:spPr>
          <a:xfrm>
            <a:off x="170427" y="6513740"/>
            <a:ext cx="1864096" cy="257773"/>
          </a:xfrm>
          <a:prstGeom prst="round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Fig.1 Scatterplots of </a:t>
            </a:r>
            <a:r>
              <a:rPr lang="en-US" sz="900" dirty="0" err="1"/>
              <a:t>Pclass</a:t>
            </a:r>
            <a:r>
              <a:rPr lang="en-US" sz="900" dirty="0"/>
              <a:t>, Sex, </a:t>
            </a:r>
          </a:p>
          <a:p>
            <a:pPr algn="ctr"/>
            <a:r>
              <a:rPr lang="en-US" sz="900" dirty="0"/>
              <a:t>Age and Survived</a:t>
            </a:r>
          </a:p>
        </p:txBody>
      </p:sp>
      <p:sp>
        <p:nvSpPr>
          <p:cNvPr id="29" name="Rectangle 28"/>
          <p:cNvSpPr/>
          <p:nvPr/>
        </p:nvSpPr>
        <p:spPr>
          <a:xfrm>
            <a:off x="8214515" y="5937441"/>
            <a:ext cx="3773842" cy="83407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dirty="0"/>
              <a:t>Haojie WANG (20371572)</a:t>
            </a:r>
          </a:p>
          <a:p>
            <a:pPr algn="just"/>
            <a:r>
              <a:rPr lang="en-US" altLang="zh-CN" sz="1000" dirty="0"/>
              <a:t>PhD Student</a:t>
            </a:r>
          </a:p>
          <a:p>
            <a:pPr algn="just"/>
            <a:r>
              <a:rPr lang="en-US" altLang="zh-CN" sz="1000" dirty="0"/>
              <a:t>Department of Civil and Environmental Engineering, HKUST</a:t>
            </a:r>
          </a:p>
          <a:p>
            <a:pPr algn="just"/>
            <a:r>
              <a:rPr lang="en-US" altLang="zh-CN" sz="1000" dirty="0"/>
              <a:t>Tel: (852) 5422-9876</a:t>
            </a:r>
          </a:p>
          <a:p>
            <a:pPr algn="just"/>
            <a:r>
              <a:rPr lang="en-US" altLang="zh-CN" sz="1000" dirty="0"/>
              <a:t>Email: </a:t>
            </a:r>
            <a:r>
              <a:rPr lang="en-US" altLang="zh-CN" sz="1000" dirty="0">
                <a:hlinkClick r:id="rId3"/>
              </a:rPr>
              <a:t>hwangbw@ust.hk</a:t>
            </a:r>
            <a:r>
              <a:rPr lang="en-US" altLang="zh-CN" sz="1000" dirty="0"/>
              <a:t> or </a:t>
            </a:r>
            <a:r>
              <a:rPr lang="en-US" altLang="zh-CN" sz="1000" dirty="0">
                <a:hlinkClick r:id="rId4"/>
              </a:rPr>
              <a:t>h.wang@connect.ust.hk</a:t>
            </a:r>
            <a:r>
              <a:rPr lang="en-US" altLang="zh-CN" sz="1000" dirty="0"/>
              <a:t> </a:t>
            </a:r>
          </a:p>
        </p:txBody>
      </p:sp>
      <p:sp>
        <p:nvSpPr>
          <p:cNvPr id="30" name="Rectangle 29"/>
          <p:cNvSpPr/>
          <p:nvPr/>
        </p:nvSpPr>
        <p:spPr>
          <a:xfrm>
            <a:off x="8214515" y="5703987"/>
            <a:ext cx="3773842" cy="233454"/>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6</a:t>
            </a:r>
            <a:r>
              <a:rPr lang="en-US" sz="1200" dirty="0"/>
              <a:t>. </a:t>
            </a:r>
            <a:r>
              <a:rPr lang="en-US" altLang="zh-CN" sz="1200" dirty="0"/>
              <a:t>Contact Information</a:t>
            </a:r>
            <a:endParaRPr lang="en-US" sz="1200" dirty="0"/>
          </a:p>
        </p:txBody>
      </p:sp>
      <p:pic>
        <p:nvPicPr>
          <p:cNvPr id="1030" name="Picture 6" descr="Image result for hkust logo white">
            <a:extLst>
              <a:ext uri="{FF2B5EF4-FFF2-40B4-BE49-F238E27FC236}">
                <a16:creationId xmlns:a16="http://schemas.microsoft.com/office/drawing/2014/main" id="{A952E8A3-6E3C-4C2C-84D1-019CDBCF4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95" y="242366"/>
            <a:ext cx="1510626" cy="483400"/>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2">
            <a:extLst>
              <a:ext uri="{FF2B5EF4-FFF2-40B4-BE49-F238E27FC236}">
                <a16:creationId xmlns:a16="http://schemas.microsoft.com/office/drawing/2014/main" id="{33D7F293-4576-46E9-B0D7-6B508FE50D65}"/>
              </a:ext>
            </a:extLst>
          </p:cNvPr>
          <p:cNvSpPr/>
          <p:nvPr/>
        </p:nvSpPr>
        <p:spPr>
          <a:xfrm>
            <a:off x="10320867" y="3729187"/>
            <a:ext cx="1591289" cy="88291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Fig.3 </a:t>
            </a:r>
            <a:r>
              <a:rPr lang="en-US" sz="900" dirty="0" err="1"/>
              <a:t>MeanDecreseGini</a:t>
            </a:r>
            <a:r>
              <a:rPr lang="en-US" sz="900" dirty="0"/>
              <a:t> plot for </a:t>
            </a:r>
            <a:r>
              <a:rPr lang="en-US" sz="900" dirty="0" err="1"/>
              <a:t>ramdon</a:t>
            </a:r>
            <a:r>
              <a:rPr lang="en-US" sz="900" dirty="0"/>
              <a:t> forest model</a:t>
            </a:r>
          </a:p>
        </p:txBody>
      </p:sp>
      <p:sp>
        <p:nvSpPr>
          <p:cNvPr id="27" name="Rounded Rectangle 2">
            <a:extLst>
              <a:ext uri="{FF2B5EF4-FFF2-40B4-BE49-F238E27FC236}">
                <a16:creationId xmlns:a16="http://schemas.microsoft.com/office/drawing/2014/main" id="{EF046F46-ADC7-4ABB-AF74-E9F62E5270F2}"/>
              </a:ext>
            </a:extLst>
          </p:cNvPr>
          <p:cNvSpPr/>
          <p:nvPr/>
        </p:nvSpPr>
        <p:spPr>
          <a:xfrm>
            <a:off x="10042512" y="170841"/>
            <a:ext cx="2013757" cy="662683"/>
          </a:xfrm>
          <a:prstGeom prst="roundRect">
            <a:avLst/>
          </a:prstGeom>
          <a:solidFill>
            <a:srgbClr val="2F55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b="1" dirty="0">
                <a:solidFill>
                  <a:schemeClr val="bg1"/>
                </a:solidFill>
                <a:effectLst>
                  <a:outerShdw blurRad="38100" dist="38100" dir="2700000" algn="tl">
                    <a:srgbClr val="000000">
                      <a:alpha val="43137"/>
                    </a:srgbClr>
                  </a:outerShdw>
                </a:effectLst>
              </a:rPr>
              <a:t> Kaggle Titanic Project</a:t>
            </a:r>
          </a:p>
          <a:p>
            <a:r>
              <a:rPr lang="en-US" sz="1000" b="1" i="1" dirty="0">
                <a:solidFill>
                  <a:schemeClr val="bg1"/>
                </a:solidFill>
                <a:effectLst>
                  <a:outerShdw blurRad="38100" dist="38100" dir="2700000" algn="tl">
                    <a:srgbClr val="000000">
                      <a:alpha val="43137"/>
                    </a:srgbClr>
                  </a:outerShdw>
                </a:effectLst>
              </a:rPr>
              <a:t> @Haojie W</a:t>
            </a:r>
          </a:p>
          <a:p>
            <a:r>
              <a:rPr lang="en-US" sz="1000" b="1" dirty="0">
                <a:solidFill>
                  <a:schemeClr val="bg1"/>
                </a:solidFill>
                <a:effectLst>
                  <a:outerShdw blurRad="38100" dist="38100" dir="2700000" algn="tl">
                    <a:srgbClr val="000000">
                      <a:alpha val="43137"/>
                    </a:srgbClr>
                  </a:outerShdw>
                </a:effectLst>
              </a:rPr>
              <a:t> Rank 571</a:t>
            </a:r>
            <a:r>
              <a:rPr lang="en-US" sz="1000" b="1" baseline="30000" dirty="0">
                <a:solidFill>
                  <a:schemeClr val="bg1"/>
                </a:solidFill>
                <a:effectLst>
                  <a:outerShdw blurRad="38100" dist="38100" dir="2700000" algn="tl">
                    <a:srgbClr val="000000">
                      <a:alpha val="43137"/>
                    </a:srgbClr>
                  </a:outerShdw>
                </a:effectLst>
              </a:rPr>
              <a:t>st</a:t>
            </a:r>
            <a:r>
              <a:rPr lang="en-US" sz="1000" b="1" dirty="0">
                <a:solidFill>
                  <a:schemeClr val="bg1"/>
                </a:solidFill>
                <a:effectLst>
                  <a:outerShdw blurRad="38100" dist="38100" dir="2700000" algn="tl">
                    <a:srgbClr val="000000">
                      <a:alpha val="43137"/>
                    </a:srgbClr>
                  </a:outerShdw>
                </a:effectLst>
              </a:rPr>
              <a:t> of 10869, Top 6%</a:t>
            </a:r>
          </a:p>
          <a:p>
            <a:r>
              <a:rPr lang="en-US" sz="1000" b="1" dirty="0">
                <a:solidFill>
                  <a:schemeClr val="bg1"/>
                </a:solidFill>
                <a:effectLst>
                  <a:outerShdw blurRad="38100" dist="38100" dir="2700000" algn="tl">
                    <a:srgbClr val="000000">
                      <a:alpha val="43137"/>
                    </a:srgbClr>
                  </a:outerShdw>
                </a:effectLst>
              </a:rPr>
              <a:t> https://www.kaggle.com/hjwang </a:t>
            </a:r>
          </a:p>
        </p:txBody>
      </p:sp>
      <p:pic>
        <p:nvPicPr>
          <p:cNvPr id="6" name="图片 5">
            <a:extLst>
              <a:ext uri="{FF2B5EF4-FFF2-40B4-BE49-F238E27FC236}">
                <a16:creationId xmlns:a16="http://schemas.microsoft.com/office/drawing/2014/main" id="{60DF1CC3-569B-4553-9E02-E0D84D7F8F3B}"/>
              </a:ext>
            </a:extLst>
          </p:cNvPr>
          <p:cNvPicPr>
            <a:picLocks noChangeAspect="1"/>
          </p:cNvPicPr>
          <p:nvPr/>
        </p:nvPicPr>
        <p:blipFill>
          <a:blip r:embed="rId6"/>
          <a:stretch>
            <a:fillRect/>
          </a:stretch>
        </p:blipFill>
        <p:spPr>
          <a:xfrm>
            <a:off x="11593900" y="204599"/>
            <a:ext cx="427673" cy="3283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组合 11">
            <a:extLst>
              <a:ext uri="{FF2B5EF4-FFF2-40B4-BE49-F238E27FC236}">
                <a16:creationId xmlns:a16="http://schemas.microsoft.com/office/drawing/2014/main" id="{563F9E23-7CC4-4EC4-A145-630795DA9014}"/>
              </a:ext>
            </a:extLst>
          </p:cNvPr>
          <p:cNvGrpSpPr/>
          <p:nvPr/>
        </p:nvGrpSpPr>
        <p:grpSpPr>
          <a:xfrm>
            <a:off x="4194232" y="1119820"/>
            <a:ext cx="3795277" cy="2510402"/>
            <a:chOff x="12359603" y="1733258"/>
            <a:chExt cx="3795277" cy="2510402"/>
          </a:xfrm>
          <a:effectLst>
            <a:outerShdw blurRad="50800" dist="38100" dir="2700000" algn="tl" rotWithShape="0">
              <a:prstClr val="black">
                <a:alpha val="40000"/>
              </a:prstClr>
            </a:outerShdw>
          </a:effectLst>
        </p:grpSpPr>
        <p:sp>
          <p:nvSpPr>
            <p:cNvPr id="32" name="Rectangle 17">
              <a:extLst>
                <a:ext uri="{FF2B5EF4-FFF2-40B4-BE49-F238E27FC236}">
                  <a16:creationId xmlns:a16="http://schemas.microsoft.com/office/drawing/2014/main" id="{E232488E-825E-47CE-B70C-1A68B5461791}"/>
                </a:ext>
              </a:extLst>
            </p:cNvPr>
            <p:cNvSpPr/>
            <p:nvPr/>
          </p:nvSpPr>
          <p:spPr>
            <a:xfrm>
              <a:off x="12360548" y="1733258"/>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Feature Engineering</a:t>
              </a:r>
              <a:endParaRPr lang="en-US" sz="1200" dirty="0"/>
            </a:p>
          </p:txBody>
        </p:sp>
        <p:sp>
          <p:nvSpPr>
            <p:cNvPr id="33" name="Rectangle 24">
              <a:extLst>
                <a:ext uri="{FF2B5EF4-FFF2-40B4-BE49-F238E27FC236}">
                  <a16:creationId xmlns:a16="http://schemas.microsoft.com/office/drawing/2014/main" id="{DAB7E25D-A0C4-4A9B-852A-1FE4BA07917F}"/>
                </a:ext>
              </a:extLst>
            </p:cNvPr>
            <p:cNvSpPr/>
            <p:nvPr/>
          </p:nvSpPr>
          <p:spPr>
            <a:xfrm>
              <a:off x="12359603" y="1998178"/>
              <a:ext cx="3795276" cy="2245482"/>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Guidelines:</a:t>
              </a:r>
            </a:p>
            <a:p>
              <a:pPr algn="just"/>
              <a:r>
                <a:rPr lang="en-US" altLang="zh-CN" sz="1000" dirty="0"/>
                <a:t>It is easy to find out that knowing how people formed groups (like family) or belonged to certain groups (like children) is key in this data set. For example, family tends to flee together and people who with officer title will help people evacuate so they will have similar survival chance.</a:t>
              </a:r>
            </a:p>
            <a:p>
              <a:pPr algn="just"/>
              <a:r>
                <a:rPr lang="en-US" sz="1000" b="1" dirty="0"/>
                <a:t>Create variables “Title”, “</a:t>
              </a:r>
              <a:r>
                <a:rPr lang="en-US" sz="1000" b="1" dirty="0" err="1"/>
                <a:t>Fsize</a:t>
              </a:r>
              <a:r>
                <a:rPr lang="en-US" sz="1000" b="1" dirty="0"/>
                <a:t>(D)” (family size) and “Child”: </a:t>
              </a:r>
            </a:p>
            <a:p>
              <a:pPr marL="171450" indent="-171450" algn="just">
                <a:buFont typeface="Wingdings" panose="05000000000000000000" pitchFamily="2" charset="2"/>
                <a:buChar char="Ø"/>
              </a:pPr>
              <a:r>
                <a:rPr lang="en-US" sz="900" dirty="0"/>
                <a:t>For </a:t>
              </a:r>
              <a:r>
                <a:rPr lang="en-US" sz="900" b="1" dirty="0"/>
                <a:t>Title</a:t>
              </a:r>
              <a:r>
                <a:rPr lang="en-US" sz="900" dirty="0"/>
                <a:t>:  Titles are extracted from the variable “Name” to form 6 groups which are “Miss”, “</a:t>
              </a:r>
              <a:r>
                <a:rPr lang="en-US" sz="900" dirty="0" err="1"/>
                <a:t>Mr</a:t>
              </a:r>
              <a:r>
                <a:rPr lang="en-US" sz="900" dirty="0"/>
                <a:t>”, “Officer”, “Master”, “</a:t>
              </a:r>
              <a:r>
                <a:rPr lang="en-US" sz="900" dirty="0" err="1"/>
                <a:t>Mrs</a:t>
              </a:r>
              <a:r>
                <a:rPr lang="en-US" sz="900" dirty="0"/>
                <a:t>”, ”</a:t>
              </a:r>
              <a:r>
                <a:rPr lang="en-US" sz="900" dirty="0" err="1"/>
                <a:t>Royalty”to</a:t>
              </a:r>
              <a:r>
                <a:rPr lang="en-US" sz="900" dirty="0"/>
                <a:t> identify the identity of people.</a:t>
              </a:r>
            </a:p>
            <a:p>
              <a:pPr marL="171450" indent="-171450" algn="just">
                <a:buFont typeface="Wingdings" panose="05000000000000000000" pitchFamily="2" charset="2"/>
                <a:buChar char="Ø"/>
              </a:pPr>
              <a:r>
                <a:rPr lang="en-US" sz="900" dirty="0"/>
                <a:t>For </a:t>
              </a:r>
              <a:r>
                <a:rPr lang="en-US" sz="900" b="1" dirty="0" err="1"/>
                <a:t>Fsize</a:t>
              </a:r>
              <a:r>
                <a:rPr lang="en-US" sz="900" b="1" dirty="0"/>
                <a:t>(D)</a:t>
              </a:r>
              <a:r>
                <a:rPr lang="en-US" sz="900" dirty="0"/>
                <a:t>: Variables “parch” and “</a:t>
              </a:r>
              <a:r>
                <a:rPr lang="en-US" sz="900" dirty="0" err="1"/>
                <a:t>sibsp</a:t>
              </a:r>
              <a:r>
                <a:rPr lang="en-US" sz="900" dirty="0"/>
                <a:t>” are added together to calculated the family size (“</a:t>
              </a:r>
              <a:r>
                <a:rPr lang="en-US" sz="900" dirty="0" err="1"/>
                <a:t>Fsize</a:t>
              </a:r>
              <a:r>
                <a:rPr lang="en-US" sz="900" dirty="0"/>
                <a:t>”) and further divided into 3 groups </a:t>
              </a:r>
              <a:r>
                <a:rPr lang="en-US" altLang="zh-CN" sz="900" dirty="0"/>
                <a:t>(“</a:t>
              </a:r>
              <a:r>
                <a:rPr lang="en-US" altLang="zh-CN" sz="900" dirty="0" err="1"/>
                <a:t>FsizeD</a:t>
              </a:r>
              <a:r>
                <a:rPr lang="en-US" altLang="zh-CN" sz="900" dirty="0"/>
                <a:t>”) </a:t>
              </a:r>
              <a:r>
                <a:rPr lang="en-US" sz="900" dirty="0"/>
                <a:t>“single”, “medium”, “large” according to the value of “</a:t>
              </a:r>
              <a:r>
                <a:rPr lang="en-US" sz="900" dirty="0" err="1"/>
                <a:t>Fsize</a:t>
              </a:r>
              <a:r>
                <a:rPr lang="en-US" sz="900" dirty="0"/>
                <a:t>”. </a:t>
              </a:r>
            </a:p>
            <a:p>
              <a:pPr marL="171450" indent="-171450" algn="just">
                <a:buFont typeface="Wingdings" panose="05000000000000000000" pitchFamily="2" charset="2"/>
                <a:buChar char="Ø"/>
              </a:pPr>
              <a:r>
                <a:rPr lang="en-US" sz="900" dirty="0"/>
                <a:t>For </a:t>
              </a:r>
              <a:r>
                <a:rPr lang="en-US" sz="900" b="1" dirty="0"/>
                <a:t>Child</a:t>
              </a:r>
              <a:r>
                <a:rPr lang="en-US" sz="900" dirty="0"/>
                <a:t>: passengers are divided into two groups, which are “child” and “adult” to consider the age factor in model for better training results.</a:t>
              </a:r>
            </a:p>
            <a:p>
              <a:pPr marL="285750" indent="-285750" algn="just">
                <a:buFont typeface="+mj-lt"/>
                <a:buAutoNum type="romanUcPeriod" startAt="3"/>
              </a:pPr>
              <a:endParaRPr lang="en-US" altLang="zh-CN" sz="1000" b="0" dirty="0"/>
            </a:p>
            <a:p>
              <a:pPr algn="just"/>
              <a:endParaRPr lang="en-US" sz="1000" dirty="0"/>
            </a:p>
          </p:txBody>
        </p:sp>
      </p:grpSp>
      <p:pic>
        <p:nvPicPr>
          <p:cNvPr id="21" name="图片 20">
            <a:extLst>
              <a:ext uri="{FF2B5EF4-FFF2-40B4-BE49-F238E27FC236}">
                <a16:creationId xmlns:a16="http://schemas.microsoft.com/office/drawing/2014/main" id="{AA2A7E08-C3AB-41BC-8677-37088E92745D}"/>
              </a:ext>
            </a:extLst>
          </p:cNvPr>
          <p:cNvPicPr>
            <a:picLocks noChangeAspect="1"/>
          </p:cNvPicPr>
          <p:nvPr/>
        </p:nvPicPr>
        <p:blipFill rotWithShape="1">
          <a:blip r:embed="rId7"/>
          <a:srcRect t="6441"/>
          <a:stretch/>
        </p:blipFill>
        <p:spPr>
          <a:xfrm>
            <a:off x="190921" y="4656706"/>
            <a:ext cx="1864097" cy="1799999"/>
          </a:xfrm>
          <a:prstGeom prst="rect">
            <a:avLst/>
          </a:prstGeom>
          <a:ln w="19050">
            <a:solidFill>
              <a:srgbClr val="2F5597"/>
            </a:solidFill>
          </a:ln>
          <a:effectLst/>
        </p:spPr>
      </p:pic>
      <p:pic>
        <p:nvPicPr>
          <p:cNvPr id="35" name="图片 34" descr="图片包含 屏幕截图&#10;&#10;已生成极高可信度的说明">
            <a:extLst>
              <a:ext uri="{FF2B5EF4-FFF2-40B4-BE49-F238E27FC236}">
                <a16:creationId xmlns:a16="http://schemas.microsoft.com/office/drawing/2014/main" id="{8A406E93-E3B5-4694-881F-7F9DBB073C85}"/>
              </a:ext>
            </a:extLst>
          </p:cNvPr>
          <p:cNvPicPr>
            <a:picLocks noChangeAspect="1"/>
          </p:cNvPicPr>
          <p:nvPr/>
        </p:nvPicPr>
        <p:blipFill rotWithShape="1">
          <a:blip r:embed="rId8"/>
          <a:srcRect t="5830"/>
          <a:stretch/>
        </p:blipFill>
        <p:spPr>
          <a:xfrm>
            <a:off x="2113390" y="4656706"/>
            <a:ext cx="1851375" cy="1799999"/>
          </a:xfrm>
          <a:prstGeom prst="rect">
            <a:avLst/>
          </a:prstGeom>
          <a:ln w="19050">
            <a:solidFill>
              <a:srgbClr val="2F5597"/>
            </a:solidFill>
          </a:ln>
          <a:effectLst/>
        </p:spPr>
      </p:pic>
      <p:sp>
        <p:nvSpPr>
          <p:cNvPr id="39" name="Rounded Rectangle 2">
            <a:extLst>
              <a:ext uri="{FF2B5EF4-FFF2-40B4-BE49-F238E27FC236}">
                <a16:creationId xmlns:a16="http://schemas.microsoft.com/office/drawing/2014/main" id="{D82B0BBC-CFB2-41DB-B2A8-B0488D5A54C2}"/>
              </a:ext>
            </a:extLst>
          </p:cNvPr>
          <p:cNvSpPr/>
          <p:nvPr/>
        </p:nvSpPr>
        <p:spPr>
          <a:xfrm>
            <a:off x="2113390" y="6513739"/>
            <a:ext cx="1864097" cy="257773"/>
          </a:xfrm>
          <a:prstGeom prst="round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Fig.2 </a:t>
            </a:r>
            <a:r>
              <a:rPr lang="en-US" sz="900" dirty="0" err="1"/>
              <a:t>Histgram</a:t>
            </a:r>
            <a:r>
              <a:rPr lang="en-US" sz="900" dirty="0"/>
              <a:t> of Sex, Age and Survived</a:t>
            </a:r>
          </a:p>
        </p:txBody>
      </p:sp>
      <p:pic>
        <p:nvPicPr>
          <p:cNvPr id="42" name="图片 41" descr="图片包含 屏幕截图&#10;&#10;已生成极高可信度的说明">
            <a:extLst>
              <a:ext uri="{FF2B5EF4-FFF2-40B4-BE49-F238E27FC236}">
                <a16:creationId xmlns:a16="http://schemas.microsoft.com/office/drawing/2014/main" id="{0E3A4525-DF7B-476B-9D82-68BAD97E7604}"/>
              </a:ext>
            </a:extLst>
          </p:cNvPr>
          <p:cNvPicPr>
            <a:picLocks noChangeAspect="1"/>
          </p:cNvPicPr>
          <p:nvPr/>
        </p:nvPicPr>
        <p:blipFill>
          <a:blip r:embed="rId9"/>
          <a:stretch>
            <a:fillRect/>
          </a:stretch>
        </p:blipFill>
        <p:spPr>
          <a:xfrm>
            <a:off x="8229588" y="3574842"/>
            <a:ext cx="1930400" cy="1191604"/>
          </a:xfrm>
          <a:prstGeom prst="rect">
            <a:avLst/>
          </a:prstGeom>
          <a:ln w="19050">
            <a:solidFill>
              <a:srgbClr val="2F5597"/>
            </a:solidFill>
          </a:ln>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2353</TotalTime>
  <Words>979</Words>
  <Application>Microsoft Office PowerPoint</Application>
  <PresentationFormat>宽屏</PresentationFormat>
  <Paragraphs>52</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DengXian</vt:lpstr>
      <vt:lpstr>Arial</vt:lpstr>
      <vt:lpstr>Calibri</vt:lpstr>
      <vt:lpstr>Calibri Light</vt:lpstr>
      <vt:lpstr>Wingdings</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Haojie WANG</dc:creator>
  <cp:lastModifiedBy>Haojie WANG</cp:lastModifiedBy>
  <cp:revision>154</cp:revision>
  <dcterms:created xsi:type="dcterms:W3CDTF">2017-03-11T12:28:27Z</dcterms:created>
  <dcterms:modified xsi:type="dcterms:W3CDTF">2018-04-12T15:57:29Z</dcterms:modified>
</cp:coreProperties>
</file>