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2252" autoAdjust="0"/>
    <p:restoredTop sz="94335" autoAdjust="0"/>
  </p:normalViewPr>
  <p:slideViewPr>
    <p:cSldViewPr snapToGrid="0">
      <p:cViewPr varScale="1">
        <p:scale>
          <a:sx n="72" d="100"/>
          <a:sy n="72" d="100"/>
        </p:scale>
        <p:origin x="104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8A84411-FFEE-4C42-9C7D-CD334EEE0652}"/>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endParaRPr lang="en-US"/>
          </a:p>
        </p:txBody>
      </p:sp>
      <p:sp>
        <p:nvSpPr>
          <p:cNvPr id="3" name="副標題 2">
            <a:extLst>
              <a:ext uri="{FF2B5EF4-FFF2-40B4-BE49-F238E27FC236}">
                <a16:creationId xmlns:a16="http://schemas.microsoft.com/office/drawing/2014/main" id="{A382A44F-4DE6-43A1-972D-CFF380591A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a:p>
        </p:txBody>
      </p:sp>
      <p:sp>
        <p:nvSpPr>
          <p:cNvPr id="4" name="日期版面配置區 3">
            <a:extLst>
              <a:ext uri="{FF2B5EF4-FFF2-40B4-BE49-F238E27FC236}">
                <a16:creationId xmlns:a16="http://schemas.microsoft.com/office/drawing/2014/main" id="{79AA76D8-6B95-46E1-8013-31CFEC4F69E6}"/>
              </a:ext>
            </a:extLst>
          </p:cNvPr>
          <p:cNvSpPr>
            <a:spLocks noGrp="1"/>
          </p:cNvSpPr>
          <p:nvPr>
            <p:ph type="dt" sz="half" idx="10"/>
          </p:nvPr>
        </p:nvSpPr>
        <p:spPr/>
        <p:txBody>
          <a:bodyPr/>
          <a:lstStyle/>
          <a:p>
            <a:fld id="{1ADA6C77-6752-4248-BAA8-04637632E80B}" type="datetimeFigureOut">
              <a:rPr lang="en-US" smtClean="0"/>
              <a:t>4/12/2018</a:t>
            </a:fld>
            <a:endParaRPr lang="en-US"/>
          </a:p>
        </p:txBody>
      </p:sp>
      <p:sp>
        <p:nvSpPr>
          <p:cNvPr id="5" name="頁尾版面配置區 4">
            <a:extLst>
              <a:ext uri="{FF2B5EF4-FFF2-40B4-BE49-F238E27FC236}">
                <a16:creationId xmlns:a16="http://schemas.microsoft.com/office/drawing/2014/main" id="{7CAED520-9A56-494E-A480-5F1C4CE62946}"/>
              </a:ext>
            </a:extLst>
          </p:cNvPr>
          <p:cNvSpPr>
            <a:spLocks noGrp="1"/>
          </p:cNvSpPr>
          <p:nvPr>
            <p:ph type="ftr" sz="quarter" idx="11"/>
          </p:nvPr>
        </p:nvSpPr>
        <p:spPr/>
        <p:txBody>
          <a:bodyPr/>
          <a:lstStyle/>
          <a:p>
            <a:endParaRPr lang="en-US"/>
          </a:p>
        </p:txBody>
      </p:sp>
      <p:sp>
        <p:nvSpPr>
          <p:cNvPr id="6" name="投影片編號版面配置區 5">
            <a:extLst>
              <a:ext uri="{FF2B5EF4-FFF2-40B4-BE49-F238E27FC236}">
                <a16:creationId xmlns:a16="http://schemas.microsoft.com/office/drawing/2014/main" id="{D3D116F0-C741-4D69-95C1-3E0478F2698F}"/>
              </a:ext>
            </a:extLst>
          </p:cNvPr>
          <p:cNvSpPr>
            <a:spLocks noGrp="1"/>
          </p:cNvSpPr>
          <p:nvPr>
            <p:ph type="sldNum" sz="quarter" idx="12"/>
          </p:nvPr>
        </p:nvSpPr>
        <p:spPr/>
        <p:txBody>
          <a:bodyPr/>
          <a:lstStyle/>
          <a:p>
            <a:fld id="{0CCA5CC5-96B4-4255-92F6-B87C90D4BEBF}" type="slidenum">
              <a:rPr lang="en-US" smtClean="0"/>
              <a:t>‹#›</a:t>
            </a:fld>
            <a:endParaRPr lang="en-US"/>
          </a:p>
        </p:txBody>
      </p:sp>
    </p:spTree>
    <p:extLst>
      <p:ext uri="{BB962C8B-B14F-4D97-AF65-F5344CB8AC3E}">
        <p14:creationId xmlns:p14="http://schemas.microsoft.com/office/powerpoint/2010/main" val="916895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99899CF-3FB7-4786-BC70-6F7154EECE2D}"/>
              </a:ext>
            </a:extLst>
          </p:cNvPr>
          <p:cNvSpPr>
            <a:spLocks noGrp="1"/>
          </p:cNvSpPr>
          <p:nvPr>
            <p:ph type="title"/>
          </p:nvPr>
        </p:nvSpPr>
        <p:spPr/>
        <p:txBody>
          <a:bodyPr/>
          <a:lstStyle/>
          <a:p>
            <a:r>
              <a:rPr lang="zh-TW" altLang="en-US"/>
              <a:t>按一下以編輯母片標題樣式</a:t>
            </a:r>
            <a:endParaRPr lang="en-US"/>
          </a:p>
        </p:txBody>
      </p:sp>
      <p:sp>
        <p:nvSpPr>
          <p:cNvPr id="3" name="直排文字版面配置區 2">
            <a:extLst>
              <a:ext uri="{FF2B5EF4-FFF2-40B4-BE49-F238E27FC236}">
                <a16:creationId xmlns:a16="http://schemas.microsoft.com/office/drawing/2014/main" id="{97D6F77D-6A5C-4908-802D-50077D2B54F3}"/>
              </a:ext>
            </a:extLst>
          </p:cNvPr>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日期版面配置區 3">
            <a:extLst>
              <a:ext uri="{FF2B5EF4-FFF2-40B4-BE49-F238E27FC236}">
                <a16:creationId xmlns:a16="http://schemas.microsoft.com/office/drawing/2014/main" id="{7A74D5DC-BCFB-4B46-B8AB-621EBE3595CA}"/>
              </a:ext>
            </a:extLst>
          </p:cNvPr>
          <p:cNvSpPr>
            <a:spLocks noGrp="1"/>
          </p:cNvSpPr>
          <p:nvPr>
            <p:ph type="dt" sz="half" idx="10"/>
          </p:nvPr>
        </p:nvSpPr>
        <p:spPr/>
        <p:txBody>
          <a:bodyPr/>
          <a:lstStyle/>
          <a:p>
            <a:fld id="{1ADA6C77-6752-4248-BAA8-04637632E80B}" type="datetimeFigureOut">
              <a:rPr lang="en-US" smtClean="0"/>
              <a:t>4/12/2018</a:t>
            </a:fld>
            <a:endParaRPr lang="en-US"/>
          </a:p>
        </p:txBody>
      </p:sp>
      <p:sp>
        <p:nvSpPr>
          <p:cNvPr id="5" name="頁尾版面配置區 4">
            <a:extLst>
              <a:ext uri="{FF2B5EF4-FFF2-40B4-BE49-F238E27FC236}">
                <a16:creationId xmlns:a16="http://schemas.microsoft.com/office/drawing/2014/main" id="{40878867-650A-46BC-9FDA-BCD33F27F62F}"/>
              </a:ext>
            </a:extLst>
          </p:cNvPr>
          <p:cNvSpPr>
            <a:spLocks noGrp="1"/>
          </p:cNvSpPr>
          <p:nvPr>
            <p:ph type="ftr" sz="quarter" idx="11"/>
          </p:nvPr>
        </p:nvSpPr>
        <p:spPr/>
        <p:txBody>
          <a:bodyPr/>
          <a:lstStyle/>
          <a:p>
            <a:endParaRPr lang="en-US"/>
          </a:p>
        </p:txBody>
      </p:sp>
      <p:sp>
        <p:nvSpPr>
          <p:cNvPr id="6" name="投影片編號版面配置區 5">
            <a:extLst>
              <a:ext uri="{FF2B5EF4-FFF2-40B4-BE49-F238E27FC236}">
                <a16:creationId xmlns:a16="http://schemas.microsoft.com/office/drawing/2014/main" id="{103943A2-1495-42EE-9FDC-E3438937CDBF}"/>
              </a:ext>
            </a:extLst>
          </p:cNvPr>
          <p:cNvSpPr>
            <a:spLocks noGrp="1"/>
          </p:cNvSpPr>
          <p:nvPr>
            <p:ph type="sldNum" sz="quarter" idx="12"/>
          </p:nvPr>
        </p:nvSpPr>
        <p:spPr/>
        <p:txBody>
          <a:bodyPr/>
          <a:lstStyle/>
          <a:p>
            <a:fld id="{0CCA5CC5-96B4-4255-92F6-B87C90D4BEBF}" type="slidenum">
              <a:rPr lang="en-US" smtClean="0"/>
              <a:t>‹#›</a:t>
            </a:fld>
            <a:endParaRPr lang="en-US"/>
          </a:p>
        </p:txBody>
      </p:sp>
    </p:spTree>
    <p:extLst>
      <p:ext uri="{BB962C8B-B14F-4D97-AF65-F5344CB8AC3E}">
        <p14:creationId xmlns:p14="http://schemas.microsoft.com/office/powerpoint/2010/main" val="3831400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E6EB098E-9C32-411D-ADEC-2A7F989C5150}"/>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endParaRPr lang="en-US"/>
          </a:p>
        </p:txBody>
      </p:sp>
      <p:sp>
        <p:nvSpPr>
          <p:cNvPr id="3" name="直排文字版面配置區 2">
            <a:extLst>
              <a:ext uri="{FF2B5EF4-FFF2-40B4-BE49-F238E27FC236}">
                <a16:creationId xmlns:a16="http://schemas.microsoft.com/office/drawing/2014/main" id="{FB63F7CE-45B6-4042-902B-78155B71B834}"/>
              </a:ext>
            </a:extLst>
          </p:cNvPr>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日期版面配置區 3">
            <a:extLst>
              <a:ext uri="{FF2B5EF4-FFF2-40B4-BE49-F238E27FC236}">
                <a16:creationId xmlns:a16="http://schemas.microsoft.com/office/drawing/2014/main" id="{37797E8B-CEF9-4BFB-825F-778745067C85}"/>
              </a:ext>
            </a:extLst>
          </p:cNvPr>
          <p:cNvSpPr>
            <a:spLocks noGrp="1"/>
          </p:cNvSpPr>
          <p:nvPr>
            <p:ph type="dt" sz="half" idx="10"/>
          </p:nvPr>
        </p:nvSpPr>
        <p:spPr/>
        <p:txBody>
          <a:bodyPr/>
          <a:lstStyle/>
          <a:p>
            <a:fld id="{1ADA6C77-6752-4248-BAA8-04637632E80B}" type="datetimeFigureOut">
              <a:rPr lang="en-US" smtClean="0"/>
              <a:t>4/12/2018</a:t>
            </a:fld>
            <a:endParaRPr lang="en-US"/>
          </a:p>
        </p:txBody>
      </p:sp>
      <p:sp>
        <p:nvSpPr>
          <p:cNvPr id="5" name="頁尾版面配置區 4">
            <a:extLst>
              <a:ext uri="{FF2B5EF4-FFF2-40B4-BE49-F238E27FC236}">
                <a16:creationId xmlns:a16="http://schemas.microsoft.com/office/drawing/2014/main" id="{5C6CFB3A-55EE-46A4-9B53-4572C91AB96E}"/>
              </a:ext>
            </a:extLst>
          </p:cNvPr>
          <p:cNvSpPr>
            <a:spLocks noGrp="1"/>
          </p:cNvSpPr>
          <p:nvPr>
            <p:ph type="ftr" sz="quarter" idx="11"/>
          </p:nvPr>
        </p:nvSpPr>
        <p:spPr/>
        <p:txBody>
          <a:bodyPr/>
          <a:lstStyle/>
          <a:p>
            <a:endParaRPr lang="en-US"/>
          </a:p>
        </p:txBody>
      </p:sp>
      <p:sp>
        <p:nvSpPr>
          <p:cNvPr id="6" name="投影片編號版面配置區 5">
            <a:extLst>
              <a:ext uri="{FF2B5EF4-FFF2-40B4-BE49-F238E27FC236}">
                <a16:creationId xmlns:a16="http://schemas.microsoft.com/office/drawing/2014/main" id="{DD14B112-8CF2-48C2-B6B1-425B6FCA86A1}"/>
              </a:ext>
            </a:extLst>
          </p:cNvPr>
          <p:cNvSpPr>
            <a:spLocks noGrp="1"/>
          </p:cNvSpPr>
          <p:nvPr>
            <p:ph type="sldNum" sz="quarter" idx="12"/>
          </p:nvPr>
        </p:nvSpPr>
        <p:spPr/>
        <p:txBody>
          <a:bodyPr/>
          <a:lstStyle/>
          <a:p>
            <a:fld id="{0CCA5CC5-96B4-4255-92F6-B87C90D4BEBF}" type="slidenum">
              <a:rPr lang="en-US" smtClean="0"/>
              <a:t>‹#›</a:t>
            </a:fld>
            <a:endParaRPr lang="en-US"/>
          </a:p>
        </p:txBody>
      </p:sp>
    </p:spTree>
    <p:extLst>
      <p:ext uri="{BB962C8B-B14F-4D97-AF65-F5344CB8AC3E}">
        <p14:creationId xmlns:p14="http://schemas.microsoft.com/office/powerpoint/2010/main" val="389536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1E6F4D1-483E-4127-B8E5-C25E15737636}"/>
              </a:ext>
            </a:extLst>
          </p:cNvPr>
          <p:cNvSpPr>
            <a:spLocks noGrp="1"/>
          </p:cNvSpPr>
          <p:nvPr>
            <p:ph type="title"/>
          </p:nvPr>
        </p:nvSpPr>
        <p:spPr/>
        <p:txBody>
          <a:bodyPr/>
          <a:lstStyle/>
          <a:p>
            <a:r>
              <a:rPr lang="zh-TW" altLang="en-US"/>
              <a:t>按一下以編輯母片標題樣式</a:t>
            </a:r>
            <a:endParaRPr lang="en-US"/>
          </a:p>
        </p:txBody>
      </p:sp>
      <p:sp>
        <p:nvSpPr>
          <p:cNvPr id="3" name="內容版面配置區 2">
            <a:extLst>
              <a:ext uri="{FF2B5EF4-FFF2-40B4-BE49-F238E27FC236}">
                <a16:creationId xmlns:a16="http://schemas.microsoft.com/office/drawing/2014/main" id="{DA11B3C6-A0EC-454E-A416-70D3D3DB75D3}"/>
              </a:ext>
            </a:extLst>
          </p:cNvPr>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日期版面配置區 3">
            <a:extLst>
              <a:ext uri="{FF2B5EF4-FFF2-40B4-BE49-F238E27FC236}">
                <a16:creationId xmlns:a16="http://schemas.microsoft.com/office/drawing/2014/main" id="{DE6E2C45-CA9A-42BE-ACDA-EEB124CEA456}"/>
              </a:ext>
            </a:extLst>
          </p:cNvPr>
          <p:cNvSpPr>
            <a:spLocks noGrp="1"/>
          </p:cNvSpPr>
          <p:nvPr>
            <p:ph type="dt" sz="half" idx="10"/>
          </p:nvPr>
        </p:nvSpPr>
        <p:spPr/>
        <p:txBody>
          <a:bodyPr/>
          <a:lstStyle/>
          <a:p>
            <a:fld id="{1ADA6C77-6752-4248-BAA8-04637632E80B}" type="datetimeFigureOut">
              <a:rPr lang="en-US" smtClean="0"/>
              <a:t>4/12/2018</a:t>
            </a:fld>
            <a:endParaRPr lang="en-US"/>
          </a:p>
        </p:txBody>
      </p:sp>
      <p:sp>
        <p:nvSpPr>
          <p:cNvPr id="5" name="頁尾版面配置區 4">
            <a:extLst>
              <a:ext uri="{FF2B5EF4-FFF2-40B4-BE49-F238E27FC236}">
                <a16:creationId xmlns:a16="http://schemas.microsoft.com/office/drawing/2014/main" id="{DCA4EA0D-97E8-415F-89E0-95A4E9269E35}"/>
              </a:ext>
            </a:extLst>
          </p:cNvPr>
          <p:cNvSpPr>
            <a:spLocks noGrp="1"/>
          </p:cNvSpPr>
          <p:nvPr>
            <p:ph type="ftr" sz="quarter" idx="11"/>
          </p:nvPr>
        </p:nvSpPr>
        <p:spPr/>
        <p:txBody>
          <a:bodyPr/>
          <a:lstStyle/>
          <a:p>
            <a:endParaRPr lang="en-US"/>
          </a:p>
        </p:txBody>
      </p:sp>
      <p:sp>
        <p:nvSpPr>
          <p:cNvPr id="6" name="投影片編號版面配置區 5">
            <a:extLst>
              <a:ext uri="{FF2B5EF4-FFF2-40B4-BE49-F238E27FC236}">
                <a16:creationId xmlns:a16="http://schemas.microsoft.com/office/drawing/2014/main" id="{C9D55644-934C-4FDE-ABBC-46DA1F2CF368}"/>
              </a:ext>
            </a:extLst>
          </p:cNvPr>
          <p:cNvSpPr>
            <a:spLocks noGrp="1"/>
          </p:cNvSpPr>
          <p:nvPr>
            <p:ph type="sldNum" sz="quarter" idx="12"/>
          </p:nvPr>
        </p:nvSpPr>
        <p:spPr/>
        <p:txBody>
          <a:bodyPr/>
          <a:lstStyle/>
          <a:p>
            <a:fld id="{0CCA5CC5-96B4-4255-92F6-B87C90D4BEBF}" type="slidenum">
              <a:rPr lang="en-US" smtClean="0"/>
              <a:t>‹#›</a:t>
            </a:fld>
            <a:endParaRPr lang="en-US"/>
          </a:p>
        </p:txBody>
      </p:sp>
    </p:spTree>
    <p:extLst>
      <p:ext uri="{BB962C8B-B14F-4D97-AF65-F5344CB8AC3E}">
        <p14:creationId xmlns:p14="http://schemas.microsoft.com/office/powerpoint/2010/main" val="2116835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1BB968-9854-4CE4-A30D-4E9D67F1F6A9}"/>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endParaRPr lang="en-US"/>
          </a:p>
        </p:txBody>
      </p:sp>
      <p:sp>
        <p:nvSpPr>
          <p:cNvPr id="3" name="文字版面配置區 2">
            <a:extLst>
              <a:ext uri="{FF2B5EF4-FFF2-40B4-BE49-F238E27FC236}">
                <a16:creationId xmlns:a16="http://schemas.microsoft.com/office/drawing/2014/main" id="{15AF0E8B-B56C-4458-A853-9DAB8A5C6A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a:extLst>
              <a:ext uri="{FF2B5EF4-FFF2-40B4-BE49-F238E27FC236}">
                <a16:creationId xmlns:a16="http://schemas.microsoft.com/office/drawing/2014/main" id="{702F772E-11DC-4B3F-98BB-3B0F515F0705}"/>
              </a:ext>
            </a:extLst>
          </p:cNvPr>
          <p:cNvSpPr>
            <a:spLocks noGrp="1"/>
          </p:cNvSpPr>
          <p:nvPr>
            <p:ph type="dt" sz="half" idx="10"/>
          </p:nvPr>
        </p:nvSpPr>
        <p:spPr/>
        <p:txBody>
          <a:bodyPr/>
          <a:lstStyle/>
          <a:p>
            <a:fld id="{1ADA6C77-6752-4248-BAA8-04637632E80B}" type="datetimeFigureOut">
              <a:rPr lang="en-US" smtClean="0"/>
              <a:t>4/12/2018</a:t>
            </a:fld>
            <a:endParaRPr lang="en-US"/>
          </a:p>
        </p:txBody>
      </p:sp>
      <p:sp>
        <p:nvSpPr>
          <p:cNvPr id="5" name="頁尾版面配置區 4">
            <a:extLst>
              <a:ext uri="{FF2B5EF4-FFF2-40B4-BE49-F238E27FC236}">
                <a16:creationId xmlns:a16="http://schemas.microsoft.com/office/drawing/2014/main" id="{A76DA4D3-99E8-4008-8B65-3EF7DD98574D}"/>
              </a:ext>
            </a:extLst>
          </p:cNvPr>
          <p:cNvSpPr>
            <a:spLocks noGrp="1"/>
          </p:cNvSpPr>
          <p:nvPr>
            <p:ph type="ftr" sz="quarter" idx="11"/>
          </p:nvPr>
        </p:nvSpPr>
        <p:spPr/>
        <p:txBody>
          <a:bodyPr/>
          <a:lstStyle/>
          <a:p>
            <a:endParaRPr lang="en-US"/>
          </a:p>
        </p:txBody>
      </p:sp>
      <p:sp>
        <p:nvSpPr>
          <p:cNvPr id="6" name="投影片編號版面配置區 5">
            <a:extLst>
              <a:ext uri="{FF2B5EF4-FFF2-40B4-BE49-F238E27FC236}">
                <a16:creationId xmlns:a16="http://schemas.microsoft.com/office/drawing/2014/main" id="{14CB658C-9528-42E3-8C7B-21409D2A88F4}"/>
              </a:ext>
            </a:extLst>
          </p:cNvPr>
          <p:cNvSpPr>
            <a:spLocks noGrp="1"/>
          </p:cNvSpPr>
          <p:nvPr>
            <p:ph type="sldNum" sz="quarter" idx="12"/>
          </p:nvPr>
        </p:nvSpPr>
        <p:spPr/>
        <p:txBody>
          <a:bodyPr/>
          <a:lstStyle/>
          <a:p>
            <a:fld id="{0CCA5CC5-96B4-4255-92F6-B87C90D4BEBF}" type="slidenum">
              <a:rPr lang="en-US" smtClean="0"/>
              <a:t>‹#›</a:t>
            </a:fld>
            <a:endParaRPr lang="en-US"/>
          </a:p>
        </p:txBody>
      </p:sp>
    </p:spTree>
    <p:extLst>
      <p:ext uri="{BB962C8B-B14F-4D97-AF65-F5344CB8AC3E}">
        <p14:creationId xmlns:p14="http://schemas.microsoft.com/office/powerpoint/2010/main" val="294264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8EB38D8-CEF5-45FE-882B-E2E4D9F593D5}"/>
              </a:ext>
            </a:extLst>
          </p:cNvPr>
          <p:cNvSpPr>
            <a:spLocks noGrp="1"/>
          </p:cNvSpPr>
          <p:nvPr>
            <p:ph type="title"/>
          </p:nvPr>
        </p:nvSpPr>
        <p:spPr/>
        <p:txBody>
          <a:bodyPr/>
          <a:lstStyle/>
          <a:p>
            <a:r>
              <a:rPr lang="zh-TW" altLang="en-US"/>
              <a:t>按一下以編輯母片標題樣式</a:t>
            </a:r>
            <a:endParaRPr lang="en-US"/>
          </a:p>
        </p:txBody>
      </p:sp>
      <p:sp>
        <p:nvSpPr>
          <p:cNvPr id="3" name="內容版面配置區 2">
            <a:extLst>
              <a:ext uri="{FF2B5EF4-FFF2-40B4-BE49-F238E27FC236}">
                <a16:creationId xmlns:a16="http://schemas.microsoft.com/office/drawing/2014/main" id="{1C741A96-747F-4DEB-8E5D-584668401B5C}"/>
              </a:ext>
            </a:extLst>
          </p:cNvPr>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內容版面配置區 3">
            <a:extLst>
              <a:ext uri="{FF2B5EF4-FFF2-40B4-BE49-F238E27FC236}">
                <a16:creationId xmlns:a16="http://schemas.microsoft.com/office/drawing/2014/main" id="{58F34D60-7799-4CAC-B594-965873EF14E4}"/>
              </a:ext>
            </a:extLst>
          </p:cNvPr>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日期版面配置區 4">
            <a:extLst>
              <a:ext uri="{FF2B5EF4-FFF2-40B4-BE49-F238E27FC236}">
                <a16:creationId xmlns:a16="http://schemas.microsoft.com/office/drawing/2014/main" id="{4F126FFF-E5A5-473B-A835-C5BBE983AEF5}"/>
              </a:ext>
            </a:extLst>
          </p:cNvPr>
          <p:cNvSpPr>
            <a:spLocks noGrp="1"/>
          </p:cNvSpPr>
          <p:nvPr>
            <p:ph type="dt" sz="half" idx="10"/>
          </p:nvPr>
        </p:nvSpPr>
        <p:spPr/>
        <p:txBody>
          <a:bodyPr/>
          <a:lstStyle/>
          <a:p>
            <a:fld id="{1ADA6C77-6752-4248-BAA8-04637632E80B}" type="datetimeFigureOut">
              <a:rPr lang="en-US" smtClean="0"/>
              <a:t>4/12/2018</a:t>
            </a:fld>
            <a:endParaRPr lang="en-US"/>
          </a:p>
        </p:txBody>
      </p:sp>
      <p:sp>
        <p:nvSpPr>
          <p:cNvPr id="6" name="頁尾版面配置區 5">
            <a:extLst>
              <a:ext uri="{FF2B5EF4-FFF2-40B4-BE49-F238E27FC236}">
                <a16:creationId xmlns:a16="http://schemas.microsoft.com/office/drawing/2014/main" id="{AC849D05-9FE8-486F-ABC5-5D63A1EF6730}"/>
              </a:ext>
            </a:extLst>
          </p:cNvPr>
          <p:cNvSpPr>
            <a:spLocks noGrp="1"/>
          </p:cNvSpPr>
          <p:nvPr>
            <p:ph type="ftr" sz="quarter" idx="11"/>
          </p:nvPr>
        </p:nvSpPr>
        <p:spPr/>
        <p:txBody>
          <a:bodyPr/>
          <a:lstStyle/>
          <a:p>
            <a:endParaRPr lang="en-US"/>
          </a:p>
        </p:txBody>
      </p:sp>
      <p:sp>
        <p:nvSpPr>
          <p:cNvPr id="7" name="投影片編號版面配置區 6">
            <a:extLst>
              <a:ext uri="{FF2B5EF4-FFF2-40B4-BE49-F238E27FC236}">
                <a16:creationId xmlns:a16="http://schemas.microsoft.com/office/drawing/2014/main" id="{010D7FC4-4F6B-4D3A-B470-1CE86F3ADB90}"/>
              </a:ext>
            </a:extLst>
          </p:cNvPr>
          <p:cNvSpPr>
            <a:spLocks noGrp="1"/>
          </p:cNvSpPr>
          <p:nvPr>
            <p:ph type="sldNum" sz="quarter" idx="12"/>
          </p:nvPr>
        </p:nvSpPr>
        <p:spPr/>
        <p:txBody>
          <a:bodyPr/>
          <a:lstStyle/>
          <a:p>
            <a:fld id="{0CCA5CC5-96B4-4255-92F6-B87C90D4BEBF}" type="slidenum">
              <a:rPr lang="en-US" smtClean="0"/>
              <a:t>‹#›</a:t>
            </a:fld>
            <a:endParaRPr lang="en-US"/>
          </a:p>
        </p:txBody>
      </p:sp>
    </p:spTree>
    <p:extLst>
      <p:ext uri="{BB962C8B-B14F-4D97-AF65-F5344CB8AC3E}">
        <p14:creationId xmlns:p14="http://schemas.microsoft.com/office/powerpoint/2010/main" val="3169362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41F8B11-5FBB-4423-977C-476D9A8C1251}"/>
              </a:ext>
            </a:extLst>
          </p:cNvPr>
          <p:cNvSpPr>
            <a:spLocks noGrp="1"/>
          </p:cNvSpPr>
          <p:nvPr>
            <p:ph type="title"/>
          </p:nvPr>
        </p:nvSpPr>
        <p:spPr>
          <a:xfrm>
            <a:off x="839788" y="365125"/>
            <a:ext cx="10515600" cy="1325563"/>
          </a:xfrm>
        </p:spPr>
        <p:txBody>
          <a:bodyPr/>
          <a:lstStyle/>
          <a:p>
            <a:r>
              <a:rPr lang="zh-TW" altLang="en-US"/>
              <a:t>按一下以編輯母片標題樣式</a:t>
            </a:r>
            <a:endParaRPr lang="en-US"/>
          </a:p>
        </p:txBody>
      </p:sp>
      <p:sp>
        <p:nvSpPr>
          <p:cNvPr id="3" name="文字版面配置區 2">
            <a:extLst>
              <a:ext uri="{FF2B5EF4-FFF2-40B4-BE49-F238E27FC236}">
                <a16:creationId xmlns:a16="http://schemas.microsoft.com/office/drawing/2014/main" id="{117B3FD6-98EA-4ABC-854B-7A325663DE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a:extLst>
              <a:ext uri="{FF2B5EF4-FFF2-40B4-BE49-F238E27FC236}">
                <a16:creationId xmlns:a16="http://schemas.microsoft.com/office/drawing/2014/main" id="{98C84A98-C44E-4C93-A0B9-68DE2AC64B20}"/>
              </a:ext>
            </a:extLst>
          </p:cNvPr>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文字版面配置區 4">
            <a:extLst>
              <a:ext uri="{FF2B5EF4-FFF2-40B4-BE49-F238E27FC236}">
                <a16:creationId xmlns:a16="http://schemas.microsoft.com/office/drawing/2014/main" id="{EC1452B0-0E6D-4DF7-A25E-C4AD4A4808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a:extLst>
              <a:ext uri="{FF2B5EF4-FFF2-40B4-BE49-F238E27FC236}">
                <a16:creationId xmlns:a16="http://schemas.microsoft.com/office/drawing/2014/main" id="{6B3714E5-297A-41B9-9587-233077B5EE1B}"/>
              </a:ext>
            </a:extLst>
          </p:cNvPr>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日期版面配置區 6">
            <a:extLst>
              <a:ext uri="{FF2B5EF4-FFF2-40B4-BE49-F238E27FC236}">
                <a16:creationId xmlns:a16="http://schemas.microsoft.com/office/drawing/2014/main" id="{941E4672-C0C7-4E5B-92DF-9E195EAB900B}"/>
              </a:ext>
            </a:extLst>
          </p:cNvPr>
          <p:cNvSpPr>
            <a:spLocks noGrp="1"/>
          </p:cNvSpPr>
          <p:nvPr>
            <p:ph type="dt" sz="half" idx="10"/>
          </p:nvPr>
        </p:nvSpPr>
        <p:spPr/>
        <p:txBody>
          <a:bodyPr/>
          <a:lstStyle/>
          <a:p>
            <a:fld id="{1ADA6C77-6752-4248-BAA8-04637632E80B}" type="datetimeFigureOut">
              <a:rPr lang="en-US" smtClean="0"/>
              <a:t>4/12/2018</a:t>
            </a:fld>
            <a:endParaRPr lang="en-US"/>
          </a:p>
        </p:txBody>
      </p:sp>
      <p:sp>
        <p:nvSpPr>
          <p:cNvPr id="8" name="頁尾版面配置區 7">
            <a:extLst>
              <a:ext uri="{FF2B5EF4-FFF2-40B4-BE49-F238E27FC236}">
                <a16:creationId xmlns:a16="http://schemas.microsoft.com/office/drawing/2014/main" id="{45413E9C-EABD-482C-9188-093914F4A309}"/>
              </a:ext>
            </a:extLst>
          </p:cNvPr>
          <p:cNvSpPr>
            <a:spLocks noGrp="1"/>
          </p:cNvSpPr>
          <p:nvPr>
            <p:ph type="ftr" sz="quarter" idx="11"/>
          </p:nvPr>
        </p:nvSpPr>
        <p:spPr/>
        <p:txBody>
          <a:bodyPr/>
          <a:lstStyle/>
          <a:p>
            <a:endParaRPr lang="en-US"/>
          </a:p>
        </p:txBody>
      </p:sp>
      <p:sp>
        <p:nvSpPr>
          <p:cNvPr id="9" name="投影片編號版面配置區 8">
            <a:extLst>
              <a:ext uri="{FF2B5EF4-FFF2-40B4-BE49-F238E27FC236}">
                <a16:creationId xmlns:a16="http://schemas.microsoft.com/office/drawing/2014/main" id="{9E075FBB-390E-495A-B33F-304FB8169AE2}"/>
              </a:ext>
            </a:extLst>
          </p:cNvPr>
          <p:cNvSpPr>
            <a:spLocks noGrp="1"/>
          </p:cNvSpPr>
          <p:nvPr>
            <p:ph type="sldNum" sz="quarter" idx="12"/>
          </p:nvPr>
        </p:nvSpPr>
        <p:spPr/>
        <p:txBody>
          <a:bodyPr/>
          <a:lstStyle/>
          <a:p>
            <a:fld id="{0CCA5CC5-96B4-4255-92F6-B87C90D4BEBF}" type="slidenum">
              <a:rPr lang="en-US" smtClean="0"/>
              <a:t>‹#›</a:t>
            </a:fld>
            <a:endParaRPr lang="en-US"/>
          </a:p>
        </p:txBody>
      </p:sp>
    </p:spTree>
    <p:extLst>
      <p:ext uri="{BB962C8B-B14F-4D97-AF65-F5344CB8AC3E}">
        <p14:creationId xmlns:p14="http://schemas.microsoft.com/office/powerpoint/2010/main" val="1553800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858ABBD-07A2-4584-B832-55771B448E11}"/>
              </a:ext>
            </a:extLst>
          </p:cNvPr>
          <p:cNvSpPr>
            <a:spLocks noGrp="1"/>
          </p:cNvSpPr>
          <p:nvPr>
            <p:ph type="title"/>
          </p:nvPr>
        </p:nvSpPr>
        <p:spPr/>
        <p:txBody>
          <a:bodyPr/>
          <a:lstStyle/>
          <a:p>
            <a:r>
              <a:rPr lang="zh-TW" altLang="en-US"/>
              <a:t>按一下以編輯母片標題樣式</a:t>
            </a:r>
            <a:endParaRPr lang="en-US"/>
          </a:p>
        </p:txBody>
      </p:sp>
      <p:sp>
        <p:nvSpPr>
          <p:cNvPr id="3" name="日期版面配置區 2">
            <a:extLst>
              <a:ext uri="{FF2B5EF4-FFF2-40B4-BE49-F238E27FC236}">
                <a16:creationId xmlns:a16="http://schemas.microsoft.com/office/drawing/2014/main" id="{ACC94D8E-BFB8-4D3F-88FF-6E61B262E433}"/>
              </a:ext>
            </a:extLst>
          </p:cNvPr>
          <p:cNvSpPr>
            <a:spLocks noGrp="1"/>
          </p:cNvSpPr>
          <p:nvPr>
            <p:ph type="dt" sz="half" idx="10"/>
          </p:nvPr>
        </p:nvSpPr>
        <p:spPr/>
        <p:txBody>
          <a:bodyPr/>
          <a:lstStyle/>
          <a:p>
            <a:fld id="{1ADA6C77-6752-4248-BAA8-04637632E80B}" type="datetimeFigureOut">
              <a:rPr lang="en-US" smtClean="0"/>
              <a:t>4/12/2018</a:t>
            </a:fld>
            <a:endParaRPr lang="en-US"/>
          </a:p>
        </p:txBody>
      </p:sp>
      <p:sp>
        <p:nvSpPr>
          <p:cNvPr id="4" name="頁尾版面配置區 3">
            <a:extLst>
              <a:ext uri="{FF2B5EF4-FFF2-40B4-BE49-F238E27FC236}">
                <a16:creationId xmlns:a16="http://schemas.microsoft.com/office/drawing/2014/main" id="{6ABC20CD-316A-4D55-9324-FA0ADF1AEBB8}"/>
              </a:ext>
            </a:extLst>
          </p:cNvPr>
          <p:cNvSpPr>
            <a:spLocks noGrp="1"/>
          </p:cNvSpPr>
          <p:nvPr>
            <p:ph type="ftr" sz="quarter" idx="11"/>
          </p:nvPr>
        </p:nvSpPr>
        <p:spPr/>
        <p:txBody>
          <a:bodyPr/>
          <a:lstStyle/>
          <a:p>
            <a:endParaRPr lang="en-US"/>
          </a:p>
        </p:txBody>
      </p:sp>
      <p:sp>
        <p:nvSpPr>
          <p:cNvPr id="5" name="投影片編號版面配置區 4">
            <a:extLst>
              <a:ext uri="{FF2B5EF4-FFF2-40B4-BE49-F238E27FC236}">
                <a16:creationId xmlns:a16="http://schemas.microsoft.com/office/drawing/2014/main" id="{AB90F2DE-C754-4158-87FA-438EC217BD67}"/>
              </a:ext>
            </a:extLst>
          </p:cNvPr>
          <p:cNvSpPr>
            <a:spLocks noGrp="1"/>
          </p:cNvSpPr>
          <p:nvPr>
            <p:ph type="sldNum" sz="quarter" idx="12"/>
          </p:nvPr>
        </p:nvSpPr>
        <p:spPr/>
        <p:txBody>
          <a:bodyPr/>
          <a:lstStyle/>
          <a:p>
            <a:fld id="{0CCA5CC5-96B4-4255-92F6-B87C90D4BEBF}" type="slidenum">
              <a:rPr lang="en-US" smtClean="0"/>
              <a:t>‹#›</a:t>
            </a:fld>
            <a:endParaRPr lang="en-US"/>
          </a:p>
        </p:txBody>
      </p:sp>
    </p:spTree>
    <p:extLst>
      <p:ext uri="{BB962C8B-B14F-4D97-AF65-F5344CB8AC3E}">
        <p14:creationId xmlns:p14="http://schemas.microsoft.com/office/powerpoint/2010/main" val="1755506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9A7B0AE6-5C05-4373-9AD2-A3DF0599B45A}"/>
              </a:ext>
            </a:extLst>
          </p:cNvPr>
          <p:cNvSpPr>
            <a:spLocks noGrp="1"/>
          </p:cNvSpPr>
          <p:nvPr>
            <p:ph type="dt" sz="half" idx="10"/>
          </p:nvPr>
        </p:nvSpPr>
        <p:spPr/>
        <p:txBody>
          <a:bodyPr/>
          <a:lstStyle/>
          <a:p>
            <a:fld id="{1ADA6C77-6752-4248-BAA8-04637632E80B}" type="datetimeFigureOut">
              <a:rPr lang="en-US" smtClean="0"/>
              <a:t>4/12/2018</a:t>
            </a:fld>
            <a:endParaRPr lang="en-US"/>
          </a:p>
        </p:txBody>
      </p:sp>
      <p:sp>
        <p:nvSpPr>
          <p:cNvPr id="3" name="頁尾版面配置區 2">
            <a:extLst>
              <a:ext uri="{FF2B5EF4-FFF2-40B4-BE49-F238E27FC236}">
                <a16:creationId xmlns:a16="http://schemas.microsoft.com/office/drawing/2014/main" id="{3307EB6B-07C4-4D25-AE9C-6D272331E0D1}"/>
              </a:ext>
            </a:extLst>
          </p:cNvPr>
          <p:cNvSpPr>
            <a:spLocks noGrp="1"/>
          </p:cNvSpPr>
          <p:nvPr>
            <p:ph type="ftr" sz="quarter" idx="11"/>
          </p:nvPr>
        </p:nvSpPr>
        <p:spPr/>
        <p:txBody>
          <a:bodyPr/>
          <a:lstStyle/>
          <a:p>
            <a:endParaRPr lang="en-US"/>
          </a:p>
        </p:txBody>
      </p:sp>
      <p:sp>
        <p:nvSpPr>
          <p:cNvPr id="4" name="投影片編號版面配置區 3">
            <a:extLst>
              <a:ext uri="{FF2B5EF4-FFF2-40B4-BE49-F238E27FC236}">
                <a16:creationId xmlns:a16="http://schemas.microsoft.com/office/drawing/2014/main" id="{3328931F-B7B0-4EAA-8B9F-0D18B646419F}"/>
              </a:ext>
            </a:extLst>
          </p:cNvPr>
          <p:cNvSpPr>
            <a:spLocks noGrp="1"/>
          </p:cNvSpPr>
          <p:nvPr>
            <p:ph type="sldNum" sz="quarter" idx="12"/>
          </p:nvPr>
        </p:nvSpPr>
        <p:spPr/>
        <p:txBody>
          <a:bodyPr/>
          <a:lstStyle/>
          <a:p>
            <a:fld id="{0CCA5CC5-96B4-4255-92F6-B87C90D4BEBF}" type="slidenum">
              <a:rPr lang="en-US" smtClean="0"/>
              <a:t>‹#›</a:t>
            </a:fld>
            <a:endParaRPr lang="en-US"/>
          </a:p>
        </p:txBody>
      </p:sp>
    </p:spTree>
    <p:extLst>
      <p:ext uri="{BB962C8B-B14F-4D97-AF65-F5344CB8AC3E}">
        <p14:creationId xmlns:p14="http://schemas.microsoft.com/office/powerpoint/2010/main" val="149510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A7D0958-2057-4902-936B-D29835C9BA45}"/>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en-US"/>
          </a:p>
        </p:txBody>
      </p:sp>
      <p:sp>
        <p:nvSpPr>
          <p:cNvPr id="3" name="內容版面配置區 2">
            <a:extLst>
              <a:ext uri="{FF2B5EF4-FFF2-40B4-BE49-F238E27FC236}">
                <a16:creationId xmlns:a16="http://schemas.microsoft.com/office/drawing/2014/main" id="{12889F17-2B37-40D7-AA25-83BFFA021C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文字版面配置區 3">
            <a:extLst>
              <a:ext uri="{FF2B5EF4-FFF2-40B4-BE49-F238E27FC236}">
                <a16:creationId xmlns:a16="http://schemas.microsoft.com/office/drawing/2014/main" id="{E6C4FB73-6600-40A2-919B-50C5B6CAD8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18202565-28A9-4DA1-87BE-D9CF803EA0A7}"/>
              </a:ext>
            </a:extLst>
          </p:cNvPr>
          <p:cNvSpPr>
            <a:spLocks noGrp="1"/>
          </p:cNvSpPr>
          <p:nvPr>
            <p:ph type="dt" sz="half" idx="10"/>
          </p:nvPr>
        </p:nvSpPr>
        <p:spPr/>
        <p:txBody>
          <a:bodyPr/>
          <a:lstStyle/>
          <a:p>
            <a:fld id="{1ADA6C77-6752-4248-BAA8-04637632E80B}" type="datetimeFigureOut">
              <a:rPr lang="en-US" smtClean="0"/>
              <a:t>4/12/2018</a:t>
            </a:fld>
            <a:endParaRPr lang="en-US"/>
          </a:p>
        </p:txBody>
      </p:sp>
      <p:sp>
        <p:nvSpPr>
          <p:cNvPr id="6" name="頁尾版面配置區 5">
            <a:extLst>
              <a:ext uri="{FF2B5EF4-FFF2-40B4-BE49-F238E27FC236}">
                <a16:creationId xmlns:a16="http://schemas.microsoft.com/office/drawing/2014/main" id="{880A3CBE-BF0C-45CB-B46D-9C99E5351395}"/>
              </a:ext>
            </a:extLst>
          </p:cNvPr>
          <p:cNvSpPr>
            <a:spLocks noGrp="1"/>
          </p:cNvSpPr>
          <p:nvPr>
            <p:ph type="ftr" sz="quarter" idx="11"/>
          </p:nvPr>
        </p:nvSpPr>
        <p:spPr/>
        <p:txBody>
          <a:bodyPr/>
          <a:lstStyle/>
          <a:p>
            <a:endParaRPr lang="en-US"/>
          </a:p>
        </p:txBody>
      </p:sp>
      <p:sp>
        <p:nvSpPr>
          <p:cNvPr id="7" name="投影片編號版面配置區 6">
            <a:extLst>
              <a:ext uri="{FF2B5EF4-FFF2-40B4-BE49-F238E27FC236}">
                <a16:creationId xmlns:a16="http://schemas.microsoft.com/office/drawing/2014/main" id="{03F091A0-CDF9-4BFB-986F-B6034D37F918}"/>
              </a:ext>
            </a:extLst>
          </p:cNvPr>
          <p:cNvSpPr>
            <a:spLocks noGrp="1"/>
          </p:cNvSpPr>
          <p:nvPr>
            <p:ph type="sldNum" sz="quarter" idx="12"/>
          </p:nvPr>
        </p:nvSpPr>
        <p:spPr/>
        <p:txBody>
          <a:bodyPr/>
          <a:lstStyle/>
          <a:p>
            <a:fld id="{0CCA5CC5-96B4-4255-92F6-B87C90D4BEBF}" type="slidenum">
              <a:rPr lang="en-US" smtClean="0"/>
              <a:t>‹#›</a:t>
            </a:fld>
            <a:endParaRPr lang="en-US"/>
          </a:p>
        </p:txBody>
      </p:sp>
    </p:spTree>
    <p:extLst>
      <p:ext uri="{BB962C8B-B14F-4D97-AF65-F5344CB8AC3E}">
        <p14:creationId xmlns:p14="http://schemas.microsoft.com/office/powerpoint/2010/main" val="2004142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82E8DEC-0672-4046-8B1B-97DCE45068DC}"/>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en-US"/>
          </a:p>
        </p:txBody>
      </p:sp>
      <p:sp>
        <p:nvSpPr>
          <p:cNvPr id="3" name="圖片版面配置區 2">
            <a:extLst>
              <a:ext uri="{FF2B5EF4-FFF2-40B4-BE49-F238E27FC236}">
                <a16:creationId xmlns:a16="http://schemas.microsoft.com/office/drawing/2014/main" id="{6CABA952-0E07-4BB9-923E-CE2DADFADC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字版面配置區 3">
            <a:extLst>
              <a:ext uri="{FF2B5EF4-FFF2-40B4-BE49-F238E27FC236}">
                <a16:creationId xmlns:a16="http://schemas.microsoft.com/office/drawing/2014/main" id="{755BE129-0162-45A2-B3FA-E0814FDEFF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16639FD9-F5D4-43FA-B665-1BBE057C8A20}"/>
              </a:ext>
            </a:extLst>
          </p:cNvPr>
          <p:cNvSpPr>
            <a:spLocks noGrp="1"/>
          </p:cNvSpPr>
          <p:nvPr>
            <p:ph type="dt" sz="half" idx="10"/>
          </p:nvPr>
        </p:nvSpPr>
        <p:spPr/>
        <p:txBody>
          <a:bodyPr/>
          <a:lstStyle/>
          <a:p>
            <a:fld id="{1ADA6C77-6752-4248-BAA8-04637632E80B}" type="datetimeFigureOut">
              <a:rPr lang="en-US" smtClean="0"/>
              <a:t>4/12/2018</a:t>
            </a:fld>
            <a:endParaRPr lang="en-US"/>
          </a:p>
        </p:txBody>
      </p:sp>
      <p:sp>
        <p:nvSpPr>
          <p:cNvPr id="6" name="頁尾版面配置區 5">
            <a:extLst>
              <a:ext uri="{FF2B5EF4-FFF2-40B4-BE49-F238E27FC236}">
                <a16:creationId xmlns:a16="http://schemas.microsoft.com/office/drawing/2014/main" id="{9889D721-A573-4217-B96D-D7457DCF58EB}"/>
              </a:ext>
            </a:extLst>
          </p:cNvPr>
          <p:cNvSpPr>
            <a:spLocks noGrp="1"/>
          </p:cNvSpPr>
          <p:nvPr>
            <p:ph type="ftr" sz="quarter" idx="11"/>
          </p:nvPr>
        </p:nvSpPr>
        <p:spPr/>
        <p:txBody>
          <a:bodyPr/>
          <a:lstStyle/>
          <a:p>
            <a:endParaRPr lang="en-US"/>
          </a:p>
        </p:txBody>
      </p:sp>
      <p:sp>
        <p:nvSpPr>
          <p:cNvPr id="7" name="投影片編號版面配置區 6">
            <a:extLst>
              <a:ext uri="{FF2B5EF4-FFF2-40B4-BE49-F238E27FC236}">
                <a16:creationId xmlns:a16="http://schemas.microsoft.com/office/drawing/2014/main" id="{DBF3EEC5-C03E-4317-A9C5-48C026DE5665}"/>
              </a:ext>
            </a:extLst>
          </p:cNvPr>
          <p:cNvSpPr>
            <a:spLocks noGrp="1"/>
          </p:cNvSpPr>
          <p:nvPr>
            <p:ph type="sldNum" sz="quarter" idx="12"/>
          </p:nvPr>
        </p:nvSpPr>
        <p:spPr/>
        <p:txBody>
          <a:bodyPr/>
          <a:lstStyle/>
          <a:p>
            <a:fld id="{0CCA5CC5-96B4-4255-92F6-B87C90D4BEBF}" type="slidenum">
              <a:rPr lang="en-US" smtClean="0"/>
              <a:t>‹#›</a:t>
            </a:fld>
            <a:endParaRPr lang="en-US"/>
          </a:p>
        </p:txBody>
      </p:sp>
    </p:spTree>
    <p:extLst>
      <p:ext uri="{BB962C8B-B14F-4D97-AF65-F5344CB8AC3E}">
        <p14:creationId xmlns:p14="http://schemas.microsoft.com/office/powerpoint/2010/main" val="2404760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C0E6814A-2840-47A7-9D5E-ED953D1C79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endParaRPr lang="en-US"/>
          </a:p>
        </p:txBody>
      </p:sp>
      <p:sp>
        <p:nvSpPr>
          <p:cNvPr id="3" name="文字版面配置區 2">
            <a:extLst>
              <a:ext uri="{FF2B5EF4-FFF2-40B4-BE49-F238E27FC236}">
                <a16:creationId xmlns:a16="http://schemas.microsoft.com/office/drawing/2014/main" id="{7E626A01-AE96-4624-8EEC-66161C72FF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日期版面配置區 3">
            <a:extLst>
              <a:ext uri="{FF2B5EF4-FFF2-40B4-BE49-F238E27FC236}">
                <a16:creationId xmlns:a16="http://schemas.microsoft.com/office/drawing/2014/main" id="{9B8BBDB1-85B3-47E8-ADE5-8A7BA66BCA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DA6C77-6752-4248-BAA8-04637632E80B}" type="datetimeFigureOut">
              <a:rPr lang="en-US" smtClean="0"/>
              <a:t>4/12/2018</a:t>
            </a:fld>
            <a:endParaRPr lang="en-US"/>
          </a:p>
        </p:txBody>
      </p:sp>
      <p:sp>
        <p:nvSpPr>
          <p:cNvPr id="5" name="頁尾版面配置區 4">
            <a:extLst>
              <a:ext uri="{FF2B5EF4-FFF2-40B4-BE49-F238E27FC236}">
                <a16:creationId xmlns:a16="http://schemas.microsoft.com/office/drawing/2014/main" id="{6EA267E0-8852-4887-BFAA-B3AB69BF75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投影片編號版面配置區 5">
            <a:extLst>
              <a:ext uri="{FF2B5EF4-FFF2-40B4-BE49-F238E27FC236}">
                <a16:creationId xmlns:a16="http://schemas.microsoft.com/office/drawing/2014/main" id="{51159CAB-D0A4-4CA4-A728-79877B9D0B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CA5CC5-96B4-4255-92F6-B87C90D4BEBF}" type="slidenum">
              <a:rPr lang="en-US" smtClean="0"/>
              <a:t>‹#›</a:t>
            </a:fld>
            <a:endParaRPr lang="en-US"/>
          </a:p>
        </p:txBody>
      </p:sp>
    </p:spTree>
    <p:extLst>
      <p:ext uri="{BB962C8B-B14F-4D97-AF65-F5344CB8AC3E}">
        <p14:creationId xmlns:p14="http://schemas.microsoft.com/office/powerpoint/2010/main" val="3951589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表格 17">
            <a:extLst>
              <a:ext uri="{FF2B5EF4-FFF2-40B4-BE49-F238E27FC236}">
                <a16:creationId xmlns:a16="http://schemas.microsoft.com/office/drawing/2014/main" id="{2CA16670-100A-4E84-9210-4411F2BBD6BC}"/>
              </a:ext>
            </a:extLst>
          </p:cNvPr>
          <p:cNvGraphicFramePr>
            <a:graphicFrameLocks noGrp="1"/>
          </p:cNvGraphicFramePr>
          <p:nvPr>
            <p:extLst>
              <p:ext uri="{D42A27DB-BD31-4B8C-83A1-F6EECF244321}">
                <p14:modId xmlns:p14="http://schemas.microsoft.com/office/powerpoint/2010/main" val="1320435121"/>
              </p:ext>
            </p:extLst>
          </p:nvPr>
        </p:nvGraphicFramePr>
        <p:xfrm>
          <a:off x="0" y="0"/>
          <a:ext cx="12192000" cy="64008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3451445138"/>
                    </a:ext>
                  </a:extLst>
                </a:gridCol>
              </a:tblGrid>
              <a:tr h="370840">
                <a:tc>
                  <a:txBody>
                    <a:bodyPr/>
                    <a:lstStyle/>
                    <a:p>
                      <a:pPr algn="ctr"/>
                      <a:r>
                        <a:rPr lang="en-US" altLang="zh-TW" sz="1800" b="1" dirty="0">
                          <a:solidFill>
                            <a:schemeClr val="accent3">
                              <a:lumMod val="75000"/>
                            </a:schemeClr>
                          </a:solidFill>
                          <a:latin typeface="+mn-lt"/>
                        </a:rPr>
                        <a:t>MATH4332 Mini-Project 2: Predicting House Sales Prices Using Model Selection, Regularization Method and Regression Tree</a:t>
                      </a:r>
                      <a:br>
                        <a:rPr lang="en-US" altLang="zh-TW" sz="1800" b="1" dirty="0">
                          <a:solidFill>
                            <a:schemeClr val="accent3">
                              <a:lumMod val="75000"/>
                            </a:schemeClr>
                          </a:solidFill>
                          <a:latin typeface="+mn-lt"/>
                        </a:rPr>
                      </a:br>
                      <a:r>
                        <a:rPr lang="en-US" altLang="zh-TW" sz="1800" b="1" dirty="0">
                          <a:solidFill>
                            <a:schemeClr val="accent3">
                              <a:lumMod val="75000"/>
                            </a:schemeClr>
                          </a:solidFill>
                          <a:latin typeface="+mn-lt"/>
                        </a:rPr>
                        <a:t>Choi Ming Yeung, Chu Chun Kit, Department of Mathematics; Lo Ho Fung</a:t>
                      </a:r>
                      <a:r>
                        <a:rPr lang="en-US" altLang="zh-TW" sz="1600" b="1" dirty="0">
                          <a:solidFill>
                            <a:schemeClr val="accent3">
                              <a:lumMod val="75000"/>
                            </a:schemeClr>
                          </a:solidFill>
                          <a:latin typeface="+mn-lt"/>
                        </a:rPr>
                        <a:t>, </a:t>
                      </a:r>
                      <a:r>
                        <a:rPr lang="en-US" altLang="zh-TW" sz="1800" b="1" kern="1200" dirty="0">
                          <a:solidFill>
                            <a:schemeClr val="accent3">
                              <a:lumMod val="75000"/>
                            </a:schemeClr>
                          </a:solidFill>
                          <a:latin typeface="+mn-lt"/>
                          <a:ea typeface="+mn-ea"/>
                          <a:cs typeface="+mn-cs"/>
                        </a:rPr>
                        <a:t>Department of Finance</a:t>
                      </a:r>
                      <a:endParaRPr lang="en-US" sz="1800" b="1" kern="1200" dirty="0">
                        <a:solidFill>
                          <a:schemeClr val="accent3">
                            <a:lumMod val="75000"/>
                          </a:schemeClr>
                        </a:solidFill>
                        <a:latin typeface="+mn-lt"/>
                        <a:ea typeface="+mn-ea"/>
                        <a:cs typeface="+mn-cs"/>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extLst>
                  <a:ext uri="{0D108BD9-81ED-4DB2-BD59-A6C34878D82A}">
                    <a16:rowId xmlns:a16="http://schemas.microsoft.com/office/drawing/2014/main" val="3631844598"/>
                  </a:ext>
                </a:extLst>
              </a:tr>
            </a:tbl>
          </a:graphicData>
        </a:graphic>
      </p:graphicFrame>
      <p:graphicFrame>
        <p:nvGraphicFramePr>
          <p:cNvPr id="20" name="表格 19">
            <a:extLst>
              <a:ext uri="{FF2B5EF4-FFF2-40B4-BE49-F238E27FC236}">
                <a16:creationId xmlns:a16="http://schemas.microsoft.com/office/drawing/2014/main" id="{655D63E0-0C4E-468A-B114-F89E13D224A1}"/>
              </a:ext>
            </a:extLst>
          </p:cNvPr>
          <p:cNvGraphicFramePr>
            <a:graphicFrameLocks noGrp="1"/>
          </p:cNvGraphicFramePr>
          <p:nvPr>
            <p:extLst>
              <p:ext uri="{D42A27DB-BD31-4B8C-83A1-F6EECF244321}">
                <p14:modId xmlns:p14="http://schemas.microsoft.com/office/powerpoint/2010/main" val="1365016731"/>
              </p:ext>
            </p:extLst>
          </p:nvPr>
        </p:nvGraphicFramePr>
        <p:xfrm>
          <a:off x="0" y="700125"/>
          <a:ext cx="3134139" cy="2194560"/>
        </p:xfrm>
        <a:graphic>
          <a:graphicData uri="http://schemas.openxmlformats.org/drawingml/2006/table">
            <a:tbl>
              <a:tblPr firstRow="1" bandRow="1">
                <a:tableStyleId>{2D5ABB26-0587-4C30-8999-92F81FD0307C}</a:tableStyleId>
              </a:tblPr>
              <a:tblGrid>
                <a:gridCol w="3134139">
                  <a:extLst>
                    <a:ext uri="{9D8B030D-6E8A-4147-A177-3AD203B41FA5}">
                      <a16:colId xmlns:a16="http://schemas.microsoft.com/office/drawing/2014/main" val="2184900684"/>
                    </a:ext>
                  </a:extLst>
                </a:gridCol>
              </a:tblGrid>
              <a:tr h="0">
                <a:tc>
                  <a:txBody>
                    <a:bodyPr/>
                    <a:lstStyle/>
                    <a:p>
                      <a:pPr algn="ctr"/>
                      <a:r>
                        <a:rPr lang="en-US" altLang="zh-TW" sz="1200" b="1" u="none" dirty="0">
                          <a:solidFill>
                            <a:schemeClr val="tx1"/>
                          </a:solidFill>
                          <a:latin typeface="Times New Roman" panose="02020603050405020304" pitchFamily="18" charset="0"/>
                          <a:cs typeface="Times New Roman" panose="02020603050405020304" pitchFamily="18" charset="0"/>
                        </a:rPr>
                        <a:t>1. Introduction</a:t>
                      </a: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accent5">
                            <a:lumMod val="60000"/>
                            <a:lumOff val="40000"/>
                            <a:tint val="66000"/>
                            <a:satMod val="160000"/>
                          </a:schemeClr>
                        </a:gs>
                        <a:gs pos="50000">
                          <a:schemeClr val="accent5">
                            <a:lumMod val="60000"/>
                            <a:lumOff val="40000"/>
                            <a:tint val="44500"/>
                            <a:satMod val="160000"/>
                          </a:schemeClr>
                        </a:gs>
                        <a:gs pos="100000">
                          <a:schemeClr val="accent5">
                            <a:lumMod val="60000"/>
                            <a:lumOff val="40000"/>
                            <a:tint val="23500"/>
                            <a:satMod val="160000"/>
                          </a:schemeClr>
                        </a:gs>
                      </a:gsLst>
                      <a:path path="circle">
                        <a:fillToRect l="50000" t="50000" r="50000" b="50000"/>
                      </a:path>
                      <a:tileRect/>
                    </a:gradFill>
                  </a:tcPr>
                </a:tc>
                <a:extLst>
                  <a:ext uri="{0D108BD9-81ED-4DB2-BD59-A6C34878D82A}">
                    <a16:rowId xmlns:a16="http://schemas.microsoft.com/office/drawing/2014/main" val="4004238555"/>
                  </a:ext>
                </a:extLst>
              </a:tr>
              <a:tr h="37084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TW" sz="1000" dirty="0">
                          <a:solidFill>
                            <a:schemeClr val="tx1"/>
                          </a:solidFill>
                          <a:latin typeface="Times New Roman" panose="02020603050405020304" pitchFamily="18" charset="0"/>
                          <a:cs typeface="Times New Roman" panose="02020603050405020304" pitchFamily="18" charset="0"/>
                        </a:rPr>
                        <a:t>In this project, we aim to predict the house sale price using various modeling methods. The predictions made by the models will then submit to Kaggle to test. We aim to have the lowest Kaggle score, i.e. the lowest test error, by considering different modeling methods. In general, we would like to reduce the variables in the model. Therefore, in the following, we will consider linear model selection, including forward, backward and stepwise. For dimension reduction method, we consider PCR as well as Lasso. For regression tree, bagging, random forest and boosting will be utilized.</a:t>
                      </a:r>
                      <a:endParaRPr lang="en-US" sz="1000" dirty="0">
                        <a:solidFill>
                          <a:schemeClr val="tx1"/>
                        </a:solidFill>
                        <a:latin typeface="Times New Roman" panose="02020603050405020304" pitchFamily="18" charset="0"/>
                        <a:cs typeface="Times New Roman" panose="02020603050405020304" pitchFamily="18" charset="0"/>
                      </a:endParaRPr>
                    </a:p>
                    <a:p>
                      <a:pPr algn="just"/>
                      <a:endParaRPr lang="en-US" sz="1000" dirty="0"/>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2079350448"/>
                  </a:ext>
                </a:extLst>
              </a:tr>
            </a:tbl>
          </a:graphicData>
        </a:graphic>
      </p:graphicFrame>
      <p:graphicFrame>
        <p:nvGraphicFramePr>
          <p:cNvPr id="21" name="表格 20">
            <a:extLst>
              <a:ext uri="{FF2B5EF4-FFF2-40B4-BE49-F238E27FC236}">
                <a16:creationId xmlns:a16="http://schemas.microsoft.com/office/drawing/2014/main" id="{0E2C0343-6F76-4D19-90F6-D38AE4813B91}"/>
              </a:ext>
            </a:extLst>
          </p:cNvPr>
          <p:cNvGraphicFramePr>
            <a:graphicFrameLocks noGrp="1"/>
          </p:cNvGraphicFramePr>
          <p:nvPr>
            <p:extLst>
              <p:ext uri="{D42A27DB-BD31-4B8C-83A1-F6EECF244321}">
                <p14:modId xmlns:p14="http://schemas.microsoft.com/office/powerpoint/2010/main" val="4115220016"/>
              </p:ext>
            </p:extLst>
          </p:nvPr>
        </p:nvGraphicFramePr>
        <p:xfrm>
          <a:off x="-6" y="2756511"/>
          <a:ext cx="3134135" cy="4168304"/>
        </p:xfrm>
        <a:graphic>
          <a:graphicData uri="http://schemas.openxmlformats.org/drawingml/2006/table">
            <a:tbl>
              <a:tblPr firstRow="1" bandRow="1">
                <a:tableStyleId>{2D5ABB26-0587-4C30-8999-92F81FD0307C}</a:tableStyleId>
              </a:tblPr>
              <a:tblGrid>
                <a:gridCol w="792874">
                  <a:extLst>
                    <a:ext uri="{9D8B030D-6E8A-4147-A177-3AD203B41FA5}">
                      <a16:colId xmlns:a16="http://schemas.microsoft.com/office/drawing/2014/main" val="1339929658"/>
                    </a:ext>
                  </a:extLst>
                </a:gridCol>
                <a:gridCol w="1095405">
                  <a:extLst>
                    <a:ext uri="{9D8B030D-6E8A-4147-A177-3AD203B41FA5}">
                      <a16:colId xmlns:a16="http://schemas.microsoft.com/office/drawing/2014/main" val="3507862194"/>
                    </a:ext>
                  </a:extLst>
                </a:gridCol>
                <a:gridCol w="1245856">
                  <a:extLst>
                    <a:ext uri="{9D8B030D-6E8A-4147-A177-3AD203B41FA5}">
                      <a16:colId xmlns:a16="http://schemas.microsoft.com/office/drawing/2014/main" val="3750811699"/>
                    </a:ext>
                  </a:extLst>
                </a:gridCol>
              </a:tblGrid>
              <a:tr h="282104">
                <a:tc gridSpan="3">
                  <a:txBody>
                    <a:bodyPr/>
                    <a:lstStyle/>
                    <a:p>
                      <a:pPr algn="ctr"/>
                      <a:r>
                        <a:rPr lang="en-US" altLang="zh-TW" sz="1200" b="1" u="none" dirty="0">
                          <a:solidFill>
                            <a:schemeClr val="tx1"/>
                          </a:solidFill>
                          <a:latin typeface="Times New Roman" panose="02020603050405020304" pitchFamily="18" charset="0"/>
                          <a:cs typeface="Times New Roman" panose="02020603050405020304" pitchFamily="18" charset="0"/>
                        </a:rPr>
                        <a:t>2. Data Pre-processing</a:t>
                      </a:r>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5">
                            <a:lumMod val="60000"/>
                            <a:lumOff val="40000"/>
                            <a:tint val="66000"/>
                            <a:satMod val="160000"/>
                          </a:schemeClr>
                        </a:gs>
                        <a:gs pos="50000">
                          <a:schemeClr val="accent5">
                            <a:lumMod val="60000"/>
                            <a:lumOff val="40000"/>
                            <a:tint val="44500"/>
                            <a:satMod val="160000"/>
                          </a:schemeClr>
                        </a:gs>
                        <a:gs pos="100000">
                          <a:schemeClr val="accent5">
                            <a:lumMod val="60000"/>
                            <a:lumOff val="40000"/>
                            <a:tint val="23500"/>
                            <a:satMod val="160000"/>
                          </a:schemeClr>
                        </a:gs>
                      </a:gsLst>
                      <a:path path="circle">
                        <a:fillToRect l="50000" t="50000" r="50000" b="50000"/>
                      </a:path>
                      <a:tileRect/>
                    </a:gradFill>
                  </a:tcPr>
                </a:tc>
                <a:tc hMerge="1">
                  <a:txBody>
                    <a:bodyPr/>
                    <a:lstStyle/>
                    <a:p>
                      <a:endParaRPr lang="en-US"/>
                    </a:p>
                  </a:txBody>
                  <a:tcPr/>
                </a:tc>
                <a:tc hMerge="1">
                  <a:txBody>
                    <a:bodyPr/>
                    <a:lstStyle/>
                    <a:p>
                      <a:pPr algn="ctr"/>
                      <a:endParaRPr lang="en-US" altLang="zh-TW" sz="1200" b="1" u="none" dirty="0">
                        <a:solidFill>
                          <a:schemeClr val="tx1"/>
                        </a:solidFill>
                        <a:latin typeface="Times New Roman" panose="02020603050405020304" pitchFamily="18" charset="0"/>
                        <a:cs typeface="Times New Roman" panose="02020603050405020304" pitchFamily="18" charset="0"/>
                      </a:endParaRPr>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6">
                            <a:lumMod val="60000"/>
                            <a:lumOff val="40000"/>
                            <a:tint val="66000"/>
                            <a:satMod val="160000"/>
                          </a:schemeClr>
                        </a:gs>
                        <a:gs pos="50000">
                          <a:schemeClr val="accent6">
                            <a:lumMod val="60000"/>
                            <a:lumOff val="40000"/>
                            <a:tint val="44500"/>
                            <a:satMod val="160000"/>
                          </a:schemeClr>
                        </a:gs>
                        <a:gs pos="100000">
                          <a:schemeClr val="accent6">
                            <a:lumMod val="60000"/>
                            <a:lumOff val="40000"/>
                            <a:tint val="23500"/>
                            <a:satMod val="160000"/>
                          </a:schemeClr>
                        </a:gs>
                      </a:gsLst>
                      <a:path path="circle">
                        <a:fillToRect l="50000" t="50000" r="50000" b="50000"/>
                      </a:path>
                      <a:tileRect/>
                    </a:gradFill>
                  </a:tcPr>
                </a:tc>
                <a:extLst>
                  <a:ext uri="{0D108BD9-81ED-4DB2-BD59-A6C34878D82A}">
                    <a16:rowId xmlns:a16="http://schemas.microsoft.com/office/drawing/2014/main" val="2088613371"/>
                  </a:ext>
                </a:extLst>
              </a:tr>
              <a:tr h="0">
                <a:tc>
                  <a:txBody>
                    <a:bodyPr/>
                    <a:lstStyle/>
                    <a:p>
                      <a:pPr algn="ctr"/>
                      <a:r>
                        <a:rPr lang="en-US" sz="1000" b="1" dirty="0">
                          <a:latin typeface="Times New Roman" panose="02020603050405020304" pitchFamily="18" charset="0"/>
                          <a:cs typeface="Times New Roman" panose="02020603050405020304" pitchFamily="18" charset="0"/>
                        </a:rPr>
                        <a:t>Features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b="1" dirty="0">
                          <a:latin typeface="Times New Roman" panose="02020603050405020304" pitchFamily="18" charset="0"/>
                          <a:cs typeface="Times New Roman" panose="02020603050405020304" pitchFamily="18" charset="0"/>
                        </a:rPr>
                        <a:t>After transformation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b="1" dirty="0">
                          <a:latin typeface="Times New Roman" panose="02020603050405020304" pitchFamily="18" charset="0"/>
                          <a:cs typeface="Times New Roman" panose="02020603050405020304" pitchFamily="18" charset="0"/>
                        </a:rPr>
                        <a:t>Remarks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50704697"/>
                  </a:ext>
                </a:extLst>
              </a:tr>
              <a:tr h="0">
                <a:tc>
                  <a:txBody>
                    <a:bodyPr/>
                    <a:lstStyle/>
                    <a:p>
                      <a:pPr algn="ctr"/>
                      <a:r>
                        <a:rPr lang="en-US" sz="1000" dirty="0" err="1">
                          <a:solidFill>
                            <a:schemeClr val="tx1"/>
                          </a:solidFill>
                          <a:latin typeface="Times New Roman" panose="02020603050405020304" pitchFamily="18" charset="0"/>
                          <a:cs typeface="Times New Roman" panose="02020603050405020304" pitchFamily="18" charset="0"/>
                        </a:rPr>
                        <a:t>YrSold</a:t>
                      </a:r>
                      <a:r>
                        <a:rPr lang="en-US" sz="1000" dirty="0">
                          <a:solidFill>
                            <a:schemeClr val="tx1"/>
                          </a:solidFill>
                          <a:latin typeface="Times New Roman" panose="02020603050405020304" pitchFamily="18" charset="0"/>
                          <a:cs typeface="Times New Roman" panose="02020603050405020304" pitchFamily="18" charset="0"/>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lang="en-US" sz="1000" dirty="0">
                          <a:latin typeface="Times New Roman" panose="02020603050405020304" pitchFamily="18" charset="0"/>
                          <a:cs typeface="Times New Roman" panose="02020603050405020304" pitchFamily="18" charset="0"/>
                        </a:rPr>
                        <a:t>Year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HK" sz="1000" dirty="0" err="1">
                          <a:latin typeface="Times New Roman" panose="02020603050405020304" pitchFamily="18" charset="0"/>
                          <a:cs typeface="Times New Roman" panose="02020603050405020304" pitchFamily="18" charset="0"/>
                        </a:rPr>
                        <a:t>YrSold</a:t>
                      </a:r>
                      <a:r>
                        <a:rPr lang="en-US" altLang="zh-HK" sz="1000" dirty="0">
                          <a:latin typeface="Times New Roman" panose="02020603050405020304" pitchFamily="18" charset="0"/>
                          <a:cs typeface="Times New Roman" panose="02020603050405020304" pitchFamily="18" charset="0"/>
                        </a:rPr>
                        <a:t> − </a:t>
                      </a:r>
                      <a:r>
                        <a:rPr lang="en-US" altLang="zh-HK" sz="1000" dirty="0" err="1">
                          <a:latin typeface="Times New Roman" panose="02020603050405020304" pitchFamily="18" charset="0"/>
                          <a:cs typeface="Times New Roman" panose="02020603050405020304" pitchFamily="18" charset="0"/>
                        </a:rPr>
                        <a:t>YrBuilt</a:t>
                      </a:r>
                      <a:endParaRPr lang="en-US" altLang="zh-HK" sz="1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solidFill>
                      <a:schemeClr val="bg1"/>
                    </a:solidFill>
                  </a:tcPr>
                </a:tc>
                <a:extLst>
                  <a:ext uri="{0D108BD9-81ED-4DB2-BD59-A6C34878D82A}">
                    <a16:rowId xmlns:a16="http://schemas.microsoft.com/office/drawing/2014/main" val="3408671242"/>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HK" sz="1000" dirty="0" err="1">
                          <a:solidFill>
                            <a:schemeClr val="tx1"/>
                          </a:solidFill>
                          <a:latin typeface="Times New Roman" panose="02020603050405020304" pitchFamily="18" charset="0"/>
                          <a:cs typeface="Times New Roman" panose="02020603050405020304" pitchFamily="18" charset="0"/>
                        </a:rPr>
                        <a:t>Yr</a:t>
                      </a:r>
                      <a:r>
                        <a:rPr lang="en-US" altLang="zh-HK" sz="1000" dirty="0">
                          <a:solidFill>
                            <a:schemeClr val="tx1"/>
                          </a:solidFill>
                          <a:latin typeface="Times New Roman" panose="02020603050405020304" pitchFamily="18" charset="0"/>
                          <a:cs typeface="Times New Roman" panose="02020603050405020304" pitchFamily="18" charset="0"/>
                        </a:rPr>
                        <a:t> Built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zh-HK" sz="1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solidFill>
                      <a:schemeClr val="bg1"/>
                    </a:solidFill>
                  </a:tcPr>
                </a:tc>
                <a:extLst>
                  <a:ext uri="{0D108BD9-81ED-4DB2-BD59-A6C34878D82A}">
                    <a16:rowId xmlns:a16="http://schemas.microsoft.com/office/drawing/2014/main" val="393116406"/>
                  </a:ext>
                </a:extLst>
              </a:tr>
              <a:tr h="274320">
                <a:tc>
                  <a:txBody>
                    <a:bodyPr/>
                    <a:lstStyle/>
                    <a:p>
                      <a:pPr algn="ctr"/>
                      <a:r>
                        <a:rPr lang="en-US" sz="1000" dirty="0">
                          <a:latin typeface="Times New Roman" panose="02020603050405020304" pitchFamily="18" charset="0"/>
                          <a:cs typeface="Times New Roman" panose="02020603050405020304" pitchFamily="18" charset="0"/>
                        </a:rPr>
                        <a:t>Condition1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lang="en-US" sz="1000" dirty="0" err="1">
                          <a:latin typeface="Times New Roman" panose="02020603050405020304" pitchFamily="18" charset="0"/>
                          <a:cs typeface="Times New Roman" panose="02020603050405020304" pitchFamily="18" charset="0"/>
                        </a:rPr>
                        <a:t>ConditionTotal</a:t>
                      </a:r>
                      <a:endParaRPr lang="en-US" sz="1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lang="en-US" sz="1000" dirty="0">
                          <a:latin typeface="Times New Roman" panose="02020603050405020304" pitchFamily="18" charset="0"/>
                          <a:cs typeface="Times New Roman" panose="02020603050405020304" pitchFamily="18" charset="0"/>
                        </a:rPr>
                        <a:t>Combine these two based on the criteria “Norm”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79557193"/>
                  </a:ext>
                </a:extLst>
              </a:tr>
              <a:tr h="152121">
                <a:tc>
                  <a:txBody>
                    <a:bodyPr/>
                    <a:lstStyle/>
                    <a:p>
                      <a:pPr algn="ctr"/>
                      <a:r>
                        <a:rPr lang="en-US" altLang="zh-HK" sz="1000" dirty="0">
                          <a:latin typeface="Times New Roman" panose="02020603050405020304" pitchFamily="18" charset="0"/>
                          <a:cs typeface="Times New Roman" panose="02020603050405020304" pitchFamily="18" charset="0"/>
                        </a:rPr>
                        <a:t>Condition2</a:t>
                      </a:r>
                      <a:endParaRPr lang="en-US" sz="1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lang="zh-HK" altLang="en-US"/>
                    </a:p>
                  </a:txBody>
                  <a:tcPr/>
                </a:tc>
                <a:tc vMerge="1">
                  <a:txBody>
                    <a:bodyPr/>
                    <a:lstStyle/>
                    <a:p>
                      <a:endParaRPr lang="zh-HK" altLang="en-US"/>
                    </a:p>
                  </a:txBody>
                  <a:tcPr/>
                </a:tc>
                <a:extLst>
                  <a:ext uri="{0D108BD9-81ED-4DB2-BD59-A6C34878D82A}">
                    <a16:rowId xmlns:a16="http://schemas.microsoft.com/office/drawing/2014/main" val="2715544086"/>
                  </a:ext>
                </a:extLst>
              </a:tr>
              <a:tr h="117644">
                <a:tc>
                  <a:txBody>
                    <a:bodyPr/>
                    <a:lstStyle/>
                    <a:p>
                      <a:pPr algn="ctr"/>
                      <a:r>
                        <a:rPr lang="en-US" sz="1000" dirty="0" err="1">
                          <a:latin typeface="Times New Roman" panose="02020603050405020304" pitchFamily="18" charset="0"/>
                          <a:cs typeface="Times New Roman" panose="02020603050405020304" pitchFamily="18" charset="0"/>
                        </a:rPr>
                        <a:t>MoSold</a:t>
                      </a:r>
                      <a:endParaRPr lang="en-US" sz="1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err="1">
                          <a:latin typeface="Times New Roman" panose="02020603050405020304" pitchFamily="18" charset="0"/>
                          <a:cs typeface="Times New Roman" panose="02020603050405020304" pitchFamily="18" charset="0"/>
                        </a:rPr>
                        <a:t>SeaSold</a:t>
                      </a:r>
                      <a:endParaRPr lang="en-US" sz="1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a:latin typeface="Times New Roman" panose="02020603050405020304" pitchFamily="18" charset="0"/>
                          <a:cs typeface="Times New Roman" panose="02020603050405020304" pitchFamily="18" charset="0"/>
                        </a:rPr>
                        <a:t>Group </a:t>
                      </a:r>
                      <a:r>
                        <a:rPr lang="en-US" sz="1000" dirty="0" err="1">
                          <a:latin typeface="Times New Roman" panose="02020603050405020304" pitchFamily="18" charset="0"/>
                          <a:cs typeface="Times New Roman" panose="02020603050405020304" pitchFamily="18" charset="0"/>
                        </a:rPr>
                        <a:t>MoSold</a:t>
                      </a:r>
                      <a:r>
                        <a:rPr lang="en-US" sz="1000" dirty="0">
                          <a:latin typeface="Times New Roman" panose="02020603050405020304" pitchFamily="18" charset="0"/>
                          <a:cs typeface="Times New Roman" panose="02020603050405020304" pitchFamily="18" charset="0"/>
                        </a:rPr>
                        <a:t> into 4 levels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73517796"/>
                  </a:ext>
                </a:extLst>
              </a:tr>
              <a:tr h="720931">
                <a:tc gridSpan="3">
                  <a:txBody>
                    <a:bodyPr/>
                    <a:lstStyle/>
                    <a:p>
                      <a:pPr algn="ctr"/>
                      <a:r>
                        <a:rPr lang="en-US" sz="900" dirty="0">
                          <a:solidFill>
                            <a:schemeClr val="accent5">
                              <a:lumMod val="60000"/>
                              <a:lumOff val="40000"/>
                            </a:schemeClr>
                          </a:solidFill>
                          <a:latin typeface="Times New Roman" panose="02020603050405020304" pitchFamily="18" charset="0"/>
                          <a:cs typeface="Times New Roman" panose="02020603050405020304" pitchFamily="18" charset="0"/>
                        </a:rPr>
                        <a:t>Figure 1</a:t>
                      </a:r>
                      <a:r>
                        <a:rPr lang="en-US" sz="900" dirty="0">
                          <a:latin typeface="Times New Roman" panose="02020603050405020304" pitchFamily="18" charset="0"/>
                          <a:cs typeface="Times New Roman" panose="02020603050405020304" pitchFamily="18" charset="0"/>
                        </a:rPr>
                        <a:t>: Explanation</a:t>
                      </a:r>
                      <a:r>
                        <a:rPr lang="en-US" sz="900" baseline="0" dirty="0">
                          <a:latin typeface="Times New Roman" panose="02020603050405020304" pitchFamily="18" charset="0"/>
                          <a:cs typeface="Times New Roman" panose="02020603050405020304" pitchFamily="18" charset="0"/>
                        </a:rPr>
                        <a:t> of some features that we transform.</a:t>
                      </a:r>
                    </a:p>
                    <a:p>
                      <a:pPr algn="ctr"/>
                      <a:endParaRPr lang="en-US" sz="1000" dirty="0">
                        <a:latin typeface="Times New Roman" panose="02020603050405020304" pitchFamily="18" charset="0"/>
                        <a:cs typeface="Times New Roman" panose="02020603050405020304" pitchFamily="18" charset="0"/>
                      </a:endParaRPr>
                    </a:p>
                    <a:p>
                      <a:pPr algn="l"/>
                      <a:r>
                        <a:rPr lang="en-US" sz="1000" dirty="0">
                          <a:latin typeface="Times New Roman" panose="02020603050405020304" pitchFamily="18" charset="0"/>
                          <a:cs typeface="Times New Roman" panose="02020603050405020304" pitchFamily="18" charset="0"/>
                        </a:rPr>
                        <a:t>The data set has 1460 observations with 79 features, for which 36 are quantitative and 43 are categorical. Also, there are 19 out of 79 attributes have missing values, which stated as NA. The main idea for the treatment on missing data is as follows</a:t>
                      </a:r>
                      <a:r>
                        <a:rPr lang="en-US" altLang="zh-TW" sz="1000" dirty="0">
                          <a:latin typeface="Times New Roman" panose="02020603050405020304" pitchFamily="18" charset="0"/>
                          <a:cs typeface="Times New Roman" panose="02020603050405020304" pitchFamily="18" charset="0"/>
                        </a:rPr>
                        <a:t>: </a:t>
                      </a:r>
                      <a:r>
                        <a:rPr lang="en-US" sz="1000" dirty="0">
                          <a:latin typeface="Times New Roman" panose="02020603050405020304" pitchFamily="18" charset="0"/>
                          <a:cs typeface="Times New Roman" panose="02020603050405020304" pitchFamily="18" charset="0"/>
                        </a:rPr>
                        <a:t>For categorical variable, we correct the “NA” into None or 0 for ordered data case. For qualitative variable, we replace it by its median. And we also replace it by 0 in some cases.  Figure 1 demonstrates the transformation of variables that are not because of missing data. Noted that the variable </a:t>
                      </a:r>
                      <a:r>
                        <a:rPr lang="en-US" altLang="zh-TW" sz="1000" dirty="0">
                          <a:latin typeface="Times New Roman" panose="02020603050405020304" pitchFamily="18" charset="0"/>
                          <a:cs typeface="Times New Roman" panose="02020603050405020304" pitchFamily="18" charset="0"/>
                        </a:rPr>
                        <a:t>“Utilities” is deleted as all the </a:t>
                      </a:r>
                      <a:r>
                        <a:rPr lang="en-US" altLang="zh-TW" sz="1000">
                          <a:latin typeface="Times New Roman" panose="02020603050405020304" pitchFamily="18" charset="0"/>
                          <a:cs typeface="Times New Roman" panose="02020603050405020304" pitchFamily="18" charset="0"/>
                        </a:rPr>
                        <a:t>value in </a:t>
                      </a:r>
                      <a:r>
                        <a:rPr lang="en-US" altLang="zh-TW" sz="1000" dirty="0">
                          <a:latin typeface="Times New Roman" panose="02020603050405020304" pitchFamily="18" charset="0"/>
                          <a:cs typeface="Times New Roman" panose="02020603050405020304" pitchFamily="18" charset="0"/>
                        </a:rPr>
                        <a:t>it are the same.</a:t>
                      </a:r>
                      <a:endParaRPr lang="en-US" sz="10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sz="1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a:endParaRPr lang="en-US" sz="10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91485009"/>
                  </a:ext>
                </a:extLst>
              </a:tr>
            </a:tbl>
          </a:graphicData>
        </a:graphic>
      </p:graphicFrame>
      <p:graphicFrame>
        <p:nvGraphicFramePr>
          <p:cNvPr id="28" name="表格 27">
            <a:extLst>
              <a:ext uri="{FF2B5EF4-FFF2-40B4-BE49-F238E27FC236}">
                <a16:creationId xmlns:a16="http://schemas.microsoft.com/office/drawing/2014/main" id="{83549B41-20B5-4E27-A70E-68617ABE5081}"/>
              </a:ext>
            </a:extLst>
          </p:cNvPr>
          <p:cNvGraphicFramePr>
            <a:graphicFrameLocks noGrp="1"/>
          </p:cNvGraphicFramePr>
          <p:nvPr>
            <p:extLst>
              <p:ext uri="{D42A27DB-BD31-4B8C-83A1-F6EECF244321}">
                <p14:modId xmlns:p14="http://schemas.microsoft.com/office/powerpoint/2010/main" val="1547881153"/>
              </p:ext>
            </p:extLst>
          </p:nvPr>
        </p:nvGraphicFramePr>
        <p:xfrm>
          <a:off x="7034191" y="694451"/>
          <a:ext cx="5157809" cy="2529840"/>
        </p:xfrm>
        <a:graphic>
          <a:graphicData uri="http://schemas.openxmlformats.org/drawingml/2006/table">
            <a:tbl>
              <a:tblPr firstRow="1" bandRow="1">
                <a:tableStyleId>{2D5ABB26-0587-4C30-8999-92F81FD0307C}</a:tableStyleId>
              </a:tblPr>
              <a:tblGrid>
                <a:gridCol w="977741">
                  <a:extLst>
                    <a:ext uri="{9D8B030D-6E8A-4147-A177-3AD203B41FA5}">
                      <a16:colId xmlns:a16="http://schemas.microsoft.com/office/drawing/2014/main" val="280740873"/>
                    </a:ext>
                  </a:extLst>
                </a:gridCol>
                <a:gridCol w="1178560">
                  <a:extLst>
                    <a:ext uri="{9D8B030D-6E8A-4147-A177-3AD203B41FA5}">
                      <a16:colId xmlns:a16="http://schemas.microsoft.com/office/drawing/2014/main" val="2184900684"/>
                    </a:ext>
                  </a:extLst>
                </a:gridCol>
                <a:gridCol w="941493">
                  <a:extLst>
                    <a:ext uri="{9D8B030D-6E8A-4147-A177-3AD203B41FA5}">
                      <a16:colId xmlns:a16="http://schemas.microsoft.com/office/drawing/2014/main" val="1867965389"/>
                    </a:ext>
                  </a:extLst>
                </a:gridCol>
                <a:gridCol w="2060015">
                  <a:extLst>
                    <a:ext uri="{9D8B030D-6E8A-4147-A177-3AD203B41FA5}">
                      <a16:colId xmlns:a16="http://schemas.microsoft.com/office/drawing/2014/main" val="2694818485"/>
                    </a:ext>
                  </a:extLst>
                </a:gridCol>
              </a:tblGrid>
              <a:tr h="0">
                <a:tc gridSpan="4">
                  <a:txBody>
                    <a:bodyPr/>
                    <a:lstStyle/>
                    <a:p>
                      <a:pPr algn="ctr"/>
                      <a:r>
                        <a:rPr lang="en-US" altLang="zh-TW" sz="1200" b="1" u="none" dirty="0">
                          <a:solidFill>
                            <a:schemeClr val="tx1"/>
                          </a:solidFill>
                          <a:latin typeface="Times New Roman" panose="02020603050405020304" pitchFamily="18" charset="0"/>
                          <a:cs typeface="Times New Roman" panose="02020603050405020304" pitchFamily="18" charset="0"/>
                        </a:rPr>
                        <a:t>4. Regression Tree</a:t>
                      </a:r>
                    </a:p>
                  </a:txBody>
                  <a:tcP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accent5">
                            <a:lumMod val="60000"/>
                            <a:lumOff val="40000"/>
                            <a:tint val="66000"/>
                            <a:satMod val="160000"/>
                          </a:schemeClr>
                        </a:gs>
                        <a:gs pos="50000">
                          <a:schemeClr val="accent5">
                            <a:lumMod val="60000"/>
                            <a:lumOff val="40000"/>
                            <a:tint val="44500"/>
                            <a:satMod val="160000"/>
                          </a:schemeClr>
                        </a:gs>
                        <a:gs pos="100000">
                          <a:schemeClr val="accent5">
                            <a:lumMod val="60000"/>
                            <a:lumOff val="40000"/>
                            <a:tint val="23500"/>
                            <a:satMod val="160000"/>
                          </a:schemeClr>
                        </a:gs>
                      </a:gsLst>
                      <a:path path="circle">
                        <a:fillToRect l="50000" t="50000" r="50000" b="50000"/>
                      </a:path>
                      <a:tileRect/>
                    </a:gradFill>
                  </a:tcPr>
                </a:tc>
                <a:tc hMerge="1">
                  <a:txBody>
                    <a:bodyPr/>
                    <a:lstStyle/>
                    <a:p>
                      <a:pPr algn="ctr"/>
                      <a:endParaRPr lang="en-US" altLang="zh-TW" sz="1200" b="1" u="none" dirty="0">
                        <a:solidFill>
                          <a:schemeClr val="tx1"/>
                        </a:solidFill>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accent6">
                            <a:lumMod val="60000"/>
                            <a:lumOff val="40000"/>
                            <a:tint val="66000"/>
                            <a:satMod val="160000"/>
                          </a:schemeClr>
                        </a:gs>
                        <a:gs pos="50000">
                          <a:schemeClr val="accent6">
                            <a:lumMod val="60000"/>
                            <a:lumOff val="40000"/>
                            <a:tint val="44500"/>
                            <a:satMod val="160000"/>
                          </a:schemeClr>
                        </a:gs>
                        <a:gs pos="100000">
                          <a:schemeClr val="accent6">
                            <a:lumMod val="60000"/>
                            <a:lumOff val="40000"/>
                            <a:tint val="23500"/>
                            <a:satMod val="160000"/>
                          </a:schemeClr>
                        </a:gs>
                      </a:gsLst>
                      <a:path path="circle">
                        <a:fillToRect l="50000" t="50000" r="50000" b="50000"/>
                      </a:path>
                      <a:tileRect/>
                    </a:gradFill>
                  </a:tcPr>
                </a:tc>
                <a:tc hMerge="1">
                  <a:txBody>
                    <a:bodyPr/>
                    <a:lstStyle/>
                    <a:p>
                      <a:endParaRPr lang="en-US"/>
                    </a:p>
                  </a:txBody>
                  <a:tcPr/>
                </a:tc>
                <a:tc hMerge="1">
                  <a:txBody>
                    <a:bodyPr/>
                    <a:lstStyle/>
                    <a:p>
                      <a:pPr algn="ctr"/>
                      <a:endParaRPr lang="en-US" altLang="zh-TW" sz="1200" b="1" u="none" dirty="0">
                        <a:solidFill>
                          <a:schemeClr val="tx1"/>
                        </a:solidFill>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accent5">
                            <a:lumMod val="60000"/>
                            <a:lumOff val="40000"/>
                            <a:tint val="66000"/>
                            <a:satMod val="160000"/>
                          </a:schemeClr>
                        </a:gs>
                        <a:gs pos="50000">
                          <a:schemeClr val="accent5">
                            <a:lumMod val="60000"/>
                            <a:lumOff val="40000"/>
                            <a:tint val="44500"/>
                            <a:satMod val="160000"/>
                          </a:schemeClr>
                        </a:gs>
                        <a:gs pos="100000">
                          <a:schemeClr val="accent5">
                            <a:lumMod val="60000"/>
                            <a:lumOff val="40000"/>
                            <a:tint val="23500"/>
                            <a:satMod val="160000"/>
                          </a:schemeClr>
                        </a:gs>
                      </a:gsLst>
                      <a:path path="circle">
                        <a:fillToRect l="50000" t="50000" r="50000" b="50000"/>
                      </a:path>
                      <a:tileRect/>
                    </a:gradFill>
                  </a:tcPr>
                </a:tc>
                <a:extLst>
                  <a:ext uri="{0D108BD9-81ED-4DB2-BD59-A6C34878D82A}">
                    <a16:rowId xmlns:a16="http://schemas.microsoft.com/office/drawing/2014/main" val="4004238555"/>
                  </a:ext>
                </a:extLst>
              </a:tr>
              <a:tr h="0">
                <a:tc>
                  <a:txBody>
                    <a:bodyPr/>
                    <a:lstStyle/>
                    <a:p>
                      <a:pPr algn="ctr"/>
                      <a:endParaRPr lang="en-US" sz="1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HK" sz="1000" dirty="0">
                          <a:latin typeface="Times New Roman" panose="02020603050405020304" pitchFamily="18" charset="0"/>
                          <a:cs typeface="Times New Roman" panose="02020603050405020304" pitchFamily="18" charset="0"/>
                        </a:rPr>
                        <a:t>R-square on</a:t>
                      </a:r>
                    </a:p>
                    <a:p>
                      <a:pPr algn="ctr"/>
                      <a:r>
                        <a:rPr lang="en-US" altLang="zh-HK" sz="1000" dirty="0">
                          <a:latin typeface="Times New Roman" panose="02020603050405020304" pitchFamily="18" charset="0"/>
                          <a:cs typeface="Times New Roman" panose="02020603050405020304" pitchFamily="18" charset="0"/>
                        </a:rPr>
                        <a:t> training dataset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HK" sz="1000" dirty="0">
                          <a:latin typeface="Times New Roman" panose="02020603050405020304" pitchFamily="18" charset="0"/>
                          <a:cs typeface="Times New Roman" panose="02020603050405020304" pitchFamily="18" charset="0"/>
                        </a:rPr>
                        <a:t>Kaggle</a:t>
                      </a:r>
                    </a:p>
                    <a:p>
                      <a:pPr algn="ctr"/>
                      <a:r>
                        <a:rPr lang="en-US" altLang="zh-HK" sz="1000" dirty="0">
                          <a:latin typeface="Times New Roman" panose="02020603050405020304" pitchFamily="18" charset="0"/>
                          <a:cs typeface="Times New Roman" panose="02020603050405020304" pitchFamily="18" charset="0"/>
                        </a:rPr>
                        <a:t>Score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HK" sz="1000" dirty="0">
                          <a:latin typeface="Times New Roman" panose="02020603050405020304" pitchFamily="18" charset="0"/>
                          <a:cs typeface="Times New Roman" panose="02020603050405020304" pitchFamily="18" charset="0"/>
                        </a:rPr>
                        <a:t>Parameters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79350448"/>
                  </a:ext>
                </a:extLst>
              </a:tr>
              <a:tr h="0">
                <a:tc>
                  <a:txBody>
                    <a:bodyPr/>
                    <a:lstStyle/>
                    <a:p>
                      <a:pPr algn="ctr"/>
                      <a:r>
                        <a:rPr lang="en-US" sz="1000" dirty="0">
                          <a:latin typeface="Times New Roman" panose="02020603050405020304" pitchFamily="18" charset="0"/>
                          <a:cs typeface="Times New Roman" panose="02020603050405020304" pitchFamily="18" charset="0"/>
                        </a:rPr>
                        <a:t>Bagging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latin typeface="Times New Roman" panose="02020603050405020304" pitchFamily="18" charset="0"/>
                          <a:cs typeface="Times New Roman" panose="02020603050405020304" pitchFamily="18" charset="0"/>
                        </a:rPr>
                        <a:t>0.98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latin typeface="Times New Roman" panose="02020603050405020304" pitchFamily="18" charset="0"/>
                          <a:cs typeface="Times New Roman" panose="02020603050405020304" pitchFamily="18" charset="0"/>
                        </a:rPr>
                        <a:t>0.14527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err="1">
                          <a:latin typeface="Times New Roman" panose="02020603050405020304" pitchFamily="18" charset="0"/>
                          <a:cs typeface="Times New Roman" panose="02020603050405020304" pitchFamily="18" charset="0"/>
                        </a:rPr>
                        <a:t>n.tree</a:t>
                      </a:r>
                      <a:r>
                        <a:rPr lang="en-US" sz="1000" dirty="0">
                          <a:latin typeface="Times New Roman" panose="02020603050405020304" pitchFamily="18" charset="0"/>
                          <a:cs typeface="Times New Roman" panose="02020603050405020304" pitchFamily="18" charset="0"/>
                        </a:rPr>
                        <a:t>=1000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7449196"/>
                  </a:ext>
                </a:extLst>
              </a:tr>
              <a:tr h="0">
                <a:tc>
                  <a:txBody>
                    <a:bodyPr/>
                    <a:lstStyle/>
                    <a:p>
                      <a:pPr algn="ctr"/>
                      <a:r>
                        <a:rPr lang="en-US" sz="1000" dirty="0">
                          <a:latin typeface="Times New Roman" panose="02020603050405020304" pitchFamily="18" charset="0"/>
                          <a:cs typeface="Times New Roman" panose="02020603050405020304" pitchFamily="18" charset="0"/>
                        </a:rPr>
                        <a:t>Random Forest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latin typeface="Times New Roman" panose="02020603050405020304" pitchFamily="18" charset="0"/>
                          <a:cs typeface="Times New Roman" panose="02020603050405020304" pitchFamily="18" charset="0"/>
                        </a:rPr>
                        <a:t>0.98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latin typeface="Times New Roman" panose="02020603050405020304" pitchFamily="18" charset="0"/>
                          <a:cs typeface="Times New Roman" panose="02020603050405020304" pitchFamily="18" charset="0"/>
                        </a:rPr>
                        <a:t>0.14111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latin typeface="Times New Roman" panose="02020603050405020304" pitchFamily="18" charset="0"/>
                          <a:cs typeface="Times New Roman" panose="02020603050405020304" pitchFamily="18" charset="0"/>
                        </a:rPr>
                        <a:t>m=39, </a:t>
                      </a:r>
                      <a:r>
                        <a:rPr lang="en-US" sz="1000" dirty="0" err="1">
                          <a:latin typeface="Times New Roman" panose="02020603050405020304" pitchFamily="18" charset="0"/>
                          <a:cs typeface="Times New Roman" panose="02020603050405020304" pitchFamily="18" charset="0"/>
                        </a:rPr>
                        <a:t>n.tree</a:t>
                      </a:r>
                      <a:r>
                        <a:rPr lang="en-US" sz="1000" dirty="0">
                          <a:latin typeface="Times New Roman" panose="02020603050405020304" pitchFamily="18" charset="0"/>
                          <a:cs typeface="Times New Roman" panose="02020603050405020304" pitchFamily="18" charset="0"/>
                        </a:rPr>
                        <a:t>=1000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40185715"/>
                  </a:ext>
                </a:extLst>
              </a:tr>
              <a:tr h="0">
                <a:tc>
                  <a:txBody>
                    <a:bodyPr/>
                    <a:lstStyle/>
                    <a:p>
                      <a:pPr algn="ctr"/>
                      <a:r>
                        <a:rPr lang="en-US" sz="1000" dirty="0">
                          <a:latin typeface="Times New Roman" panose="02020603050405020304" pitchFamily="18" charset="0"/>
                          <a:cs typeface="Times New Roman" panose="02020603050405020304" pitchFamily="18" charset="0"/>
                        </a:rPr>
                        <a:t>Boosting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latin typeface="Times New Roman" panose="02020603050405020304" pitchFamily="18" charset="0"/>
                          <a:cs typeface="Times New Roman" panose="02020603050405020304" pitchFamily="18" charset="0"/>
                        </a:rPr>
                        <a:t>0.9531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latin typeface="Times New Roman" panose="02020603050405020304" pitchFamily="18" charset="0"/>
                          <a:cs typeface="Times New Roman" panose="02020603050405020304" pitchFamily="18" charset="0"/>
                        </a:rPr>
                        <a:t>0.13767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latin typeface="Times New Roman" panose="02020603050405020304" pitchFamily="18" charset="0"/>
                          <a:cs typeface="Times New Roman" panose="02020603050405020304" pitchFamily="18" charset="0"/>
                        </a:rPr>
                        <a:t>m=32, </a:t>
                      </a:r>
                      <a:r>
                        <a:rPr lang="el-GR" sz="1000" dirty="0">
                          <a:latin typeface="Times New Roman" panose="02020603050405020304" pitchFamily="18" charset="0"/>
                          <a:cs typeface="Times New Roman" panose="02020603050405020304" pitchFamily="18" charset="0"/>
                        </a:rPr>
                        <a:t>λ</a:t>
                      </a:r>
                      <a:r>
                        <a:rPr lang="en-US" sz="1000" dirty="0">
                          <a:latin typeface="Times New Roman" panose="02020603050405020304" pitchFamily="18" charset="0"/>
                          <a:cs typeface="Times New Roman" panose="02020603050405020304" pitchFamily="18" charset="0"/>
                        </a:rPr>
                        <a:t>=10^-2.45, </a:t>
                      </a:r>
                      <a:r>
                        <a:rPr lang="en-US" sz="1000" dirty="0" err="1">
                          <a:latin typeface="Times New Roman" panose="02020603050405020304" pitchFamily="18" charset="0"/>
                          <a:cs typeface="Times New Roman" panose="02020603050405020304" pitchFamily="18" charset="0"/>
                        </a:rPr>
                        <a:t>n.tree</a:t>
                      </a:r>
                      <a:r>
                        <a:rPr lang="en-US" sz="1000" dirty="0">
                          <a:latin typeface="Times New Roman" panose="02020603050405020304" pitchFamily="18" charset="0"/>
                          <a:cs typeface="Times New Roman" panose="02020603050405020304" pitchFamily="18" charset="0"/>
                        </a:rPr>
                        <a:t>=1000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80533106"/>
                  </a:ext>
                </a:extLst>
              </a:tr>
              <a:tr h="597376">
                <a:tc gridSpan="4">
                  <a:txBody>
                    <a:bodyPr/>
                    <a:lstStyle/>
                    <a:p>
                      <a:pPr algn="ctr"/>
                      <a:r>
                        <a:rPr lang="en-US" sz="900" dirty="0">
                          <a:solidFill>
                            <a:schemeClr val="accent5">
                              <a:lumMod val="60000"/>
                              <a:lumOff val="40000"/>
                            </a:schemeClr>
                          </a:solidFill>
                          <a:latin typeface="Times New Roman" panose="02020603050405020304" pitchFamily="18" charset="0"/>
                          <a:cs typeface="Times New Roman" panose="02020603050405020304" pitchFamily="18" charset="0"/>
                        </a:rPr>
                        <a:t>Figure 3</a:t>
                      </a:r>
                      <a:r>
                        <a:rPr lang="en-US" sz="900" dirty="0">
                          <a:latin typeface="Times New Roman" panose="02020603050405020304" pitchFamily="18" charset="0"/>
                          <a:cs typeface="Times New Roman" panose="02020603050405020304" pitchFamily="18" charset="0"/>
                        </a:rPr>
                        <a:t>: Results for Regression Tree, m is the number of predictors sampled for </a:t>
                      </a:r>
                      <a:r>
                        <a:rPr lang="en-US" sz="900" dirty="0" err="1">
                          <a:latin typeface="Times New Roman" panose="02020603050405020304" pitchFamily="18" charset="0"/>
                          <a:cs typeface="Times New Roman" panose="02020603050405020304" pitchFamily="18" charset="0"/>
                        </a:rPr>
                        <a:t>spliting</a:t>
                      </a:r>
                      <a:r>
                        <a:rPr lang="en-US" sz="900" dirty="0">
                          <a:latin typeface="Times New Roman" panose="02020603050405020304" pitchFamily="18" charset="0"/>
                          <a:cs typeface="Times New Roman" panose="02020603050405020304" pitchFamily="18" charset="0"/>
                        </a:rPr>
                        <a:t> at each node in the tree, </a:t>
                      </a:r>
                      <a:r>
                        <a:rPr lang="en-US" sz="900" dirty="0" err="1">
                          <a:latin typeface="Times New Roman" panose="02020603050405020304" pitchFamily="18" charset="0"/>
                          <a:cs typeface="Times New Roman" panose="02020603050405020304" pitchFamily="18" charset="0"/>
                        </a:rPr>
                        <a:t>n.tree</a:t>
                      </a:r>
                      <a:r>
                        <a:rPr lang="en-US" sz="900" dirty="0">
                          <a:latin typeface="Times New Roman" panose="02020603050405020304" pitchFamily="18" charset="0"/>
                          <a:cs typeface="Times New Roman" panose="02020603050405020304" pitchFamily="18" charset="0"/>
                        </a:rPr>
                        <a:t> is the number of tree used in the model for averaging and </a:t>
                      </a:r>
                      <a:r>
                        <a:rPr lang="el-GR" sz="900" dirty="0">
                          <a:latin typeface="Times New Roman" panose="02020603050405020304" pitchFamily="18" charset="0"/>
                          <a:cs typeface="Times New Roman" panose="02020603050405020304" pitchFamily="18" charset="0"/>
                        </a:rPr>
                        <a:t> λ</a:t>
                      </a:r>
                      <a:r>
                        <a:rPr lang="en-US" sz="900" dirty="0">
                          <a:latin typeface="Times New Roman" panose="02020603050405020304" pitchFamily="18" charset="0"/>
                          <a:cs typeface="Times New Roman" panose="02020603050405020304" pitchFamily="18" charset="0"/>
                        </a:rPr>
                        <a:t> is the shrinkage parameter.</a:t>
                      </a:r>
                      <a:br>
                        <a:rPr lang="en-US" sz="900" dirty="0">
                          <a:latin typeface="Times New Roman" panose="02020603050405020304" pitchFamily="18" charset="0"/>
                          <a:cs typeface="Times New Roman" panose="02020603050405020304" pitchFamily="18" charset="0"/>
                        </a:rPr>
                      </a:br>
                      <a:endParaRPr lang="en-US" sz="1000" dirty="0">
                        <a:latin typeface="Times New Roman" panose="02020603050405020304" pitchFamily="18" charset="0"/>
                        <a:cs typeface="Times New Roman" panose="02020603050405020304" pitchFamily="18" charset="0"/>
                      </a:endParaRPr>
                    </a:p>
                    <a:p>
                      <a:pPr algn="l"/>
                      <a:r>
                        <a:rPr lang="en-US" sz="1000" dirty="0">
                          <a:latin typeface="Times New Roman" panose="02020603050405020304" pitchFamily="18" charset="0"/>
                          <a:cs typeface="Times New Roman" panose="02020603050405020304" pitchFamily="18" charset="0"/>
                        </a:rPr>
                        <a:t>We see that the performance for bagging and random forest is slightly worse than the variable selection method for linear model. However, if we </a:t>
                      </a:r>
                      <a:r>
                        <a:rPr lang="en-US" sz="1000">
                          <a:latin typeface="Times New Roman" panose="02020603050405020304" pitchFamily="18" charset="0"/>
                          <a:cs typeface="Times New Roman" panose="02020603050405020304" pitchFamily="18" charset="0"/>
                        </a:rPr>
                        <a:t>choose the </a:t>
                      </a:r>
                      <a:r>
                        <a:rPr lang="en-US" sz="1000" dirty="0">
                          <a:latin typeface="Times New Roman" panose="02020603050405020304" pitchFamily="18" charset="0"/>
                          <a:cs typeface="Times New Roman" panose="02020603050405020304" pitchFamily="18" charset="0"/>
                        </a:rPr>
                        <a:t>parameters </a:t>
                      </a:r>
                      <a:r>
                        <a:rPr lang="en-US" sz="1000">
                          <a:latin typeface="Times New Roman" panose="02020603050405020304" pitchFamily="18" charset="0"/>
                          <a:cs typeface="Times New Roman" panose="02020603050405020304" pitchFamily="18" charset="0"/>
                        </a:rPr>
                        <a:t>for boosting </a:t>
                      </a:r>
                      <a:r>
                        <a:rPr lang="en-US" altLang="zh-HK" sz="1000">
                          <a:latin typeface="Times New Roman" panose="02020603050405020304" pitchFamily="18" charset="0"/>
                          <a:cs typeface="Times New Roman" panose="02020603050405020304" pitchFamily="18" charset="0"/>
                        </a:rPr>
                        <a:t>carefully</a:t>
                      </a:r>
                      <a:r>
                        <a:rPr lang="en-US" sz="1000">
                          <a:latin typeface="Times New Roman" panose="02020603050405020304" pitchFamily="18" charset="0"/>
                          <a:cs typeface="Times New Roman" panose="02020603050405020304" pitchFamily="18" charset="0"/>
                        </a:rPr>
                        <a:t>, </a:t>
                      </a:r>
                      <a:r>
                        <a:rPr lang="en-US" sz="1000" dirty="0">
                          <a:latin typeface="Times New Roman" panose="02020603050405020304" pitchFamily="18" charset="0"/>
                          <a:cs typeface="Times New Roman" panose="02020603050405020304" pitchFamily="18" charset="0"/>
                        </a:rPr>
                        <a:t>the result is much improved in terms of Kaggle score, comparing with bagging and random forest.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sz="1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l"/>
                      <a:endParaRPr lang="en-US" sz="1000" dirty="0">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06011211"/>
                  </a:ext>
                </a:extLst>
              </a:tr>
            </a:tbl>
          </a:graphicData>
        </a:graphic>
      </p:graphicFrame>
      <p:graphicFrame>
        <p:nvGraphicFramePr>
          <p:cNvPr id="32" name="表格 31">
            <a:extLst>
              <a:ext uri="{FF2B5EF4-FFF2-40B4-BE49-F238E27FC236}">
                <a16:creationId xmlns:a16="http://schemas.microsoft.com/office/drawing/2014/main" id="{50AD74C8-7C92-44CF-9F49-78D0F9E76792}"/>
              </a:ext>
            </a:extLst>
          </p:cNvPr>
          <p:cNvGraphicFramePr>
            <a:graphicFrameLocks noGrp="1"/>
          </p:cNvGraphicFramePr>
          <p:nvPr>
            <p:extLst>
              <p:ext uri="{D42A27DB-BD31-4B8C-83A1-F6EECF244321}">
                <p14:modId xmlns:p14="http://schemas.microsoft.com/office/powerpoint/2010/main" val="2575762741"/>
              </p:ext>
            </p:extLst>
          </p:nvPr>
        </p:nvGraphicFramePr>
        <p:xfrm>
          <a:off x="8770518" y="3274231"/>
          <a:ext cx="3421482" cy="2950548"/>
        </p:xfrm>
        <a:graphic>
          <a:graphicData uri="http://schemas.openxmlformats.org/drawingml/2006/table">
            <a:tbl>
              <a:tblPr firstRow="1" bandRow="1">
                <a:tableStyleId>{2D5ABB26-0587-4C30-8999-92F81FD0307C}</a:tableStyleId>
              </a:tblPr>
              <a:tblGrid>
                <a:gridCol w="3421482">
                  <a:extLst>
                    <a:ext uri="{9D8B030D-6E8A-4147-A177-3AD203B41FA5}">
                      <a16:colId xmlns:a16="http://schemas.microsoft.com/office/drawing/2014/main" val="2184900684"/>
                    </a:ext>
                  </a:extLst>
                </a:gridCol>
              </a:tblGrid>
              <a:tr h="273705">
                <a:tc>
                  <a:txBody>
                    <a:bodyPr/>
                    <a:lstStyle/>
                    <a:p>
                      <a:pPr algn="ctr"/>
                      <a:r>
                        <a:rPr lang="en-US" altLang="zh-TW" sz="1200" b="1" u="none" dirty="0">
                          <a:solidFill>
                            <a:schemeClr val="tx1"/>
                          </a:solidFill>
                          <a:latin typeface="Times New Roman" panose="02020603050405020304" pitchFamily="18" charset="0"/>
                          <a:cs typeface="Times New Roman" panose="02020603050405020304" pitchFamily="18" charset="0"/>
                        </a:rPr>
                        <a:t>7. Conclusion</a:t>
                      </a: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accent5">
                            <a:lumMod val="60000"/>
                            <a:lumOff val="40000"/>
                            <a:tint val="66000"/>
                            <a:satMod val="160000"/>
                          </a:schemeClr>
                        </a:gs>
                        <a:gs pos="50000">
                          <a:schemeClr val="accent5">
                            <a:lumMod val="60000"/>
                            <a:lumOff val="40000"/>
                            <a:tint val="44500"/>
                            <a:satMod val="160000"/>
                          </a:schemeClr>
                        </a:gs>
                        <a:gs pos="100000">
                          <a:schemeClr val="accent5">
                            <a:lumMod val="60000"/>
                            <a:lumOff val="40000"/>
                            <a:tint val="23500"/>
                            <a:satMod val="160000"/>
                          </a:schemeClr>
                        </a:gs>
                      </a:gsLst>
                      <a:path path="circle">
                        <a:fillToRect l="50000" t="50000" r="50000" b="50000"/>
                      </a:path>
                      <a:tileRect/>
                    </a:gradFill>
                  </a:tcPr>
                </a:tc>
                <a:extLst>
                  <a:ext uri="{0D108BD9-81ED-4DB2-BD59-A6C34878D82A}">
                    <a16:rowId xmlns:a16="http://schemas.microsoft.com/office/drawing/2014/main" val="4004238555"/>
                  </a:ext>
                </a:extLst>
              </a:tr>
              <a:tr h="2676228">
                <a:tc>
                  <a:txBody>
                    <a:bodyPr/>
                    <a:lstStyle/>
                    <a:p>
                      <a:pPr algn="l"/>
                      <a:r>
                        <a:rPr lang="en-US" sz="1000" dirty="0">
                          <a:latin typeface="Times New Roman" panose="02020603050405020304" pitchFamily="18" charset="0"/>
                          <a:cs typeface="Times New Roman" panose="02020603050405020304" pitchFamily="18" charset="0"/>
                        </a:rPr>
                        <a:t>Variables reduction do give us a better result, showing that much variables do not really participate on affecting the sale price. Also, we see that using lasso, we can produce the lowest Kaggle score. And the second best is boosting which is also capable to predict the house sale price with a lower error rate. </a:t>
                      </a:r>
                    </a:p>
                    <a:p>
                      <a:pPr algn="just"/>
                      <a:endParaRPr lang="en-US" sz="1000" dirty="0">
                        <a:latin typeface="Times New Roman" panose="02020603050405020304" pitchFamily="18" charset="0"/>
                        <a:cs typeface="Times New Roman" panose="02020603050405020304" pitchFamily="18" charset="0"/>
                      </a:endParaRPr>
                    </a:p>
                    <a:p>
                      <a:pPr algn="l"/>
                      <a:r>
                        <a:rPr lang="en-US" sz="1000" dirty="0">
                          <a:latin typeface="Times New Roman" panose="02020603050405020304" pitchFamily="18" charset="0"/>
                          <a:cs typeface="Times New Roman" panose="02020603050405020304" pitchFamily="18" charset="0"/>
                        </a:rPr>
                        <a:t>For the analysis of variable, we can see that for the best two model, lasso and boosting, they also indicate that </a:t>
                      </a:r>
                      <a:r>
                        <a:rPr lang="en-US" altLang="zh-HK" sz="1000" dirty="0" err="1">
                          <a:latin typeface="Times New Roman" panose="02020603050405020304" pitchFamily="18" charset="0"/>
                          <a:cs typeface="Times New Roman" panose="02020603050405020304" pitchFamily="18" charset="0"/>
                        </a:rPr>
                        <a:t>OverallQual</a:t>
                      </a:r>
                      <a:r>
                        <a:rPr lang="en-US" altLang="zh-HK" sz="1000" dirty="0">
                          <a:latin typeface="Times New Roman" panose="02020603050405020304" pitchFamily="18" charset="0"/>
                          <a:cs typeface="Times New Roman" panose="02020603050405020304" pitchFamily="18" charset="0"/>
                        </a:rPr>
                        <a:t> and Neighborhood are the most significant variables to be considered.</a:t>
                      </a:r>
                      <a:endParaRPr lang="en-US" sz="1000" dirty="0">
                        <a:latin typeface="Times New Roman" panose="02020603050405020304" pitchFamily="18" charset="0"/>
                        <a:cs typeface="Times New Roman" panose="02020603050405020304" pitchFamily="18" charset="0"/>
                      </a:endParaRPr>
                    </a:p>
                    <a:p>
                      <a:pPr algn="just"/>
                      <a:endParaRPr lang="en-US" sz="1000" dirty="0">
                        <a:latin typeface="Times New Roman" panose="02020603050405020304" pitchFamily="18" charset="0"/>
                        <a:cs typeface="Times New Roman" panose="02020603050405020304" pitchFamily="18" charset="0"/>
                      </a:endParaRPr>
                    </a:p>
                    <a:p>
                      <a:pPr algn="just"/>
                      <a:r>
                        <a:rPr lang="en-US" sz="1000" dirty="0">
                          <a:latin typeface="Times New Roman" panose="02020603050405020304" pitchFamily="18" charset="0"/>
                          <a:cs typeface="Times New Roman" panose="02020603050405020304" pitchFamily="18" charset="0"/>
                        </a:rPr>
                        <a:t>However, there is still a very big gap to correct prediction and many other considerations are not included in this project, for example, better data pre-processing and full consideration of the parameters for boosting. Surely, further investigation is needed.</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2079350448"/>
                  </a:ext>
                </a:extLst>
              </a:tr>
            </a:tbl>
          </a:graphicData>
        </a:graphic>
      </p:graphicFrame>
      <p:graphicFrame>
        <p:nvGraphicFramePr>
          <p:cNvPr id="9" name="表格 8">
            <a:extLst>
              <a:ext uri="{FF2B5EF4-FFF2-40B4-BE49-F238E27FC236}">
                <a16:creationId xmlns:a16="http://schemas.microsoft.com/office/drawing/2014/main" id="{F10CFFDE-0227-420E-B9BC-F12F95669D4A}"/>
              </a:ext>
            </a:extLst>
          </p:cNvPr>
          <p:cNvGraphicFramePr>
            <a:graphicFrameLocks noGrp="1"/>
          </p:cNvGraphicFramePr>
          <p:nvPr>
            <p:extLst>
              <p:ext uri="{D42A27DB-BD31-4B8C-83A1-F6EECF244321}">
                <p14:modId xmlns:p14="http://schemas.microsoft.com/office/powerpoint/2010/main" val="1952067541"/>
              </p:ext>
            </p:extLst>
          </p:nvPr>
        </p:nvGraphicFramePr>
        <p:xfrm>
          <a:off x="9057873" y="6355080"/>
          <a:ext cx="3134127" cy="502920"/>
        </p:xfrm>
        <a:graphic>
          <a:graphicData uri="http://schemas.openxmlformats.org/drawingml/2006/table">
            <a:tbl>
              <a:tblPr firstRow="1" bandRow="1">
                <a:tableStyleId>{2D5ABB26-0587-4C30-8999-92F81FD0307C}</a:tableStyleId>
              </a:tblPr>
              <a:tblGrid>
                <a:gridCol w="3134127">
                  <a:extLst>
                    <a:ext uri="{9D8B030D-6E8A-4147-A177-3AD203B41FA5}">
                      <a16:colId xmlns:a16="http://schemas.microsoft.com/office/drawing/2014/main" val="2184900684"/>
                    </a:ext>
                  </a:extLst>
                </a:gridCol>
              </a:tblGrid>
              <a:tr h="457939">
                <a:tc>
                  <a:txBody>
                    <a:bodyPr/>
                    <a:lstStyle/>
                    <a:p>
                      <a:pPr algn="just"/>
                      <a:r>
                        <a:rPr lang="en-US" sz="900" dirty="0">
                          <a:latin typeface="Times New Roman" panose="02020603050405020304" pitchFamily="18" charset="0"/>
                          <a:cs typeface="Times New Roman" panose="02020603050405020304" pitchFamily="18" charset="0"/>
                        </a:rPr>
                        <a:t>Choi Ming Yeung: Data pre-processing, Linear Model Selection</a:t>
                      </a:r>
                    </a:p>
                    <a:p>
                      <a:pPr algn="just"/>
                      <a:r>
                        <a:rPr lang="en-US" sz="900" dirty="0">
                          <a:latin typeface="Times New Roman" panose="02020603050405020304" pitchFamily="18" charset="0"/>
                          <a:cs typeface="Times New Roman" panose="02020603050405020304" pitchFamily="18" charset="0"/>
                        </a:rPr>
                        <a:t>Chu Chun Kit: Boosting, Poster</a:t>
                      </a:r>
                    </a:p>
                    <a:p>
                      <a:pPr algn="just"/>
                      <a:r>
                        <a:rPr lang="en-US" sz="900" dirty="0">
                          <a:latin typeface="Times New Roman" panose="02020603050405020304" pitchFamily="18" charset="0"/>
                          <a:cs typeface="Times New Roman" panose="02020603050405020304" pitchFamily="18" charset="0"/>
                        </a:rPr>
                        <a:t>Lo Ho Fung: PCR, Lasso, Bagging, Random Forest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079350448"/>
                  </a:ext>
                </a:extLst>
              </a:tr>
            </a:tbl>
          </a:graphicData>
        </a:graphic>
      </p:graphicFrame>
      <p:graphicFrame>
        <p:nvGraphicFramePr>
          <p:cNvPr id="10" name="表格 9">
            <a:extLst>
              <a:ext uri="{FF2B5EF4-FFF2-40B4-BE49-F238E27FC236}">
                <a16:creationId xmlns:a16="http://schemas.microsoft.com/office/drawing/2014/main" id="{D8AFBBDB-3CE4-4029-9A28-CD5F735D18C2}"/>
              </a:ext>
            </a:extLst>
          </p:cNvPr>
          <p:cNvGraphicFramePr>
            <a:graphicFrameLocks noGrp="1"/>
          </p:cNvGraphicFramePr>
          <p:nvPr>
            <p:extLst>
              <p:ext uri="{D42A27DB-BD31-4B8C-83A1-F6EECF244321}">
                <p14:modId xmlns:p14="http://schemas.microsoft.com/office/powerpoint/2010/main" val="1381363041"/>
              </p:ext>
            </p:extLst>
          </p:nvPr>
        </p:nvGraphicFramePr>
        <p:xfrm>
          <a:off x="3286531" y="695656"/>
          <a:ext cx="3595258" cy="3169920"/>
        </p:xfrm>
        <a:graphic>
          <a:graphicData uri="http://schemas.openxmlformats.org/drawingml/2006/table">
            <a:tbl>
              <a:tblPr firstRow="1" bandRow="1">
                <a:tableStyleId>{2D5ABB26-0587-4C30-8999-92F81FD0307C}</a:tableStyleId>
              </a:tblPr>
              <a:tblGrid>
                <a:gridCol w="993750">
                  <a:extLst>
                    <a:ext uri="{9D8B030D-6E8A-4147-A177-3AD203B41FA5}">
                      <a16:colId xmlns:a16="http://schemas.microsoft.com/office/drawing/2014/main" val="280740873"/>
                    </a:ext>
                  </a:extLst>
                </a:gridCol>
                <a:gridCol w="1185334">
                  <a:extLst>
                    <a:ext uri="{9D8B030D-6E8A-4147-A177-3AD203B41FA5}">
                      <a16:colId xmlns:a16="http://schemas.microsoft.com/office/drawing/2014/main" val="2184900684"/>
                    </a:ext>
                  </a:extLst>
                </a:gridCol>
                <a:gridCol w="1416174">
                  <a:extLst>
                    <a:ext uri="{9D8B030D-6E8A-4147-A177-3AD203B41FA5}">
                      <a16:colId xmlns:a16="http://schemas.microsoft.com/office/drawing/2014/main" val="1867965389"/>
                    </a:ext>
                  </a:extLst>
                </a:gridCol>
              </a:tblGrid>
              <a:tr h="262385">
                <a:tc gridSpan="3">
                  <a:txBody>
                    <a:bodyPr/>
                    <a:lstStyle/>
                    <a:p>
                      <a:pPr algn="ctr"/>
                      <a:r>
                        <a:rPr lang="en-US" altLang="zh-TW" sz="1200" b="1" u="none" dirty="0">
                          <a:solidFill>
                            <a:schemeClr val="tx1"/>
                          </a:solidFill>
                          <a:latin typeface="Times New Roman" panose="02020603050405020304" pitchFamily="18" charset="0"/>
                          <a:cs typeface="Times New Roman" panose="02020603050405020304" pitchFamily="18" charset="0"/>
                        </a:rPr>
                        <a:t>3. Linear Model Selection and Regularization</a:t>
                      </a:r>
                    </a:p>
                  </a:txBody>
                  <a:tcP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accent5">
                            <a:lumMod val="60000"/>
                            <a:lumOff val="40000"/>
                            <a:tint val="66000"/>
                            <a:satMod val="160000"/>
                          </a:schemeClr>
                        </a:gs>
                        <a:gs pos="50000">
                          <a:schemeClr val="accent5">
                            <a:lumMod val="60000"/>
                            <a:lumOff val="40000"/>
                            <a:tint val="44500"/>
                            <a:satMod val="160000"/>
                          </a:schemeClr>
                        </a:gs>
                        <a:gs pos="100000">
                          <a:schemeClr val="accent5">
                            <a:lumMod val="60000"/>
                            <a:lumOff val="40000"/>
                            <a:tint val="23500"/>
                            <a:satMod val="160000"/>
                          </a:schemeClr>
                        </a:gs>
                      </a:gsLst>
                      <a:path path="circle">
                        <a:fillToRect l="50000" t="50000" r="50000" b="50000"/>
                      </a:path>
                      <a:tileRect/>
                    </a:gradFill>
                  </a:tcPr>
                </a:tc>
                <a:tc hMerge="1">
                  <a:txBody>
                    <a:bodyPr/>
                    <a:lstStyle/>
                    <a:p>
                      <a:pPr algn="ctr"/>
                      <a:endParaRPr lang="en-US" altLang="zh-TW" sz="1200" b="1" u="none" dirty="0">
                        <a:solidFill>
                          <a:schemeClr val="tx1"/>
                        </a:solidFill>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accent6">
                            <a:lumMod val="60000"/>
                            <a:lumOff val="40000"/>
                            <a:tint val="66000"/>
                            <a:satMod val="160000"/>
                          </a:schemeClr>
                        </a:gs>
                        <a:gs pos="50000">
                          <a:schemeClr val="accent6">
                            <a:lumMod val="60000"/>
                            <a:lumOff val="40000"/>
                            <a:tint val="44500"/>
                            <a:satMod val="160000"/>
                          </a:schemeClr>
                        </a:gs>
                        <a:gs pos="100000">
                          <a:schemeClr val="accent6">
                            <a:lumMod val="60000"/>
                            <a:lumOff val="40000"/>
                            <a:tint val="23500"/>
                            <a:satMod val="160000"/>
                          </a:schemeClr>
                        </a:gs>
                      </a:gsLst>
                      <a:path path="circle">
                        <a:fillToRect l="50000" t="50000" r="50000" b="50000"/>
                      </a:path>
                      <a:tileRect/>
                    </a:gradFill>
                  </a:tcPr>
                </a:tc>
                <a:tc hMerge="1">
                  <a:txBody>
                    <a:bodyPr/>
                    <a:lstStyle/>
                    <a:p>
                      <a:endParaRPr lang="en-US"/>
                    </a:p>
                  </a:txBody>
                  <a:tcPr/>
                </a:tc>
                <a:extLst>
                  <a:ext uri="{0D108BD9-81ED-4DB2-BD59-A6C34878D82A}">
                    <a16:rowId xmlns:a16="http://schemas.microsoft.com/office/drawing/2014/main" val="4004238555"/>
                  </a:ext>
                </a:extLst>
              </a:tr>
              <a:tr h="233231">
                <a:tc>
                  <a:txBody>
                    <a:bodyPr/>
                    <a:lstStyle/>
                    <a:p>
                      <a:pPr algn="ctr"/>
                      <a:endParaRPr lang="en-US" sz="1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latin typeface="Times New Roman" panose="02020603050405020304" pitchFamily="18" charset="0"/>
                          <a:cs typeface="Times New Roman" panose="02020603050405020304" pitchFamily="18" charset="0"/>
                        </a:rPr>
                        <a:t>R-square on</a:t>
                      </a:r>
                    </a:p>
                    <a:p>
                      <a:pPr algn="ctr"/>
                      <a:r>
                        <a:rPr lang="en-US" sz="1000" dirty="0">
                          <a:latin typeface="Times New Roman" panose="02020603050405020304" pitchFamily="18" charset="0"/>
                          <a:cs typeface="Times New Roman" panose="02020603050405020304" pitchFamily="18" charset="0"/>
                        </a:rPr>
                        <a:t> training dataset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latin typeface="Times New Roman" panose="02020603050405020304" pitchFamily="18" charset="0"/>
                          <a:cs typeface="Times New Roman" panose="02020603050405020304" pitchFamily="18" charset="0"/>
                        </a:rPr>
                        <a:t>Kaggle</a:t>
                      </a:r>
                    </a:p>
                    <a:p>
                      <a:pPr algn="ctr"/>
                      <a:r>
                        <a:rPr lang="en-US" sz="1000" dirty="0">
                          <a:latin typeface="Times New Roman" panose="02020603050405020304" pitchFamily="18" charset="0"/>
                          <a:cs typeface="Times New Roman" panose="02020603050405020304" pitchFamily="18" charset="0"/>
                        </a:rPr>
                        <a:t>Score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79350448"/>
                  </a:ext>
                </a:extLst>
              </a:tr>
              <a:tr h="233231">
                <a:tc>
                  <a:txBody>
                    <a:bodyPr/>
                    <a:lstStyle/>
                    <a:p>
                      <a:pPr algn="ctr"/>
                      <a:r>
                        <a:rPr lang="en-US" sz="1000" dirty="0">
                          <a:latin typeface="Times New Roman" panose="02020603050405020304" pitchFamily="18" charset="0"/>
                          <a:cs typeface="Times New Roman" panose="02020603050405020304" pitchFamily="18" charset="0"/>
                        </a:rPr>
                        <a:t>Forward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latin typeface="Times New Roman" panose="02020603050405020304" pitchFamily="18" charset="0"/>
                          <a:cs typeface="Times New Roman" panose="02020603050405020304" pitchFamily="18" charset="0"/>
                        </a:rPr>
                        <a:t>0.9321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latin typeface="Times New Roman" panose="02020603050405020304" pitchFamily="18" charset="0"/>
                          <a:cs typeface="Times New Roman" panose="02020603050405020304" pitchFamily="18" charset="0"/>
                        </a:rPr>
                        <a:t>0.13999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7449196"/>
                  </a:ext>
                </a:extLst>
              </a:tr>
              <a:tr h="233231">
                <a:tc>
                  <a:txBody>
                    <a:bodyPr/>
                    <a:lstStyle/>
                    <a:p>
                      <a:pPr algn="ctr"/>
                      <a:r>
                        <a:rPr lang="en-US" sz="1000" dirty="0">
                          <a:latin typeface="Times New Roman" panose="02020603050405020304" pitchFamily="18" charset="0"/>
                          <a:cs typeface="Times New Roman" panose="02020603050405020304" pitchFamily="18" charset="0"/>
                        </a:rPr>
                        <a:t>Backward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latin typeface="Times New Roman" panose="02020603050405020304" pitchFamily="18" charset="0"/>
                          <a:cs typeface="Times New Roman" panose="02020603050405020304" pitchFamily="18" charset="0"/>
                        </a:rPr>
                        <a:t>0.9256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latin typeface="Times New Roman" panose="02020603050405020304" pitchFamily="18" charset="0"/>
                          <a:cs typeface="Times New Roman" panose="02020603050405020304" pitchFamily="18" charset="0"/>
                        </a:rPr>
                        <a:t>0.14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40185715"/>
                  </a:ext>
                </a:extLst>
              </a:tr>
              <a:tr h="233231">
                <a:tc>
                  <a:txBody>
                    <a:bodyPr/>
                    <a:lstStyle/>
                    <a:p>
                      <a:pPr algn="ctr"/>
                      <a:r>
                        <a:rPr lang="en-US" sz="1000" dirty="0">
                          <a:latin typeface="Times New Roman" panose="02020603050405020304" pitchFamily="18" charset="0"/>
                          <a:cs typeface="Times New Roman" panose="02020603050405020304" pitchFamily="18" charset="0"/>
                        </a:rPr>
                        <a:t>Stepwise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latin typeface="Times New Roman" panose="02020603050405020304" pitchFamily="18" charset="0"/>
                          <a:cs typeface="Times New Roman" panose="02020603050405020304" pitchFamily="18" charset="0"/>
                        </a:rPr>
                        <a:t>0.9321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latin typeface="Times New Roman" panose="02020603050405020304" pitchFamily="18" charset="0"/>
                          <a:cs typeface="Times New Roman" panose="02020603050405020304" pitchFamily="18" charset="0"/>
                        </a:rPr>
                        <a:t>0.15015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80533106"/>
                  </a:ext>
                </a:extLst>
              </a:tr>
              <a:tr h="233231">
                <a:tc>
                  <a:txBody>
                    <a:bodyPr/>
                    <a:lstStyle/>
                    <a:p>
                      <a:pPr algn="ctr"/>
                      <a:r>
                        <a:rPr lang="en-US" sz="1000" dirty="0">
                          <a:latin typeface="Times New Roman" panose="02020603050405020304" pitchFamily="18" charset="0"/>
                          <a:cs typeface="Times New Roman" panose="02020603050405020304" pitchFamily="18" charset="0"/>
                        </a:rPr>
                        <a:t>PCR</a:t>
                      </a:r>
                    </a:p>
                    <a:p>
                      <a:pPr algn="ctr"/>
                      <a:r>
                        <a:rPr lang="en-US" sz="1000" dirty="0">
                          <a:latin typeface="Times New Roman" panose="02020603050405020304" pitchFamily="18" charset="0"/>
                          <a:cs typeface="Times New Roman" panose="02020603050405020304" pitchFamily="18" charset="0"/>
                        </a:rPr>
                        <a:t>(10 component)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latin typeface="Times New Roman" panose="02020603050405020304" pitchFamily="18" charset="0"/>
                          <a:cs typeface="Times New Roman" panose="02020603050405020304" pitchFamily="18" charset="0"/>
                        </a:rPr>
                        <a:t>0.86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latin typeface="Times New Roman" panose="02020603050405020304" pitchFamily="18" charset="0"/>
                          <a:cs typeface="Times New Roman" panose="02020603050405020304" pitchFamily="18" charset="0"/>
                        </a:rPr>
                        <a:t>0.15343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23911551"/>
                  </a:ext>
                </a:extLst>
              </a:tr>
              <a:tr h="233231">
                <a:tc>
                  <a:txBody>
                    <a:bodyPr/>
                    <a:lstStyle/>
                    <a:p>
                      <a:pPr algn="ctr"/>
                      <a:r>
                        <a:rPr lang="en-US" sz="1000" dirty="0">
                          <a:latin typeface="Times New Roman" panose="02020603050405020304" pitchFamily="18" charset="0"/>
                          <a:cs typeface="Times New Roman" panose="02020603050405020304" pitchFamily="18" charset="0"/>
                        </a:rPr>
                        <a:t>Lasso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latin typeface="Times New Roman" panose="02020603050405020304" pitchFamily="18" charset="0"/>
                          <a:cs typeface="Times New Roman" panose="02020603050405020304" pitchFamily="18" charset="0"/>
                        </a:rPr>
                        <a:t>0.9179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latin typeface="Times New Roman" panose="02020603050405020304" pitchFamily="18" charset="0"/>
                          <a:cs typeface="Times New Roman" panose="02020603050405020304" pitchFamily="18" charset="0"/>
                        </a:rPr>
                        <a:t>0.12605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41500611"/>
                  </a:ext>
                </a:extLst>
              </a:tr>
              <a:tr h="969365">
                <a:tc gridSpan="3">
                  <a:txBody>
                    <a:bodyPr/>
                    <a:lstStyle/>
                    <a:p>
                      <a:pPr algn="ctr"/>
                      <a:r>
                        <a:rPr lang="en-US" sz="900" dirty="0">
                          <a:solidFill>
                            <a:schemeClr val="accent5">
                              <a:lumMod val="60000"/>
                              <a:lumOff val="40000"/>
                            </a:schemeClr>
                          </a:solidFill>
                          <a:latin typeface="Times New Roman" panose="02020603050405020304" pitchFamily="18" charset="0"/>
                          <a:cs typeface="Times New Roman" panose="02020603050405020304" pitchFamily="18" charset="0"/>
                        </a:rPr>
                        <a:t>Figure 2</a:t>
                      </a:r>
                      <a:r>
                        <a:rPr lang="en-US" sz="900" dirty="0">
                          <a:latin typeface="Times New Roman" panose="02020603050405020304" pitchFamily="18" charset="0"/>
                          <a:cs typeface="Times New Roman" panose="02020603050405020304" pitchFamily="18" charset="0"/>
                        </a:rPr>
                        <a:t>: </a:t>
                      </a:r>
                      <a:r>
                        <a:rPr lang="en-US" altLang="zh-HK" sz="900" dirty="0">
                          <a:latin typeface="Times New Roman" panose="02020603050405020304" pitchFamily="18" charset="0"/>
                          <a:cs typeface="Times New Roman" panose="02020603050405020304" pitchFamily="18" charset="0"/>
                        </a:rPr>
                        <a:t>Results for Linear Model Selection and Regularization methods.</a:t>
                      </a:r>
                    </a:p>
                    <a:p>
                      <a:pPr algn="ctr"/>
                      <a:endParaRPr lang="en-US" sz="900" dirty="0"/>
                    </a:p>
                    <a:p>
                      <a:pPr algn="l"/>
                      <a:r>
                        <a:rPr lang="en-US" sz="1000" dirty="0">
                          <a:latin typeface="Times New Roman" panose="02020603050405020304" pitchFamily="18" charset="0"/>
                          <a:cs typeface="Times New Roman" panose="02020603050405020304" pitchFamily="18" charset="0"/>
                        </a:rPr>
                        <a:t>For the linear model selection method, satisfactory results are got. These three models consists of 46, 47, 45 predictors respectively. </a:t>
                      </a:r>
                    </a:p>
                    <a:p>
                      <a:pPr algn="l"/>
                      <a:r>
                        <a:rPr lang="en-US" sz="1000" dirty="0">
                          <a:latin typeface="Times New Roman" panose="02020603050405020304" pitchFamily="18" charset="0"/>
                          <a:cs typeface="Times New Roman" panose="02020603050405020304" pitchFamily="18" charset="0"/>
                        </a:rPr>
                        <a:t>For PCR, we find the optimal number of components is 10. However, its Kaggle Score is not satisfactory. For the lasso, this is the lowest Kaggle score that we obtained.</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sz="1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06011211"/>
                  </a:ext>
                </a:extLst>
              </a:tr>
            </a:tbl>
          </a:graphicData>
        </a:graphic>
      </p:graphicFrame>
      <p:graphicFrame>
        <p:nvGraphicFramePr>
          <p:cNvPr id="11" name="表格 10">
            <a:extLst>
              <a:ext uri="{FF2B5EF4-FFF2-40B4-BE49-F238E27FC236}">
                <a16:creationId xmlns:a16="http://schemas.microsoft.com/office/drawing/2014/main" id="{E8EC0E6A-7963-4672-A9D1-6E5C29DC1CE9}"/>
              </a:ext>
            </a:extLst>
          </p:cNvPr>
          <p:cNvGraphicFramePr>
            <a:graphicFrameLocks noGrp="1"/>
          </p:cNvGraphicFramePr>
          <p:nvPr>
            <p:extLst>
              <p:ext uri="{D42A27DB-BD31-4B8C-83A1-F6EECF244321}">
                <p14:modId xmlns:p14="http://schemas.microsoft.com/office/powerpoint/2010/main" val="2528638767"/>
              </p:ext>
            </p:extLst>
          </p:nvPr>
        </p:nvGraphicFramePr>
        <p:xfrm>
          <a:off x="3286521" y="3863159"/>
          <a:ext cx="5420499" cy="3091740"/>
        </p:xfrm>
        <a:graphic>
          <a:graphicData uri="http://schemas.openxmlformats.org/drawingml/2006/table">
            <a:tbl>
              <a:tblPr firstRow="1" bandRow="1">
                <a:tableStyleId>{2D5ABB26-0587-4C30-8999-92F81FD0307C}</a:tableStyleId>
              </a:tblPr>
              <a:tblGrid>
                <a:gridCol w="5420499">
                  <a:extLst>
                    <a:ext uri="{9D8B030D-6E8A-4147-A177-3AD203B41FA5}">
                      <a16:colId xmlns:a16="http://schemas.microsoft.com/office/drawing/2014/main" val="2184900684"/>
                    </a:ext>
                  </a:extLst>
                </a:gridCol>
              </a:tblGrid>
              <a:tr h="271828">
                <a:tc>
                  <a:txBody>
                    <a:bodyPr/>
                    <a:lstStyle/>
                    <a:p>
                      <a:pPr algn="ctr"/>
                      <a:r>
                        <a:rPr lang="en-US" altLang="zh-TW" sz="1200" b="1" u="none" dirty="0">
                          <a:solidFill>
                            <a:schemeClr val="tx1"/>
                          </a:solidFill>
                          <a:latin typeface="Times New Roman" panose="02020603050405020304" pitchFamily="18" charset="0"/>
                          <a:cs typeface="Times New Roman" panose="02020603050405020304" pitchFamily="18" charset="0"/>
                        </a:rPr>
                        <a:t>5. Deeper Look Into Important Variable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accent5">
                            <a:lumMod val="60000"/>
                            <a:lumOff val="40000"/>
                            <a:tint val="66000"/>
                            <a:satMod val="160000"/>
                          </a:schemeClr>
                        </a:gs>
                        <a:gs pos="50000">
                          <a:schemeClr val="accent5">
                            <a:lumMod val="60000"/>
                            <a:lumOff val="40000"/>
                            <a:tint val="44500"/>
                            <a:satMod val="160000"/>
                          </a:schemeClr>
                        </a:gs>
                        <a:gs pos="100000">
                          <a:schemeClr val="accent5">
                            <a:lumMod val="60000"/>
                            <a:lumOff val="40000"/>
                            <a:tint val="23500"/>
                            <a:satMod val="160000"/>
                          </a:schemeClr>
                        </a:gs>
                      </a:gsLst>
                      <a:path path="circle">
                        <a:fillToRect l="50000" t="50000" r="50000" b="50000"/>
                      </a:path>
                      <a:tileRect/>
                    </a:gradFill>
                  </a:tcPr>
                </a:tc>
                <a:extLst>
                  <a:ext uri="{0D108BD9-81ED-4DB2-BD59-A6C34878D82A}">
                    <a16:rowId xmlns:a16="http://schemas.microsoft.com/office/drawing/2014/main" val="4004238555"/>
                  </a:ext>
                </a:extLst>
              </a:tr>
              <a:tr h="1879253">
                <a:tc>
                  <a:txBody>
                    <a:bodyPr/>
                    <a:lstStyle/>
                    <a:p>
                      <a:pPr algn="just"/>
                      <a:endParaRPr lang="en-US" sz="10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22971874"/>
                  </a:ext>
                </a:extLst>
              </a:tr>
              <a:tr h="93816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HK" sz="900" kern="1200" dirty="0">
                          <a:solidFill>
                            <a:schemeClr val="accent5">
                              <a:lumMod val="60000"/>
                              <a:lumOff val="40000"/>
                            </a:schemeClr>
                          </a:solidFill>
                          <a:latin typeface="Times New Roman" panose="02020603050405020304" pitchFamily="18" charset="0"/>
                          <a:ea typeface="+mn-ea"/>
                          <a:cs typeface="Times New Roman" panose="02020603050405020304" pitchFamily="18" charset="0"/>
                        </a:rPr>
                        <a:t>Figure 4: </a:t>
                      </a:r>
                      <a:r>
                        <a:rPr lang="en-US" altLang="zh-HK" sz="900" kern="1200" dirty="0">
                          <a:solidFill>
                            <a:schemeClr val="tx1"/>
                          </a:solidFill>
                          <a:latin typeface="Times New Roman" panose="02020603050405020304" pitchFamily="18" charset="0"/>
                          <a:ea typeface="+mn-ea"/>
                          <a:cs typeface="Times New Roman" panose="02020603050405020304" pitchFamily="18" charset="0"/>
                        </a:rPr>
                        <a:t>Left: Relative influence plot for boosting. Right: The standardized lasso coefficients as a function of </a:t>
                      </a:r>
                      <a:r>
                        <a:rPr lang="el-GR" altLang="zh-HK" sz="900" kern="1200" dirty="0">
                          <a:solidFill>
                            <a:schemeClr val="tx1"/>
                          </a:solidFill>
                          <a:latin typeface="Times New Roman" panose="02020603050405020304" pitchFamily="18" charset="0"/>
                          <a:ea typeface="+mn-ea"/>
                          <a:cs typeface="Times New Roman" panose="02020603050405020304" pitchFamily="18" charset="0"/>
                        </a:rPr>
                        <a:t>λ</a:t>
                      </a:r>
                      <a:r>
                        <a:rPr lang="en-US" altLang="zh-HK" sz="900" kern="1200" dirty="0">
                          <a:solidFill>
                            <a:schemeClr val="tx1"/>
                          </a:solidFill>
                          <a:latin typeface="Times New Roman" panose="02020603050405020304" pitchFamily="18" charset="0"/>
                          <a:ea typeface="+mn-ea"/>
                          <a:cs typeface="Times New Roman" panose="02020603050405020304" pitchFamily="18" charset="0"/>
                        </a:rPr>
                        <a:t>.</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zh-HK" sz="900" kern="1200" dirty="0">
                        <a:solidFill>
                          <a:schemeClr val="accent5">
                            <a:lumMod val="60000"/>
                            <a:lumOff val="40000"/>
                          </a:schemeClr>
                        </a:solidFill>
                        <a:latin typeface="Times New Roman" panose="02020603050405020304" pitchFamily="18" charset="0"/>
                        <a:ea typeface="+mn-ea"/>
                        <a:cs typeface="Times New Roman" panose="02020603050405020304" pitchFamily="18" charset="0"/>
                      </a:endParaRPr>
                    </a:p>
                    <a:p>
                      <a:pPr algn="l"/>
                      <a:r>
                        <a:rPr lang="en-US" sz="1000" dirty="0">
                          <a:latin typeface="Times New Roman" panose="02020603050405020304" pitchFamily="18" charset="0"/>
                          <a:cs typeface="Times New Roman" panose="02020603050405020304" pitchFamily="18" charset="0"/>
                        </a:rPr>
                        <a:t>For both lasso and boosting, </a:t>
                      </a:r>
                      <a:r>
                        <a:rPr lang="en-US" sz="1000" dirty="0" err="1">
                          <a:latin typeface="Times New Roman" panose="02020603050405020304" pitchFamily="18" charset="0"/>
                          <a:cs typeface="Times New Roman" panose="02020603050405020304" pitchFamily="18" charset="0"/>
                        </a:rPr>
                        <a:t>OverallQual</a:t>
                      </a:r>
                      <a:r>
                        <a:rPr lang="en-US" sz="1000" dirty="0">
                          <a:latin typeface="Times New Roman" panose="02020603050405020304" pitchFamily="18" charset="0"/>
                          <a:cs typeface="Times New Roman" panose="02020603050405020304" pitchFamily="18" charset="0"/>
                        </a:rPr>
                        <a:t> and Neighborhood are the most two important variables. However, the result differs from the third variable. This suggests that in predicting the house sale price, one should always consider the overall quality and the neighborhood of the house first.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79350448"/>
                  </a:ext>
                </a:extLst>
              </a:tr>
            </a:tbl>
          </a:graphicData>
        </a:graphic>
      </p:graphicFrame>
      <p:pic>
        <p:nvPicPr>
          <p:cNvPr id="3" name="Picture 2">
            <a:extLst>
              <a:ext uri="{FF2B5EF4-FFF2-40B4-BE49-F238E27FC236}">
                <a16:creationId xmlns:a16="http://schemas.microsoft.com/office/drawing/2014/main" id="{FAE08965-1D74-4C6F-BAA2-65F40CD761D3}"/>
              </a:ext>
            </a:extLst>
          </p:cNvPr>
          <p:cNvPicPr>
            <a:picLocks noChangeAspect="1"/>
          </p:cNvPicPr>
          <p:nvPr/>
        </p:nvPicPr>
        <p:blipFill rotWithShape="1">
          <a:blip r:embed="rId2">
            <a:extLst>
              <a:ext uri="{28A0092B-C50C-407E-A947-70E740481C1C}">
                <a14:useLocalDpi xmlns:a14="http://schemas.microsoft.com/office/drawing/2010/main" val="0"/>
              </a:ext>
            </a:extLst>
          </a:blip>
          <a:srcRect l="7809" t="28746" r="34317" b="3964"/>
          <a:stretch/>
        </p:blipFill>
        <p:spPr>
          <a:xfrm>
            <a:off x="5635428" y="4159652"/>
            <a:ext cx="2924364" cy="1799756"/>
          </a:xfrm>
          <a:prstGeom prst="rect">
            <a:avLst/>
          </a:prstGeom>
        </p:spPr>
      </p:pic>
      <p:pic>
        <p:nvPicPr>
          <p:cNvPr id="4" name="圖片 3">
            <a:extLst>
              <a:ext uri="{FF2B5EF4-FFF2-40B4-BE49-F238E27FC236}">
                <a16:creationId xmlns:a16="http://schemas.microsoft.com/office/drawing/2014/main" id="{166C973F-535D-4554-BBAB-E558ACBC4CEA}"/>
              </a:ext>
            </a:extLst>
          </p:cNvPr>
          <p:cNvPicPr>
            <a:picLocks noChangeAspect="1"/>
          </p:cNvPicPr>
          <p:nvPr/>
        </p:nvPicPr>
        <p:blipFill rotWithShape="1">
          <a:blip r:embed="rId3">
            <a:extLst>
              <a:ext uri="{28A0092B-C50C-407E-A947-70E740481C1C}">
                <a14:useLocalDpi xmlns:a14="http://schemas.microsoft.com/office/drawing/2010/main" val="0"/>
              </a:ext>
            </a:extLst>
          </a:blip>
          <a:srcRect t="12217" r="5335" b="9155"/>
          <a:stretch/>
        </p:blipFill>
        <p:spPr>
          <a:xfrm>
            <a:off x="3286521" y="4159652"/>
            <a:ext cx="2285409" cy="1804326"/>
          </a:xfrm>
          <a:prstGeom prst="rect">
            <a:avLst/>
          </a:prstGeom>
        </p:spPr>
      </p:pic>
      <p:sp>
        <p:nvSpPr>
          <p:cNvPr id="7" name="矩形: 圓角 6">
            <a:extLst>
              <a:ext uri="{FF2B5EF4-FFF2-40B4-BE49-F238E27FC236}">
                <a16:creationId xmlns:a16="http://schemas.microsoft.com/office/drawing/2014/main" id="{B44F453D-5B08-41E3-99C2-16B99970959D}"/>
              </a:ext>
            </a:extLst>
          </p:cNvPr>
          <p:cNvSpPr/>
          <p:nvPr/>
        </p:nvSpPr>
        <p:spPr>
          <a:xfrm>
            <a:off x="6031278" y="4377024"/>
            <a:ext cx="885636" cy="121138"/>
          </a:xfrm>
          <a:prstGeom prst="round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900" dirty="0" err="1">
                <a:solidFill>
                  <a:schemeClr val="tx1"/>
                </a:solidFill>
                <a:latin typeface="Times New Roman" panose="02020603050405020304" pitchFamily="18" charset="0"/>
                <a:cs typeface="Times New Roman" panose="02020603050405020304" pitchFamily="18" charset="0"/>
              </a:rPr>
              <a:t>OverallQual</a:t>
            </a:r>
            <a:endParaRPr lang="zh-HK" altLang="en-US" sz="900" dirty="0">
              <a:solidFill>
                <a:schemeClr val="tx1"/>
              </a:solidFill>
              <a:latin typeface="Times New Roman" panose="02020603050405020304" pitchFamily="18" charset="0"/>
              <a:cs typeface="Times New Roman" panose="02020603050405020304" pitchFamily="18" charset="0"/>
            </a:endParaRPr>
          </a:p>
        </p:txBody>
      </p:sp>
      <p:sp>
        <p:nvSpPr>
          <p:cNvPr id="17" name="矩形: 圓角 16">
            <a:extLst>
              <a:ext uri="{FF2B5EF4-FFF2-40B4-BE49-F238E27FC236}">
                <a16:creationId xmlns:a16="http://schemas.microsoft.com/office/drawing/2014/main" id="{67DE2284-2EB3-4972-91BF-88E1B19A699D}"/>
              </a:ext>
            </a:extLst>
          </p:cNvPr>
          <p:cNvSpPr/>
          <p:nvPr/>
        </p:nvSpPr>
        <p:spPr>
          <a:xfrm>
            <a:off x="5413572" y="4619575"/>
            <a:ext cx="885636" cy="129930"/>
          </a:xfrm>
          <a:prstGeom prst="round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900" dirty="0">
                <a:solidFill>
                  <a:schemeClr val="tx1"/>
                </a:solidFill>
                <a:latin typeface="Times New Roman" panose="02020603050405020304" pitchFamily="18" charset="0"/>
                <a:cs typeface="Times New Roman" panose="02020603050405020304" pitchFamily="18" charset="0"/>
              </a:rPr>
              <a:t>Neighborhood</a:t>
            </a:r>
            <a:endParaRPr lang="zh-HK" altLang="en-US" sz="900" dirty="0">
              <a:solidFill>
                <a:schemeClr val="tx1"/>
              </a:solidFill>
              <a:latin typeface="Times New Roman" panose="02020603050405020304" pitchFamily="18" charset="0"/>
              <a:cs typeface="Times New Roman" panose="02020603050405020304" pitchFamily="18" charset="0"/>
            </a:endParaRPr>
          </a:p>
        </p:txBody>
      </p:sp>
      <p:cxnSp>
        <p:nvCxnSpPr>
          <p:cNvPr id="15" name="直線單箭頭接點 14">
            <a:extLst>
              <a:ext uri="{FF2B5EF4-FFF2-40B4-BE49-F238E27FC236}">
                <a16:creationId xmlns:a16="http://schemas.microsoft.com/office/drawing/2014/main" id="{DE5C791A-7DA0-49EE-BF17-E2C0593DA40F}"/>
              </a:ext>
            </a:extLst>
          </p:cNvPr>
          <p:cNvCxnSpPr>
            <a:cxnSpLocks/>
            <a:stCxn id="7" idx="1"/>
          </p:cNvCxnSpPr>
          <p:nvPr/>
        </p:nvCxnSpPr>
        <p:spPr>
          <a:xfrm flipH="1" flipV="1">
            <a:off x="5325654" y="4266423"/>
            <a:ext cx="705624" cy="1711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直線單箭頭接點 23">
            <a:extLst>
              <a:ext uri="{FF2B5EF4-FFF2-40B4-BE49-F238E27FC236}">
                <a16:creationId xmlns:a16="http://schemas.microsoft.com/office/drawing/2014/main" id="{213FFF48-77D1-4A0C-83EE-9373D2908412}"/>
              </a:ext>
            </a:extLst>
          </p:cNvPr>
          <p:cNvCxnSpPr>
            <a:cxnSpLocks/>
            <a:stCxn id="7" idx="3"/>
          </p:cNvCxnSpPr>
          <p:nvPr/>
        </p:nvCxnSpPr>
        <p:spPr>
          <a:xfrm>
            <a:off x="6916914" y="4437593"/>
            <a:ext cx="908084" cy="3546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直線單箭頭接點 32">
            <a:extLst>
              <a:ext uri="{FF2B5EF4-FFF2-40B4-BE49-F238E27FC236}">
                <a16:creationId xmlns:a16="http://schemas.microsoft.com/office/drawing/2014/main" id="{3DDADFE4-267C-4F0F-9094-A9E3B42C9FC8}"/>
              </a:ext>
            </a:extLst>
          </p:cNvPr>
          <p:cNvCxnSpPr>
            <a:cxnSpLocks/>
            <a:stCxn id="17" idx="3"/>
          </p:cNvCxnSpPr>
          <p:nvPr/>
        </p:nvCxnSpPr>
        <p:spPr>
          <a:xfrm>
            <a:off x="6299208" y="4684540"/>
            <a:ext cx="1744275" cy="4859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直線單箭頭接點 33">
            <a:extLst>
              <a:ext uri="{FF2B5EF4-FFF2-40B4-BE49-F238E27FC236}">
                <a16:creationId xmlns:a16="http://schemas.microsoft.com/office/drawing/2014/main" id="{C57C54E8-8335-493A-AB39-724FC662414D}"/>
              </a:ext>
            </a:extLst>
          </p:cNvPr>
          <p:cNvCxnSpPr>
            <a:cxnSpLocks/>
            <a:stCxn id="17" idx="1"/>
          </p:cNvCxnSpPr>
          <p:nvPr/>
        </p:nvCxnSpPr>
        <p:spPr>
          <a:xfrm flipH="1" flipV="1">
            <a:off x="4135030" y="4266426"/>
            <a:ext cx="1278542" cy="4181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47134398"/>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1155</TotalTime>
  <Words>767</Words>
  <Application>Microsoft Office PowerPoint</Application>
  <PresentationFormat>寬螢幕</PresentationFormat>
  <Paragraphs>81</Paragraphs>
  <Slides>1</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vt:i4>
      </vt:variant>
    </vt:vector>
  </HeadingPairs>
  <TitlesOfParts>
    <vt:vector size="7" baseType="lpstr">
      <vt:lpstr>新細明體</vt:lpstr>
      <vt:lpstr>Arial</vt:lpstr>
      <vt:lpstr>Calibri</vt:lpstr>
      <vt:lpstr>Calibri Light</vt:lpstr>
      <vt:lpstr>Times New Roman</vt:lpstr>
      <vt:lpstr>Office 佈景主題</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MATH4332 Mini-Project 1: Classification of the decision of switching unsafe wells using logistic regression</dc:title>
  <dc:creator>cck 0wEn</dc:creator>
  <cp:lastModifiedBy>cck 0wEn</cp:lastModifiedBy>
  <cp:revision>83</cp:revision>
  <dcterms:created xsi:type="dcterms:W3CDTF">2018-03-13T11:27:44Z</dcterms:created>
  <dcterms:modified xsi:type="dcterms:W3CDTF">2018-04-12T15:48:35Z</dcterms:modified>
</cp:coreProperties>
</file>