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772" autoAdjust="0"/>
  </p:normalViewPr>
  <p:slideViewPr>
    <p:cSldViewPr snapToGrid="0">
      <p:cViewPr varScale="1">
        <p:scale>
          <a:sx n="113" d="100"/>
          <a:sy n="113" d="100"/>
        </p:scale>
        <p:origin x="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84411-FFEE-4C42-9C7D-CD334EEE065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A382A44F-4DE6-43A1-972D-CFF380591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79AA76D8-6B95-46E1-8013-31CFEC4F69E6}"/>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5" name="頁尾版面配置區 4">
            <a:extLst>
              <a:ext uri="{FF2B5EF4-FFF2-40B4-BE49-F238E27FC236}">
                <a16:creationId xmlns:a16="http://schemas.microsoft.com/office/drawing/2014/main" id="{7CAED520-9A56-494E-A480-5F1C4CE62946}"/>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D3D116F0-C741-4D69-95C1-3E0478F2698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91689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9899CF-3FB7-4786-BC70-6F7154EECE2D}"/>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97D6F77D-6A5C-4908-802D-50077D2B54F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7A74D5DC-BCFB-4B46-B8AB-621EBE3595CA}"/>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5" name="頁尾版面配置區 4">
            <a:extLst>
              <a:ext uri="{FF2B5EF4-FFF2-40B4-BE49-F238E27FC236}">
                <a16:creationId xmlns:a16="http://schemas.microsoft.com/office/drawing/2014/main" id="{40878867-650A-46BC-9FDA-BCD33F27F62F}"/>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03943A2-1495-42EE-9FDC-E3438937CDB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83140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6EB098E-9C32-411D-ADEC-2A7F989C515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FB63F7CE-45B6-4042-902B-78155B71B83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37797E8B-CEF9-4BFB-825F-778745067C85}"/>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5" name="頁尾版面配置區 4">
            <a:extLst>
              <a:ext uri="{FF2B5EF4-FFF2-40B4-BE49-F238E27FC236}">
                <a16:creationId xmlns:a16="http://schemas.microsoft.com/office/drawing/2014/main" id="{5C6CFB3A-55EE-46A4-9B53-4572C91AB96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DD14B112-8CF2-48C2-B6B1-425B6FCA86A1}"/>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8953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E6F4D1-483E-4127-B8E5-C25E15737636}"/>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A11B3C6-A0EC-454E-A416-70D3D3DB75D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E6E2C45-CA9A-42BE-ACDA-EEB124CEA456}"/>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5" name="頁尾版面配置區 4">
            <a:extLst>
              <a:ext uri="{FF2B5EF4-FFF2-40B4-BE49-F238E27FC236}">
                <a16:creationId xmlns:a16="http://schemas.microsoft.com/office/drawing/2014/main" id="{DCA4EA0D-97E8-415F-89E0-95A4E9269E35}"/>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C9D55644-934C-4FDE-ABBC-46DA1F2CF368}"/>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11683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BB968-9854-4CE4-A30D-4E9D67F1F6A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5AF0E8B-B56C-4458-A853-9DAB8A5C6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02F772E-11DC-4B3F-98BB-3B0F515F0705}"/>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5" name="頁尾版面配置區 4">
            <a:extLst>
              <a:ext uri="{FF2B5EF4-FFF2-40B4-BE49-F238E27FC236}">
                <a16:creationId xmlns:a16="http://schemas.microsoft.com/office/drawing/2014/main" id="{A76DA4D3-99E8-4008-8B65-3EF7DD98574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4CB658C-9528-42E3-8C7B-21409D2A88F4}"/>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9426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EB38D8-CEF5-45FE-882B-E2E4D9F593D5}"/>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C741A96-747F-4DEB-8E5D-584668401B5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58F34D60-7799-4CAC-B594-965873EF14E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4F126FFF-E5A5-473B-A835-C5BBE983AEF5}"/>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6" name="頁尾版面配置區 5">
            <a:extLst>
              <a:ext uri="{FF2B5EF4-FFF2-40B4-BE49-F238E27FC236}">
                <a16:creationId xmlns:a16="http://schemas.microsoft.com/office/drawing/2014/main" id="{AC849D05-9FE8-486F-ABC5-5D63A1EF6730}"/>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010D7FC4-4F6B-4D3A-B470-1CE86F3ADB90}"/>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16936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F8B11-5FBB-4423-977C-476D9A8C1251}"/>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17B3FD6-98EA-4ABC-854B-7A325663D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98C84A98-C44E-4C93-A0B9-68DE2AC64B2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EC1452B0-0E6D-4DF7-A25E-C4AD4A480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B3714E5-297A-41B9-9587-233077B5EE1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941E4672-C0C7-4E5B-92DF-9E195EAB900B}"/>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8" name="頁尾版面配置區 7">
            <a:extLst>
              <a:ext uri="{FF2B5EF4-FFF2-40B4-BE49-F238E27FC236}">
                <a16:creationId xmlns:a16="http://schemas.microsoft.com/office/drawing/2014/main" id="{45413E9C-EABD-482C-9188-093914F4A309}"/>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9E075FBB-390E-495A-B33F-304FB8169AE2}"/>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55380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58ABBD-07A2-4584-B832-55771B448E11}"/>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ACC94D8E-BFB8-4D3F-88FF-6E61B262E433}"/>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4" name="頁尾版面配置區 3">
            <a:extLst>
              <a:ext uri="{FF2B5EF4-FFF2-40B4-BE49-F238E27FC236}">
                <a16:creationId xmlns:a16="http://schemas.microsoft.com/office/drawing/2014/main" id="{6ABC20CD-316A-4D55-9324-FA0ADF1AEBB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AB90F2DE-C754-4158-87FA-438EC217BD67}"/>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75550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A7B0AE6-5C05-4373-9AD2-A3DF0599B45A}"/>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3" name="頁尾版面配置區 2">
            <a:extLst>
              <a:ext uri="{FF2B5EF4-FFF2-40B4-BE49-F238E27FC236}">
                <a16:creationId xmlns:a16="http://schemas.microsoft.com/office/drawing/2014/main" id="{3307EB6B-07C4-4D25-AE9C-6D272331E0D1}"/>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3328931F-B7B0-4EAA-8B9F-0D18B646419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4951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D0958-2057-4902-936B-D29835C9BA4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2889F17-2B37-40D7-AA25-83BFFA021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E6C4FB73-6600-40A2-919B-50C5B6CAD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8202565-28A9-4DA1-87BE-D9CF803EA0A7}"/>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6" name="頁尾版面配置區 5">
            <a:extLst>
              <a:ext uri="{FF2B5EF4-FFF2-40B4-BE49-F238E27FC236}">
                <a16:creationId xmlns:a16="http://schemas.microsoft.com/office/drawing/2014/main" id="{880A3CBE-BF0C-45CB-B46D-9C99E5351395}"/>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03F091A0-CDF9-4BFB-986F-B6034D37F918}"/>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00414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E8DEC-0672-4046-8B1B-97DCE45068D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6CABA952-0E07-4BB9-923E-CE2DADFAD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755BE129-0162-45A2-B3FA-E0814FDEF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6639FD9-F5D4-43FA-B665-1BBE057C8A20}"/>
              </a:ext>
            </a:extLst>
          </p:cNvPr>
          <p:cNvSpPr>
            <a:spLocks noGrp="1"/>
          </p:cNvSpPr>
          <p:nvPr>
            <p:ph type="dt" sz="half" idx="10"/>
          </p:nvPr>
        </p:nvSpPr>
        <p:spPr/>
        <p:txBody>
          <a:bodyPr/>
          <a:lstStyle/>
          <a:p>
            <a:fld id="{1ADA6C77-6752-4248-BAA8-04637632E80B}" type="datetimeFigureOut">
              <a:rPr lang="en-US" smtClean="0"/>
              <a:t>3/15/2018</a:t>
            </a:fld>
            <a:endParaRPr lang="en-US"/>
          </a:p>
        </p:txBody>
      </p:sp>
      <p:sp>
        <p:nvSpPr>
          <p:cNvPr id="6" name="頁尾版面配置區 5">
            <a:extLst>
              <a:ext uri="{FF2B5EF4-FFF2-40B4-BE49-F238E27FC236}">
                <a16:creationId xmlns:a16="http://schemas.microsoft.com/office/drawing/2014/main" id="{9889D721-A573-4217-B96D-D7457DCF58EB}"/>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BF3EEC5-C03E-4317-A9C5-48C026DE5665}"/>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40476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0E6814A-2840-47A7-9D5E-ED953D1C7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7E626A01-AE96-4624-8EEC-66161C72F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B8BBDB1-85B3-47E8-ADE5-8A7BA66BC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A6C77-6752-4248-BAA8-04637632E80B}" type="datetimeFigureOut">
              <a:rPr lang="en-US" smtClean="0"/>
              <a:t>3/15/2018</a:t>
            </a:fld>
            <a:endParaRPr lang="en-US"/>
          </a:p>
        </p:txBody>
      </p:sp>
      <p:sp>
        <p:nvSpPr>
          <p:cNvPr id="5" name="頁尾版面配置區 4">
            <a:extLst>
              <a:ext uri="{FF2B5EF4-FFF2-40B4-BE49-F238E27FC236}">
                <a16:creationId xmlns:a16="http://schemas.microsoft.com/office/drawing/2014/main" id="{6EA267E0-8852-4887-BFAA-B3AB69BF7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51159CAB-D0A4-4CA4-A728-79877B9D0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A5CC5-96B4-4255-92F6-B87C90D4BEBF}" type="slidenum">
              <a:rPr lang="en-US" smtClean="0"/>
              <a:t>‹#›</a:t>
            </a:fld>
            <a:endParaRPr lang="en-US"/>
          </a:p>
        </p:txBody>
      </p:sp>
    </p:spTree>
    <p:extLst>
      <p:ext uri="{BB962C8B-B14F-4D97-AF65-F5344CB8AC3E}">
        <p14:creationId xmlns:p14="http://schemas.microsoft.com/office/powerpoint/2010/main" val="395158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a:extLst>
              <a:ext uri="{FF2B5EF4-FFF2-40B4-BE49-F238E27FC236}">
                <a16:creationId xmlns:a16="http://schemas.microsoft.com/office/drawing/2014/main" id="{2CA16670-100A-4E84-9210-4411F2BBD6BC}"/>
              </a:ext>
            </a:extLst>
          </p:cNvPr>
          <p:cNvGraphicFramePr>
            <a:graphicFrameLocks noGrp="1"/>
          </p:cNvGraphicFramePr>
          <p:nvPr>
            <p:extLst>
              <p:ext uri="{D42A27DB-BD31-4B8C-83A1-F6EECF244321}">
                <p14:modId xmlns:p14="http://schemas.microsoft.com/office/powerpoint/2010/main" val="4140912511"/>
              </p:ext>
            </p:extLst>
          </p:nvPr>
        </p:nvGraphicFramePr>
        <p:xfrm>
          <a:off x="0" y="0"/>
          <a:ext cx="12192000" cy="64008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51445138"/>
                    </a:ext>
                  </a:extLst>
                </a:gridCol>
              </a:tblGrid>
              <a:tr h="370840">
                <a:tc>
                  <a:txBody>
                    <a:bodyPr/>
                    <a:lstStyle/>
                    <a:p>
                      <a:pPr algn="ctr"/>
                      <a:r>
                        <a:rPr lang="en-US" altLang="zh-TW" sz="1800" b="1" dirty="0">
                          <a:solidFill>
                            <a:schemeClr val="accent1">
                              <a:lumMod val="75000"/>
                            </a:schemeClr>
                          </a:solidFill>
                          <a:latin typeface="+mn-lt"/>
                        </a:rPr>
                        <a:t>MATH4332 Mini-Project 1: Classification Of The Decision Of Switching Unsafe Wells Using Logistic Regression</a:t>
                      </a:r>
                      <a:br>
                        <a:rPr lang="en-US" altLang="zh-TW" sz="1800" b="1" dirty="0">
                          <a:solidFill>
                            <a:schemeClr val="accent1">
                              <a:lumMod val="75000"/>
                            </a:schemeClr>
                          </a:solidFill>
                          <a:latin typeface="+mn-lt"/>
                        </a:rPr>
                      </a:br>
                      <a:r>
                        <a:rPr lang="en-US" altLang="zh-TW" sz="1800" b="1" dirty="0">
                          <a:solidFill>
                            <a:schemeClr val="accent1">
                              <a:lumMod val="75000"/>
                            </a:schemeClr>
                          </a:solidFill>
                          <a:latin typeface="+mn-lt"/>
                        </a:rPr>
                        <a:t>Choi Ming Yeung, Chu Chun Kit, Department of Mathematics; Lo Ho Fung</a:t>
                      </a:r>
                      <a:r>
                        <a:rPr lang="en-US" altLang="zh-TW" sz="1600" b="1" dirty="0">
                          <a:solidFill>
                            <a:schemeClr val="accent1">
                              <a:lumMod val="75000"/>
                            </a:schemeClr>
                          </a:solidFill>
                          <a:latin typeface="+mn-lt"/>
                        </a:rPr>
                        <a:t>, Department of Finance</a:t>
                      </a:r>
                      <a:endParaRPr lang="en-US" dirty="0">
                        <a:solidFill>
                          <a:schemeClr val="accent1">
                            <a:lumMod val="75000"/>
                          </a:schemeClr>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31844598"/>
                  </a:ext>
                </a:extLst>
              </a:tr>
            </a:tbl>
          </a:graphicData>
        </a:graphic>
      </p:graphicFrame>
      <p:graphicFrame>
        <p:nvGraphicFramePr>
          <p:cNvPr id="20" name="表格 19">
            <a:extLst>
              <a:ext uri="{FF2B5EF4-FFF2-40B4-BE49-F238E27FC236}">
                <a16:creationId xmlns:a16="http://schemas.microsoft.com/office/drawing/2014/main" id="{655D63E0-0C4E-468A-B114-F89E13D224A1}"/>
              </a:ext>
            </a:extLst>
          </p:cNvPr>
          <p:cNvGraphicFramePr>
            <a:graphicFrameLocks noGrp="1"/>
          </p:cNvGraphicFramePr>
          <p:nvPr>
            <p:extLst>
              <p:ext uri="{D42A27DB-BD31-4B8C-83A1-F6EECF244321}">
                <p14:modId xmlns:p14="http://schemas.microsoft.com/office/powerpoint/2010/main" val="900365955"/>
              </p:ext>
            </p:extLst>
          </p:nvPr>
        </p:nvGraphicFramePr>
        <p:xfrm>
          <a:off x="-1" y="759597"/>
          <a:ext cx="3134139" cy="2042160"/>
        </p:xfrm>
        <a:graphic>
          <a:graphicData uri="http://schemas.openxmlformats.org/drawingml/2006/table">
            <a:tbl>
              <a:tblPr firstRow="1" bandRow="1">
                <a:tableStyleId>{2D5ABB26-0587-4C30-8999-92F81FD0307C}</a:tableStyleId>
              </a:tblPr>
              <a:tblGrid>
                <a:gridCol w="3134139">
                  <a:extLst>
                    <a:ext uri="{9D8B030D-6E8A-4147-A177-3AD203B41FA5}">
                      <a16:colId xmlns:a16="http://schemas.microsoft.com/office/drawing/2014/main" val="2184900684"/>
                    </a:ext>
                  </a:extLst>
                </a:gridCol>
              </a:tblGrid>
              <a:tr h="0">
                <a:tc>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1. Introduction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TW" sz="1000" dirty="0">
                          <a:solidFill>
                            <a:schemeClr val="tx1"/>
                          </a:solidFill>
                          <a:latin typeface="Times New Roman" panose="02020603050405020304" pitchFamily="18" charset="0"/>
                          <a:cs typeface="Times New Roman" panose="02020603050405020304" pitchFamily="18" charset="0"/>
                        </a:rPr>
                        <a:t>In Bangladesh, the problem of well-water contamination by arsenic was serious and a large numbers of wells were unsafe to use. People in Bangladesh then may choose to switch down the wells. While there are many reason for a household deciding whether to switch the well or not, the behavior and the mechanism behind that are wanted to be explained. Various of models are constructed to model the decision of the households using logistic regression and the performances of different models are also measured and analyzed.</a:t>
                      </a:r>
                      <a:endParaRPr lang="en-US" sz="1000" dirty="0">
                        <a:solidFill>
                          <a:schemeClr val="tx1"/>
                        </a:solidFill>
                        <a:latin typeface="Times New Roman" panose="02020603050405020304" pitchFamily="18" charset="0"/>
                        <a:cs typeface="Times New Roman" panose="02020603050405020304" pitchFamily="18" charset="0"/>
                      </a:endParaRPr>
                    </a:p>
                    <a:p>
                      <a:pPr algn="just"/>
                      <a:endParaRPr lang="en-US" sz="1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079350448"/>
                  </a:ext>
                </a:extLst>
              </a:tr>
            </a:tbl>
          </a:graphicData>
        </a:graphic>
      </p:graphicFrame>
      <p:graphicFrame>
        <p:nvGraphicFramePr>
          <p:cNvPr id="21" name="表格 20">
            <a:extLst>
              <a:ext uri="{FF2B5EF4-FFF2-40B4-BE49-F238E27FC236}">
                <a16:creationId xmlns:a16="http://schemas.microsoft.com/office/drawing/2014/main" id="{0E2C0343-6F76-4D19-90F6-D38AE4813B91}"/>
              </a:ext>
            </a:extLst>
          </p:cNvPr>
          <p:cNvGraphicFramePr>
            <a:graphicFrameLocks noGrp="1"/>
          </p:cNvGraphicFramePr>
          <p:nvPr>
            <p:extLst>
              <p:ext uri="{D42A27DB-BD31-4B8C-83A1-F6EECF244321}">
                <p14:modId xmlns:p14="http://schemas.microsoft.com/office/powerpoint/2010/main" val="1216096541"/>
              </p:ext>
            </p:extLst>
          </p:nvPr>
        </p:nvGraphicFramePr>
        <p:xfrm>
          <a:off x="-5" y="2722736"/>
          <a:ext cx="3134139" cy="4175341"/>
        </p:xfrm>
        <a:graphic>
          <a:graphicData uri="http://schemas.openxmlformats.org/drawingml/2006/table">
            <a:tbl>
              <a:tblPr firstRow="1" bandRow="1">
                <a:tableStyleId>{2D5ABB26-0587-4C30-8999-92F81FD0307C}</a:tableStyleId>
              </a:tblPr>
              <a:tblGrid>
                <a:gridCol w="792875">
                  <a:extLst>
                    <a:ext uri="{9D8B030D-6E8A-4147-A177-3AD203B41FA5}">
                      <a16:colId xmlns:a16="http://schemas.microsoft.com/office/drawing/2014/main" val="1339929658"/>
                    </a:ext>
                  </a:extLst>
                </a:gridCol>
                <a:gridCol w="1618432">
                  <a:extLst>
                    <a:ext uri="{9D8B030D-6E8A-4147-A177-3AD203B41FA5}">
                      <a16:colId xmlns:a16="http://schemas.microsoft.com/office/drawing/2014/main" val="3507862194"/>
                    </a:ext>
                  </a:extLst>
                </a:gridCol>
                <a:gridCol w="722832">
                  <a:extLst>
                    <a:ext uri="{9D8B030D-6E8A-4147-A177-3AD203B41FA5}">
                      <a16:colId xmlns:a16="http://schemas.microsoft.com/office/drawing/2014/main" val="3750811699"/>
                    </a:ext>
                  </a:extLst>
                </a:gridCol>
              </a:tblGrid>
              <a:tr h="282104">
                <a:tc gridSpan="3">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2. Dataset exploration</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endParaRPr lang="en-US"/>
                    </a:p>
                  </a:txBody>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2088613371"/>
                  </a:ext>
                </a:extLst>
              </a:tr>
              <a:tr h="0">
                <a:tc>
                  <a:txBody>
                    <a:bodyPr/>
                    <a:lstStyle/>
                    <a:p>
                      <a:pPr algn="ctr"/>
                      <a:r>
                        <a:rPr lang="en-US" sz="1000" b="1" dirty="0">
                          <a:latin typeface="Times New Roman" panose="02020603050405020304" pitchFamily="18" charset="0"/>
                          <a:cs typeface="Times New Roman" panose="02020603050405020304" pitchFamily="18" charset="0"/>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latin typeface="Times New Roman" panose="02020603050405020304" pitchFamily="18" charset="0"/>
                          <a:cs typeface="Times New Roman" panose="02020603050405020304" pitchFamily="18" charset="0"/>
                        </a:rPr>
                        <a:t>Explanations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a:latin typeface="Times New Roman" panose="02020603050405020304" pitchFamily="18" charset="0"/>
                          <a:cs typeface="Times New Roman" panose="02020603050405020304" pitchFamily="18" charset="0"/>
                        </a:rPr>
                        <a:t>P-values</a:t>
                      </a:r>
                      <a:endParaRPr lang="en-US" sz="1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0704697"/>
                  </a:ext>
                </a:extLst>
              </a:tr>
              <a:tr h="250759">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Arsenic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latin typeface="Times New Roman" panose="02020603050405020304" pitchFamily="18" charset="0"/>
                          <a:cs typeface="Times New Roman" panose="02020603050405020304" pitchFamily="18" charset="0"/>
                        </a:rPr>
                        <a:t>Arsenic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latin typeface="Times New Roman" panose="02020603050405020304" pitchFamily="18" charset="0"/>
                          <a:cs typeface="Times New Roman" panose="02020603050405020304" pitchFamily="18" charset="0"/>
                        </a:rPr>
                        <a:t>&lt; 2e-16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408671242"/>
                  </a:ext>
                </a:extLst>
              </a:tr>
              <a:tr h="250759">
                <a:tc>
                  <a:txBody>
                    <a:bodyPr/>
                    <a:lstStyle/>
                    <a:p>
                      <a:pPr algn="ctr"/>
                      <a:r>
                        <a:rPr lang="en-US" sz="1000" dirty="0">
                          <a:latin typeface="Times New Roman" panose="02020603050405020304" pitchFamily="18" charset="0"/>
                          <a:cs typeface="Times New Roman" panose="02020603050405020304" pitchFamily="18" charset="0"/>
                        </a:rPr>
                        <a:t>Unsafe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latin typeface="Times New Roman" panose="02020603050405020304" pitchFamily="18" charset="0"/>
                          <a:cs typeface="Times New Roman" panose="02020603050405020304" pitchFamily="18" charset="0"/>
                        </a:rPr>
                        <a:t>Safety of well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latin typeface="Times New Roman" panose="02020603050405020304" pitchFamily="18" charset="0"/>
                          <a:cs typeface="Times New Roman" panose="02020603050405020304" pitchFamily="18" charset="0"/>
                        </a:rPr>
                        <a:t>&lt; 2e-16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979557193"/>
                  </a:ext>
                </a:extLst>
              </a:tr>
              <a:tr h="407483">
                <a:tc>
                  <a:txBody>
                    <a:bodyPr/>
                    <a:lstStyle/>
                    <a:p>
                      <a:pPr algn="ctr"/>
                      <a:r>
                        <a:rPr lang="en-US" sz="1000" dirty="0">
                          <a:latin typeface="Times New Roman" panose="02020603050405020304" pitchFamily="18" charset="0"/>
                          <a:cs typeface="Times New Roman" panose="02020603050405020304" pitchFamily="18" charset="0"/>
                        </a:rPr>
                        <a:t>Distance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latin typeface="Times New Roman" panose="02020603050405020304" pitchFamily="18" charset="0"/>
                          <a:cs typeface="Times New Roman" panose="02020603050405020304" pitchFamily="18" charset="0"/>
                        </a:rPr>
                        <a:t>Distance from unsafe well to the nearest safe well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latin typeface="Times New Roman" panose="02020603050405020304" pitchFamily="18" charset="0"/>
                          <a:cs typeface="Times New Roman" panose="02020603050405020304" pitchFamily="18" charset="0"/>
                        </a:rPr>
                        <a:t>7.27e-16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673517796"/>
                  </a:ext>
                </a:extLst>
              </a:tr>
              <a:tr h="250759">
                <a:tc>
                  <a:txBody>
                    <a:bodyPr/>
                    <a:lstStyle/>
                    <a:p>
                      <a:pPr algn="ctr"/>
                      <a:r>
                        <a:rPr lang="en-US" sz="1000" dirty="0">
                          <a:latin typeface="Times New Roman" panose="02020603050405020304" pitchFamily="18" charset="0"/>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X-position of well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0.82613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4516004"/>
                  </a:ext>
                </a:extLst>
              </a:tr>
              <a:tr h="250759">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Y-position of well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0.00735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4572620"/>
                  </a:ext>
                </a:extLst>
              </a:tr>
              <a:tr h="250759">
                <a:tc>
                  <a:txBody>
                    <a:bodyPr/>
                    <a:lstStyle/>
                    <a:p>
                      <a:pPr algn="ctr"/>
                      <a:r>
                        <a:rPr lang="en-US" sz="1000" dirty="0">
                          <a:latin typeface="Times New Roman" panose="02020603050405020304" pitchFamily="18" charset="0"/>
                          <a:cs typeface="Times New Roman" panose="02020603050405020304" pitchFamily="18" charset="0"/>
                        </a:rPr>
                        <a:t>Community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No. of community well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0.29785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822044"/>
                  </a:ext>
                </a:extLst>
              </a:tr>
              <a:tr h="250759">
                <a:tc>
                  <a:txBody>
                    <a:bodyPr/>
                    <a:lstStyle/>
                    <a:p>
                      <a:pPr algn="ctr"/>
                      <a:r>
                        <a:rPr lang="en-US" sz="1000" dirty="0">
                          <a:latin typeface="Times New Roman" panose="02020603050405020304" pitchFamily="18" charset="0"/>
                          <a:cs typeface="Times New Roman" panose="02020603050405020304" pitchFamily="18" charset="0"/>
                        </a:rPr>
                        <a:t>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Years of formal 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latin typeface="Times New Roman" panose="02020603050405020304" pitchFamily="18" charset="0"/>
                          <a:cs typeface="Times New Roman" panose="02020603050405020304" pitchFamily="18" charset="0"/>
                        </a:rPr>
                        <a:t>0.00427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2138606"/>
                  </a:ext>
                </a:extLst>
              </a:tr>
              <a:tr h="720931">
                <a:tc gridSpan="3">
                  <a:txBody>
                    <a:bodyPr/>
                    <a:lstStyle/>
                    <a:p>
                      <a:pPr algn="ctr"/>
                      <a:r>
                        <a:rPr lang="en-US" sz="900" dirty="0">
                          <a:solidFill>
                            <a:schemeClr val="accent6">
                              <a:lumMod val="60000"/>
                              <a:lumOff val="40000"/>
                            </a:schemeClr>
                          </a:solidFill>
                          <a:latin typeface="Times New Roman" panose="02020603050405020304" pitchFamily="18" charset="0"/>
                          <a:cs typeface="Times New Roman" panose="02020603050405020304" pitchFamily="18" charset="0"/>
                        </a:rPr>
                        <a:t>Figure 1</a:t>
                      </a:r>
                      <a:r>
                        <a:rPr lang="en-US" sz="900" dirty="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Explanation</a:t>
                      </a:r>
                      <a:r>
                        <a:rPr lang="en-US" sz="900" baseline="0" dirty="0" smtClean="0">
                          <a:latin typeface="Times New Roman" panose="02020603050405020304" pitchFamily="18" charset="0"/>
                          <a:cs typeface="Times New Roman" panose="02020603050405020304" pitchFamily="18" charset="0"/>
                        </a:rPr>
                        <a:t> of features and their parameter’s p-values under logistic regression </a:t>
                      </a:r>
                    </a:p>
                    <a:p>
                      <a:pPr algn="ctr"/>
                      <a:endParaRPr lang="en-US" sz="1000" dirty="0">
                        <a:latin typeface="Times New Roman" panose="02020603050405020304" pitchFamily="18" charset="0"/>
                        <a:cs typeface="Times New Roman" panose="02020603050405020304" pitchFamily="18" charset="0"/>
                      </a:endParaRPr>
                    </a:p>
                    <a:p>
                      <a:pPr algn="l"/>
                      <a:r>
                        <a:rPr lang="en-US" sz="1000" dirty="0">
                          <a:latin typeface="Times New Roman" panose="02020603050405020304" pitchFamily="18" charset="0"/>
                          <a:cs typeface="Times New Roman" panose="02020603050405020304" pitchFamily="18" charset="0"/>
                        </a:rPr>
                        <a:t>The size of the data set is 6648 and it contains 7 features. </a:t>
                      </a:r>
                      <a:r>
                        <a:rPr lang="en-US" sz="1000" dirty="0" smtClean="0">
                          <a:latin typeface="Times New Roman" panose="02020603050405020304" pitchFamily="18" charset="0"/>
                          <a:cs typeface="Times New Roman" panose="02020603050405020304" pitchFamily="18" charset="0"/>
                        </a:rPr>
                        <a:t>We </a:t>
                      </a:r>
                      <a:r>
                        <a:rPr lang="en-US" sz="1000" dirty="0">
                          <a:latin typeface="Times New Roman" panose="02020603050405020304" pitchFamily="18" charset="0"/>
                          <a:cs typeface="Times New Roman" panose="02020603050405020304" pitchFamily="18" charset="0"/>
                        </a:rPr>
                        <a:t>only use the first three features, Arsenic, </a:t>
                      </a:r>
                      <a:r>
                        <a:rPr lang="en-US" sz="1000" dirty="0" smtClean="0">
                          <a:latin typeface="Times New Roman" panose="02020603050405020304" pitchFamily="18" charset="0"/>
                          <a:cs typeface="Times New Roman" panose="02020603050405020304" pitchFamily="18" charset="0"/>
                        </a:rPr>
                        <a:t>Unsafe</a:t>
                      </a:r>
                      <a:r>
                        <a:rPr lang="en-US" sz="1000" baseline="0" dirty="0" smtClean="0">
                          <a:latin typeface="Times New Roman" panose="02020603050405020304" pitchFamily="18" charset="0"/>
                          <a:cs typeface="Times New Roman" panose="02020603050405020304" pitchFamily="18" charset="0"/>
                        </a:rPr>
                        <a:t> and</a:t>
                      </a:r>
                      <a:r>
                        <a:rPr lang="en-US" sz="1000" dirty="0" smtClean="0">
                          <a:latin typeface="Times New Roman" panose="02020603050405020304" pitchFamily="18" charset="0"/>
                          <a:cs typeface="Times New Roman" panose="02020603050405020304" pitchFamily="18" charset="0"/>
                        </a:rPr>
                        <a:t> Distance (colored</a:t>
                      </a:r>
                      <a:r>
                        <a:rPr lang="en-US" sz="1000" baseline="0" dirty="0" smtClean="0">
                          <a:latin typeface="Times New Roman" panose="02020603050405020304" pitchFamily="18" charset="0"/>
                          <a:cs typeface="Times New Roman" panose="02020603050405020304" pitchFamily="18" charset="0"/>
                        </a:rPr>
                        <a:t> in Figure 1) in further model studies. Since there are great difference in p-values, we choose alpha=0.001 in variable selection. We statistically reject the null hypothesis of the corresponding parameter = 0 for Arsenic, Unsafe and Distance. Therefore, we remove the other 4 insignificant features in the following study. </a:t>
                      </a:r>
                      <a:endParaRPr lang="en-US" sz="1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485009"/>
                  </a:ext>
                </a:extLst>
              </a:tr>
            </a:tbl>
          </a:graphicData>
        </a:graphic>
      </p:graphicFrame>
      <p:graphicFrame>
        <p:nvGraphicFramePr>
          <p:cNvPr id="22" name="表格 21">
            <a:extLst>
              <a:ext uri="{FF2B5EF4-FFF2-40B4-BE49-F238E27FC236}">
                <a16:creationId xmlns:a16="http://schemas.microsoft.com/office/drawing/2014/main" id="{D8DC7FE5-A773-4F51-B553-C61D241F8D07}"/>
              </a:ext>
            </a:extLst>
          </p:cNvPr>
          <p:cNvGraphicFramePr>
            <a:graphicFrameLocks noGrp="1"/>
          </p:cNvGraphicFramePr>
          <p:nvPr>
            <p:extLst>
              <p:ext uri="{D42A27DB-BD31-4B8C-83A1-F6EECF244321}">
                <p14:modId xmlns:p14="http://schemas.microsoft.com/office/powerpoint/2010/main" val="1873499924"/>
              </p:ext>
            </p:extLst>
          </p:nvPr>
        </p:nvGraphicFramePr>
        <p:xfrm>
          <a:off x="3286533" y="765185"/>
          <a:ext cx="5157806" cy="3352800"/>
        </p:xfrm>
        <a:graphic>
          <a:graphicData uri="http://schemas.openxmlformats.org/drawingml/2006/table">
            <a:tbl>
              <a:tblPr firstRow="1" bandRow="1">
                <a:tableStyleId>{2D5ABB26-0587-4C30-8999-92F81FD0307C}</a:tableStyleId>
              </a:tblPr>
              <a:tblGrid>
                <a:gridCol w="629479">
                  <a:extLst>
                    <a:ext uri="{9D8B030D-6E8A-4147-A177-3AD203B41FA5}">
                      <a16:colId xmlns:a16="http://schemas.microsoft.com/office/drawing/2014/main" val="2184900684"/>
                    </a:ext>
                  </a:extLst>
                </a:gridCol>
                <a:gridCol w="231913">
                  <a:extLst>
                    <a:ext uri="{9D8B030D-6E8A-4147-A177-3AD203B41FA5}">
                      <a16:colId xmlns:a16="http://schemas.microsoft.com/office/drawing/2014/main" val="1867965389"/>
                    </a:ext>
                  </a:extLst>
                </a:gridCol>
                <a:gridCol w="437322">
                  <a:extLst>
                    <a:ext uri="{9D8B030D-6E8A-4147-A177-3AD203B41FA5}">
                      <a16:colId xmlns:a16="http://schemas.microsoft.com/office/drawing/2014/main" val="1025735379"/>
                    </a:ext>
                  </a:extLst>
                </a:gridCol>
                <a:gridCol w="238539">
                  <a:extLst>
                    <a:ext uri="{9D8B030D-6E8A-4147-A177-3AD203B41FA5}">
                      <a16:colId xmlns:a16="http://schemas.microsoft.com/office/drawing/2014/main" val="1746501938"/>
                    </a:ext>
                  </a:extLst>
                </a:gridCol>
                <a:gridCol w="619037">
                  <a:extLst>
                    <a:ext uri="{9D8B030D-6E8A-4147-A177-3AD203B41FA5}">
                      <a16:colId xmlns:a16="http://schemas.microsoft.com/office/drawing/2014/main" val="1759700355"/>
                    </a:ext>
                  </a:extLst>
                </a:gridCol>
                <a:gridCol w="428788">
                  <a:extLst>
                    <a:ext uri="{9D8B030D-6E8A-4147-A177-3AD203B41FA5}">
                      <a16:colId xmlns:a16="http://schemas.microsoft.com/office/drawing/2014/main" val="2775597083"/>
                    </a:ext>
                  </a:extLst>
                </a:gridCol>
                <a:gridCol w="250888">
                  <a:extLst>
                    <a:ext uri="{9D8B030D-6E8A-4147-A177-3AD203B41FA5}">
                      <a16:colId xmlns:a16="http://schemas.microsoft.com/office/drawing/2014/main" val="2735946033"/>
                    </a:ext>
                  </a:extLst>
                </a:gridCol>
                <a:gridCol w="606688">
                  <a:extLst>
                    <a:ext uri="{9D8B030D-6E8A-4147-A177-3AD203B41FA5}">
                      <a16:colId xmlns:a16="http://schemas.microsoft.com/office/drawing/2014/main" val="334171868"/>
                    </a:ext>
                  </a:extLst>
                </a:gridCol>
                <a:gridCol w="428788">
                  <a:extLst>
                    <a:ext uri="{9D8B030D-6E8A-4147-A177-3AD203B41FA5}">
                      <a16:colId xmlns:a16="http://schemas.microsoft.com/office/drawing/2014/main" val="3639873769"/>
                    </a:ext>
                  </a:extLst>
                </a:gridCol>
                <a:gridCol w="249985">
                  <a:extLst>
                    <a:ext uri="{9D8B030D-6E8A-4147-A177-3AD203B41FA5}">
                      <a16:colId xmlns:a16="http://schemas.microsoft.com/office/drawing/2014/main" val="1386057162"/>
                    </a:ext>
                  </a:extLst>
                </a:gridCol>
                <a:gridCol w="607591">
                  <a:extLst>
                    <a:ext uri="{9D8B030D-6E8A-4147-A177-3AD203B41FA5}">
                      <a16:colId xmlns:a16="http://schemas.microsoft.com/office/drawing/2014/main" val="2684591518"/>
                    </a:ext>
                  </a:extLst>
                </a:gridCol>
                <a:gridCol w="428788">
                  <a:extLst>
                    <a:ext uri="{9D8B030D-6E8A-4147-A177-3AD203B41FA5}">
                      <a16:colId xmlns:a16="http://schemas.microsoft.com/office/drawing/2014/main" val="4148363602"/>
                    </a:ext>
                  </a:extLst>
                </a:gridCol>
              </a:tblGrid>
              <a:tr h="229872">
                <a:tc gridSpan="12">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3. Model</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endParaRPr lang="en-US"/>
                    </a:p>
                  </a:txBody>
                  <a:tcPr/>
                </a:tc>
                <a:tc hMerge="1">
                  <a:txBody>
                    <a:bodyPr/>
                    <a:lstStyle/>
                    <a:p>
                      <a:endParaRPr lang="en-US"/>
                    </a:p>
                  </a:txBody>
                  <a:tcPr>
                    <a:lnL>
                      <a:noFill/>
                    </a:lnL>
                  </a:tcPr>
                </a:tc>
                <a:tc hMerge="1">
                  <a:txBody>
                    <a:bodyPr/>
                    <a:lstStyle/>
                    <a:p>
                      <a:endParaRPr lang="en-US"/>
                    </a:p>
                  </a:txBody>
                  <a:tcPr>
                    <a:lnL>
                      <a:noFill/>
                    </a:lnL>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4238555"/>
                  </a:ext>
                </a:extLst>
              </a:tr>
              <a:tr h="0">
                <a:tc rowSpan="2">
                  <a:txBody>
                    <a:bodyPr/>
                    <a:lstStyle/>
                    <a:p>
                      <a:pPr algn="ctr"/>
                      <a:r>
                        <a:rPr lang="en-US" sz="1000" dirty="0">
                          <a:latin typeface="Times New Roman" panose="02020603050405020304" pitchFamily="18" charset="0"/>
                          <a:cs typeface="Times New Roman" panose="02020603050405020304" pitchFamily="18"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Times New Roman" panose="02020603050405020304" pitchFamily="18" charset="0"/>
                          <a:cs typeface="Times New Roman" panose="02020603050405020304" pitchFamily="18" charset="0"/>
                        </a:rPr>
                        <a:t>Intercept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Times New Roman" panose="02020603050405020304" pitchFamily="18" charset="0"/>
                          <a:cs typeface="Times New Roman" panose="02020603050405020304" pitchFamily="18" charset="0"/>
                        </a:rPr>
                        <a:t>Arsenic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Unsafe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Distance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79350448"/>
                  </a:ext>
                </a:extLst>
              </a:tr>
              <a:tr h="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Times New Roman" panose="02020603050405020304" pitchFamily="18" charset="0"/>
                          <a:cs typeface="Times New Roman" panose="02020603050405020304" pitchFamily="18"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SL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SL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SL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SL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345847"/>
                  </a:ext>
                </a:extLst>
              </a:tr>
              <a:tr h="204331">
                <a:tc>
                  <a:txBody>
                    <a:bodyPr/>
                    <a:lstStyle/>
                    <a:p>
                      <a:pPr algn="just"/>
                      <a:r>
                        <a:rPr lang="en-US" sz="1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025394244"/>
                  </a:ext>
                </a:extLst>
              </a:tr>
              <a:tr h="204331">
                <a:tc>
                  <a:txBody>
                    <a:bodyPr/>
                    <a:lstStyle/>
                    <a:p>
                      <a:pPr algn="just"/>
                      <a:r>
                        <a:rPr lang="en-US" sz="1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000" dirty="0">
                          <a:latin typeface="Times New Roman" panose="02020603050405020304" pitchFamily="18" charset="0"/>
                          <a:cs typeface="Times New Roman" panose="02020603050405020304" pitchFamily="18" charset="0"/>
                        </a:rPr>
                        <a:t>Y</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altLang="zh-TW" sz="1000" dirty="0">
                          <a:latin typeface="Times New Roman" panose="02020603050405020304" pitchFamily="18" charset="0"/>
                          <a:cs typeface="Times New Roman" panose="02020603050405020304" pitchFamily="18" charset="0"/>
                        </a:rPr>
                        <a:t>Y</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altLang="zh-TW" sz="1000" dirty="0">
                          <a:latin typeface="Times New Roman" panose="02020603050405020304" pitchFamily="18" charset="0"/>
                          <a:cs typeface="Times New Roman" panose="02020603050405020304" pitchFamily="18" charset="0"/>
                        </a:rPr>
                        <a:t>Y</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632280210"/>
                  </a:ext>
                </a:extLst>
              </a:tr>
              <a:tr h="204331">
                <a:tc>
                  <a:txBody>
                    <a:bodyPr/>
                    <a:lstStyle/>
                    <a:p>
                      <a:pPr algn="just"/>
                      <a:r>
                        <a:rPr lang="en-US" sz="1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000" dirty="0">
                          <a:latin typeface="Times New Roman" panose="02020603050405020304" pitchFamily="18" charset="0"/>
                          <a:cs typeface="Times New Roman" panose="02020603050405020304" pitchFamily="18" charset="0"/>
                        </a:rPr>
                        <a:t>Y</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Square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000" dirty="0">
                          <a:latin typeface="Times New Roman" panose="02020603050405020304" pitchFamily="18" charset="0"/>
                          <a:cs typeface="Times New Roman" panose="02020603050405020304" pitchFamily="18" charset="0"/>
                        </a:rPr>
                        <a:t>Y</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000" dirty="0">
                          <a:latin typeface="Times New Roman" panose="02020603050405020304" pitchFamily="18" charset="0"/>
                          <a:cs typeface="Times New Roman" panose="02020603050405020304" pitchFamily="18" charset="0"/>
                        </a:rPr>
                        <a:t>Y</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Square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68839"/>
                  </a:ext>
                </a:extLst>
              </a:tr>
              <a:tr h="204331">
                <a:tc>
                  <a:txBody>
                    <a:bodyPr/>
                    <a:lstStyle/>
                    <a:p>
                      <a:pPr algn="just"/>
                      <a:r>
                        <a:rPr lang="en-US" sz="10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Cubic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Cubic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943503"/>
                  </a:ext>
                </a:extLst>
              </a:tr>
              <a:tr h="204331">
                <a:tc>
                  <a:txBody>
                    <a:bodyPr/>
                    <a:lstStyle/>
                    <a:p>
                      <a:pPr algn="just"/>
                      <a:r>
                        <a:rPr lang="en-US" sz="10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000"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Log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90827"/>
                  </a:ext>
                </a:extLst>
              </a:tr>
              <a:tr h="204331">
                <a:tc gridSpan="12">
                  <a:txBody>
                    <a:bodyPr/>
                    <a:lstStyle/>
                    <a:p>
                      <a:pPr algn="ctr"/>
                      <a:r>
                        <a:rPr lang="en-US" sz="900" dirty="0">
                          <a:solidFill>
                            <a:schemeClr val="accent6">
                              <a:lumMod val="60000"/>
                              <a:lumOff val="40000"/>
                            </a:schemeClr>
                          </a:solidFill>
                          <a:latin typeface="Times New Roman" panose="02020603050405020304" pitchFamily="18" charset="0"/>
                          <a:cs typeface="Times New Roman" panose="02020603050405020304" pitchFamily="18" charset="0"/>
                        </a:rPr>
                        <a:t>Figure 2</a:t>
                      </a:r>
                      <a:r>
                        <a:rPr lang="en-US" sz="900" dirty="0">
                          <a:latin typeface="Times New Roman" panose="02020603050405020304" pitchFamily="18" charset="0"/>
                          <a:cs typeface="Times New Roman" panose="02020603050405020304" pitchFamily="18" charset="0"/>
                        </a:rPr>
                        <a:t>: Five considered models</a:t>
                      </a:r>
                    </a:p>
                    <a:p>
                      <a:pPr algn="ctr"/>
                      <a:r>
                        <a:rPr lang="en-US" sz="900" dirty="0" smtClean="0">
                          <a:latin typeface="Times New Roman" panose="02020603050405020304" pitchFamily="18" charset="0"/>
                          <a:cs typeface="Times New Roman" panose="02020603050405020304" pitchFamily="18" charset="0"/>
                        </a:rPr>
                        <a:t>“U” </a:t>
                      </a:r>
                      <a:r>
                        <a:rPr lang="en-US" sz="900" dirty="0">
                          <a:latin typeface="Times New Roman" panose="02020603050405020304" pitchFamily="18" charset="0"/>
                          <a:cs typeface="Times New Roman" panose="02020603050405020304" pitchFamily="18" charset="0"/>
                        </a:rPr>
                        <a:t>means whether the predictor is used in the model. </a:t>
                      </a:r>
                      <a:r>
                        <a:rPr lang="en-US" sz="900" dirty="0" smtClean="0">
                          <a:latin typeface="Times New Roman" panose="02020603050405020304" pitchFamily="18" charset="0"/>
                          <a:cs typeface="Times New Roman" panose="02020603050405020304" pitchFamily="18" charset="0"/>
                        </a:rPr>
                        <a:t>“T” </a:t>
                      </a:r>
                      <a:r>
                        <a:rPr lang="en-US" sz="900" dirty="0">
                          <a:latin typeface="Times New Roman" panose="02020603050405020304" pitchFamily="18" charset="0"/>
                          <a:cs typeface="Times New Roman" panose="02020603050405020304" pitchFamily="18" charset="0"/>
                        </a:rPr>
                        <a:t>means whether transformation of predictor is used. </a:t>
                      </a:r>
                      <a:r>
                        <a:rPr lang="en-US" sz="900" dirty="0" smtClean="0">
                          <a:latin typeface="Times New Roman" panose="02020603050405020304" pitchFamily="18" charset="0"/>
                          <a:cs typeface="Times New Roman" panose="02020603050405020304" pitchFamily="18" charset="0"/>
                        </a:rPr>
                        <a:t>“Y” </a:t>
                      </a:r>
                      <a:r>
                        <a:rPr lang="en-US" sz="900" dirty="0">
                          <a:latin typeface="Times New Roman" panose="02020603050405020304" pitchFamily="18" charset="0"/>
                          <a:cs typeface="Times New Roman" panose="02020603050405020304" pitchFamily="18" charset="0"/>
                        </a:rPr>
                        <a:t>means Yes. Square and Cubic means we squared and cubed the predictor respectively. </a:t>
                      </a:r>
                      <a:r>
                        <a:rPr lang="en-US" sz="900" dirty="0" smtClean="0">
                          <a:latin typeface="Times New Roman" panose="02020603050405020304" pitchFamily="18" charset="0"/>
                          <a:cs typeface="Times New Roman" panose="02020603050405020304" pitchFamily="18" charset="0"/>
                        </a:rPr>
                        <a:t>“SL” </a:t>
                      </a:r>
                      <a:r>
                        <a:rPr lang="en-US" sz="900" dirty="0">
                          <a:latin typeface="Times New Roman" panose="02020603050405020304" pitchFamily="18" charset="0"/>
                          <a:cs typeface="Times New Roman" panose="02020603050405020304" pitchFamily="18" charset="0"/>
                        </a:rPr>
                        <a:t>means the significant level of the estimated predictor in the regression model, where ‘***’ and ‘**’means its associated p-value is less than 0.001 and 0.01 respectively. </a:t>
                      </a:r>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mn-lt"/>
                        <a:cs typeface="+mn-cs"/>
                      </a:endParaRPr>
                    </a:p>
                    <a:p>
                      <a:pPr algn="l"/>
                      <a:r>
                        <a:rPr lang="en-US" sz="1000" dirty="0" smtClean="0">
                          <a:latin typeface="Times New Roman" panose="02020603050405020304" pitchFamily="18" charset="0"/>
                          <a:cs typeface="Times New Roman" panose="02020603050405020304" pitchFamily="18" charset="0"/>
                        </a:rPr>
                        <a:t>All data are used as training data in all five models. Since Unsafe takes binary value, it is not transformed and we take log of the distance in one of the model to scale down the effect of large magnitude. From the results, all the predictors and intercept are statistical significant.</a:t>
                      </a:r>
                      <a:endParaRPr lang="en-US" sz="1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lnL>
                      <a:noFill/>
                    </a:lnL>
                    <a:lnT w="12700" cap="flat" cmpd="sng" algn="ctr">
                      <a:solidFill>
                        <a:schemeClr val="tx1"/>
                      </a:solidFill>
                      <a:prstDash val="solid"/>
                      <a:round/>
                      <a:headEnd type="none" w="med" len="med"/>
                      <a:tailEnd type="none" w="med" len="med"/>
                    </a:lnT>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5993602"/>
                  </a:ext>
                </a:extLst>
              </a:tr>
            </a:tbl>
          </a:graphicData>
        </a:graphic>
      </p:graphicFrame>
      <p:graphicFrame>
        <p:nvGraphicFramePr>
          <p:cNvPr id="27" name="表格 26">
            <a:extLst>
              <a:ext uri="{FF2B5EF4-FFF2-40B4-BE49-F238E27FC236}">
                <a16:creationId xmlns:a16="http://schemas.microsoft.com/office/drawing/2014/main" id="{994C499B-C231-4D67-9125-608E55FAB475}"/>
              </a:ext>
            </a:extLst>
          </p:cNvPr>
          <p:cNvGraphicFramePr>
            <a:graphicFrameLocks noGrp="1"/>
          </p:cNvGraphicFramePr>
          <p:nvPr>
            <p:extLst>
              <p:ext uri="{D42A27DB-BD31-4B8C-83A1-F6EECF244321}">
                <p14:modId xmlns:p14="http://schemas.microsoft.com/office/powerpoint/2010/main" val="338115339"/>
              </p:ext>
            </p:extLst>
          </p:nvPr>
        </p:nvGraphicFramePr>
        <p:xfrm>
          <a:off x="3286537" y="4243090"/>
          <a:ext cx="5157802" cy="2621280"/>
        </p:xfrm>
        <a:graphic>
          <a:graphicData uri="http://schemas.openxmlformats.org/drawingml/2006/table">
            <a:tbl>
              <a:tblPr firstRow="1" bandRow="1">
                <a:tableStyleId>{2D5ABB26-0587-4C30-8999-92F81FD0307C}</a:tableStyleId>
              </a:tblPr>
              <a:tblGrid>
                <a:gridCol w="1133062">
                  <a:extLst>
                    <a:ext uri="{9D8B030D-6E8A-4147-A177-3AD203B41FA5}">
                      <a16:colId xmlns:a16="http://schemas.microsoft.com/office/drawing/2014/main" val="280740873"/>
                    </a:ext>
                  </a:extLst>
                </a:gridCol>
                <a:gridCol w="804948">
                  <a:extLst>
                    <a:ext uri="{9D8B030D-6E8A-4147-A177-3AD203B41FA5}">
                      <a16:colId xmlns:a16="http://schemas.microsoft.com/office/drawing/2014/main" val="2184900684"/>
                    </a:ext>
                  </a:extLst>
                </a:gridCol>
                <a:gridCol w="804948">
                  <a:extLst>
                    <a:ext uri="{9D8B030D-6E8A-4147-A177-3AD203B41FA5}">
                      <a16:colId xmlns:a16="http://schemas.microsoft.com/office/drawing/2014/main" val="1867965389"/>
                    </a:ext>
                  </a:extLst>
                </a:gridCol>
                <a:gridCol w="804948">
                  <a:extLst>
                    <a:ext uri="{9D8B030D-6E8A-4147-A177-3AD203B41FA5}">
                      <a16:colId xmlns:a16="http://schemas.microsoft.com/office/drawing/2014/main" val="1746501938"/>
                    </a:ext>
                  </a:extLst>
                </a:gridCol>
                <a:gridCol w="804948">
                  <a:extLst>
                    <a:ext uri="{9D8B030D-6E8A-4147-A177-3AD203B41FA5}">
                      <a16:colId xmlns:a16="http://schemas.microsoft.com/office/drawing/2014/main" val="2735946033"/>
                    </a:ext>
                  </a:extLst>
                </a:gridCol>
                <a:gridCol w="804948">
                  <a:extLst>
                    <a:ext uri="{9D8B030D-6E8A-4147-A177-3AD203B41FA5}">
                      <a16:colId xmlns:a16="http://schemas.microsoft.com/office/drawing/2014/main" val="1386057162"/>
                    </a:ext>
                  </a:extLst>
                </a:gridCol>
              </a:tblGrid>
              <a:tr h="262385">
                <a:tc gridSpan="6">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4. Training Error</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endParaRPr lang="en-US"/>
                    </a:p>
                  </a:txBody>
                  <a:tcPr/>
                </a:tc>
                <a:tc hMerge="1">
                  <a:txBody>
                    <a:bodyPr/>
                    <a:lstStyle/>
                    <a:p>
                      <a:endParaRPr lang="en-US"/>
                    </a:p>
                  </a:txBody>
                  <a:tcPr>
                    <a:lnL>
                      <a:noFill/>
                    </a:lnL>
                  </a:tcPr>
                </a:tc>
                <a:tc hMerge="1">
                  <a:txBody>
                    <a:bodyPr/>
                    <a:lstStyle/>
                    <a:p>
                      <a:endParaRPr lang="en-US"/>
                    </a:p>
                  </a:txBody>
                  <a:tcPr>
                    <a:lnL>
                      <a:noFill/>
                    </a:lnL>
                  </a:tcPr>
                </a:tc>
                <a:tc hMerge="1">
                  <a:txBody>
                    <a:bodyPr/>
                    <a:lstStyle/>
                    <a:p>
                      <a:endParaRPr lang="en-US"/>
                    </a:p>
                  </a:txBody>
                  <a:tcPr/>
                </a:tc>
                <a:extLst>
                  <a:ext uri="{0D108BD9-81ED-4DB2-BD59-A6C34878D82A}">
                    <a16:rowId xmlns:a16="http://schemas.microsoft.com/office/drawing/2014/main" val="4004238555"/>
                  </a:ext>
                </a:extLst>
              </a:tr>
              <a:tr h="233231">
                <a:tc>
                  <a:txBody>
                    <a:bodyPr/>
                    <a:lstStyle/>
                    <a:p>
                      <a:pPr algn="ctr"/>
                      <a:r>
                        <a:rPr lang="en-US" sz="1000" dirty="0">
                          <a:latin typeface="Times New Roman" panose="02020603050405020304" pitchFamily="18" charset="0"/>
                          <a:cs typeface="Times New Roman" panose="02020603050405020304" pitchFamily="18" charset="0"/>
                        </a:rPr>
                        <a:t>Corr. 4 </a:t>
                      </a:r>
                      <a:r>
                        <a:rPr lang="en-US" sz="1000" dirty="0" err="1">
                          <a:latin typeface="Times New Roman" panose="02020603050405020304" pitchFamily="18" charset="0"/>
                          <a:cs typeface="Times New Roman" panose="02020603050405020304" pitchFamily="18" charset="0"/>
                        </a:rPr>
                        <a:t>dec.</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Model_1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Model_2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Model_3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Model_4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Model_5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350448"/>
                  </a:ext>
                </a:extLst>
              </a:tr>
              <a:tr h="233231">
                <a:tc>
                  <a:txBody>
                    <a:bodyPr/>
                    <a:lstStyle/>
                    <a:p>
                      <a:pPr algn="ctr"/>
                      <a:r>
                        <a:rPr lang="en-US" sz="1000" dirty="0">
                          <a:latin typeface="Times New Roman" panose="02020603050405020304" pitchFamily="18" charset="0"/>
                          <a:cs typeface="Times New Roman" panose="02020603050405020304" pitchFamily="18" charset="0"/>
                        </a:rPr>
                        <a:t>Type </a:t>
                      </a:r>
                      <a:r>
                        <a:rPr lang="en-US" altLang="zh-TW" sz="1000" dirty="0">
                          <a:latin typeface="Times New Roman" panose="02020603050405020304" pitchFamily="18" charset="0"/>
                          <a:cs typeface="Times New Roman" panose="02020603050405020304" pitchFamily="18" charset="0"/>
                        </a:rPr>
                        <a:t>I error </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0.1991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0.1682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0.1627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0.1560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0.1859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449196"/>
                  </a:ext>
                </a:extLst>
              </a:tr>
              <a:tr h="233231">
                <a:tc>
                  <a:txBody>
                    <a:bodyPr/>
                    <a:lstStyle/>
                    <a:p>
                      <a:pPr algn="ctr"/>
                      <a:r>
                        <a:rPr lang="en-US" sz="1000" dirty="0">
                          <a:latin typeface="Times New Roman" panose="02020603050405020304" pitchFamily="18" charset="0"/>
                          <a:cs typeface="Times New Roman" panose="02020603050405020304" pitchFamily="18" charset="0"/>
                        </a:rPr>
                        <a:t>Type 2 error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0.0670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0.0900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0.0966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0.0744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185715"/>
                  </a:ext>
                </a:extLst>
              </a:tr>
              <a:tr h="233231">
                <a:tc>
                  <a:txBody>
                    <a:bodyPr/>
                    <a:lstStyle/>
                    <a:p>
                      <a:pPr algn="ctr"/>
                      <a:r>
                        <a:rPr lang="en-US" sz="1000" dirty="0">
                          <a:latin typeface="Times New Roman" panose="02020603050405020304" pitchFamily="18" charset="0"/>
                          <a:cs typeface="Times New Roman" panose="02020603050405020304" pitchFamily="18" charset="0"/>
                        </a:rPr>
                        <a:t>Misclassification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0.2661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0.2582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0.2571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0.2526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0.2603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33106"/>
                  </a:ext>
                </a:extLst>
              </a:tr>
              <a:tr h="233231">
                <a:tc>
                  <a:txBody>
                    <a:bodyPr/>
                    <a:lstStyle/>
                    <a:p>
                      <a:pPr algn="ctr"/>
                      <a:r>
                        <a:rPr lang="en-US" sz="1000" dirty="0">
                          <a:latin typeface="Times New Roman" panose="02020603050405020304" pitchFamily="18" charset="0"/>
                          <a:cs typeface="Times New Roman" panose="02020603050405020304" pitchFamily="18" charset="0"/>
                        </a:rPr>
                        <a:t>AUC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0.7902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0.7917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0.7943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0.7971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0.7955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00611"/>
                  </a:ext>
                </a:extLst>
              </a:tr>
              <a:tr h="969365">
                <a:tc gridSpan="6">
                  <a:txBody>
                    <a:bodyPr/>
                    <a:lstStyle/>
                    <a:p>
                      <a:pPr algn="ctr"/>
                      <a:r>
                        <a:rPr lang="en-US" sz="900" dirty="0">
                          <a:solidFill>
                            <a:schemeClr val="accent6">
                              <a:lumMod val="60000"/>
                              <a:lumOff val="40000"/>
                            </a:schemeClr>
                          </a:solidFill>
                          <a:latin typeface="Times New Roman" panose="02020603050405020304" pitchFamily="18" charset="0"/>
                          <a:cs typeface="Times New Roman" panose="02020603050405020304" pitchFamily="18" charset="0"/>
                        </a:rPr>
                        <a:t>Figure 3</a:t>
                      </a:r>
                      <a:r>
                        <a:rPr lang="en-US" sz="900" dirty="0">
                          <a:latin typeface="Times New Roman" panose="02020603050405020304" pitchFamily="18" charset="0"/>
                          <a:cs typeface="Times New Roman" panose="02020603050405020304" pitchFamily="18" charset="0"/>
                        </a:rPr>
                        <a:t>: Training Error rate</a:t>
                      </a:r>
                    </a:p>
                    <a:p>
                      <a:pPr algn="ctr"/>
                      <a:endParaRPr lang="en-US" sz="900" dirty="0"/>
                    </a:p>
                    <a:p>
                      <a:pPr algn="l"/>
                      <a:r>
                        <a:rPr lang="en-US" sz="1000" dirty="0">
                          <a:latin typeface="Times New Roman" panose="02020603050405020304" pitchFamily="18" charset="0"/>
                          <a:cs typeface="Times New Roman" panose="02020603050405020304" pitchFamily="18" charset="0"/>
                        </a:rPr>
                        <a:t>About 75% of behaviors are predicted correctly, with over 90% of power in every model. It indicates that models can predict 90% of switch. And as a result, large type I error occurs which leads to high error rate when a household indeed does not switch. The AUC of all five models are also close to 0.8 showing no much different in the classification. </a:t>
                      </a:r>
                      <a:r>
                        <a:rPr lang="en-US" sz="1000" dirty="0" smtClean="0">
                          <a:latin typeface="Times New Roman" panose="02020603050405020304" pitchFamily="18" charset="0"/>
                          <a:cs typeface="Times New Roman" panose="02020603050405020304" pitchFamily="18" charset="0"/>
                        </a:rPr>
                        <a:t>According</a:t>
                      </a:r>
                      <a:r>
                        <a:rPr lang="en-US" sz="1000" baseline="0" dirty="0" smtClean="0">
                          <a:latin typeface="Times New Roman" panose="02020603050405020304" pitchFamily="18" charset="0"/>
                          <a:cs typeface="Times New Roman" panose="02020603050405020304" pitchFamily="18" charset="0"/>
                        </a:rPr>
                        <a:t> to the results above, Model_4 have better performance than others although there are no great difference. </a:t>
                      </a:r>
                      <a:endParaRPr lang="en-US" sz="1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011211"/>
                  </a:ext>
                </a:extLst>
              </a:tr>
            </a:tbl>
          </a:graphicData>
        </a:graphic>
      </p:graphicFrame>
      <p:graphicFrame>
        <p:nvGraphicFramePr>
          <p:cNvPr id="28" name="表格 27">
            <a:extLst>
              <a:ext uri="{FF2B5EF4-FFF2-40B4-BE49-F238E27FC236}">
                <a16:creationId xmlns:a16="http://schemas.microsoft.com/office/drawing/2014/main" id="{83549B41-20B5-4E27-A70E-68617ABE5081}"/>
              </a:ext>
            </a:extLst>
          </p:cNvPr>
          <p:cNvGraphicFramePr>
            <a:graphicFrameLocks noGrp="1"/>
          </p:cNvGraphicFramePr>
          <p:nvPr>
            <p:extLst>
              <p:ext uri="{D42A27DB-BD31-4B8C-83A1-F6EECF244321}">
                <p14:modId xmlns:p14="http://schemas.microsoft.com/office/powerpoint/2010/main" val="3161884076"/>
              </p:ext>
            </p:extLst>
          </p:nvPr>
        </p:nvGraphicFramePr>
        <p:xfrm>
          <a:off x="8596734" y="775990"/>
          <a:ext cx="3595258" cy="3467100"/>
        </p:xfrm>
        <a:graphic>
          <a:graphicData uri="http://schemas.openxmlformats.org/drawingml/2006/table">
            <a:tbl>
              <a:tblPr firstRow="1" bandRow="1">
                <a:tableStyleId>{2D5ABB26-0587-4C30-8999-92F81FD0307C}</a:tableStyleId>
              </a:tblPr>
              <a:tblGrid>
                <a:gridCol w="675951">
                  <a:extLst>
                    <a:ext uri="{9D8B030D-6E8A-4147-A177-3AD203B41FA5}">
                      <a16:colId xmlns:a16="http://schemas.microsoft.com/office/drawing/2014/main" val="280740873"/>
                    </a:ext>
                  </a:extLst>
                </a:gridCol>
                <a:gridCol w="941494">
                  <a:extLst>
                    <a:ext uri="{9D8B030D-6E8A-4147-A177-3AD203B41FA5}">
                      <a16:colId xmlns:a16="http://schemas.microsoft.com/office/drawing/2014/main" val="2184900684"/>
                    </a:ext>
                  </a:extLst>
                </a:gridCol>
                <a:gridCol w="1977813">
                  <a:extLst>
                    <a:ext uri="{9D8B030D-6E8A-4147-A177-3AD203B41FA5}">
                      <a16:colId xmlns:a16="http://schemas.microsoft.com/office/drawing/2014/main" val="1867965389"/>
                    </a:ext>
                  </a:extLst>
                </a:gridCol>
              </a:tblGrid>
              <a:tr h="0">
                <a:tc gridSpan="3">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5. Test Error</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endParaRPr lang="en-US"/>
                    </a:p>
                  </a:txBody>
                  <a:tcPr/>
                </a:tc>
                <a:extLst>
                  <a:ext uri="{0D108BD9-81ED-4DB2-BD59-A6C34878D82A}">
                    <a16:rowId xmlns:a16="http://schemas.microsoft.com/office/drawing/2014/main" val="4004238555"/>
                  </a:ext>
                </a:extLst>
              </a:tr>
              <a:tr h="0">
                <a:tc>
                  <a:txBody>
                    <a:bodyPr/>
                    <a:lstStyle/>
                    <a:p>
                      <a:pPr algn="ctr"/>
                      <a:r>
                        <a:rPr lang="en-US" sz="1000" dirty="0">
                          <a:latin typeface="Times New Roman" panose="02020603050405020304" pitchFamily="18" charset="0"/>
                          <a:cs typeface="Times New Roman" panose="02020603050405020304" pitchFamily="18" charset="0"/>
                        </a:rPr>
                        <a:t>Corr. 4 </a:t>
                      </a:r>
                      <a:r>
                        <a:rPr lang="en-US" sz="1000" dirty="0" err="1">
                          <a:latin typeface="Times New Roman" panose="02020603050405020304" pitchFamily="18" charset="0"/>
                          <a:cs typeface="Times New Roman" panose="02020603050405020304" pitchFamily="18" charset="0"/>
                        </a:rPr>
                        <a:t>dec.</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10-fold CV</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Bootstrap</a:t>
                      </a:r>
                    </a:p>
                    <a:p>
                      <a:pPr algn="ctr"/>
                      <a:r>
                        <a:rPr lang="en-US" sz="1000" dirty="0">
                          <a:latin typeface="Times New Roman" panose="02020603050405020304" pitchFamily="18" charset="0"/>
                          <a:cs typeface="Times New Roman" panose="02020603050405020304" pitchFamily="18" charset="0"/>
                        </a:rPr>
                        <a:t>Estimated standard error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350448"/>
                  </a:ext>
                </a:extLst>
              </a:tr>
              <a:tr h="0">
                <a:tc>
                  <a:txBody>
                    <a:bodyPr/>
                    <a:lstStyle/>
                    <a:p>
                      <a:pPr algn="ctr"/>
                      <a:r>
                        <a:rPr lang="en-US" sz="1000" dirty="0">
                          <a:latin typeface="Times New Roman" panose="02020603050405020304" pitchFamily="18" charset="0"/>
                          <a:cs typeface="Times New Roman" panose="02020603050405020304" pitchFamily="18" charset="0"/>
                        </a:rPr>
                        <a:t>Model_1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0.2668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 0.0004; 0.0817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449196"/>
                  </a:ext>
                </a:extLst>
              </a:tr>
              <a:tr h="0">
                <a:tc>
                  <a:txBody>
                    <a:bodyPr/>
                    <a:lstStyle/>
                    <a:p>
                      <a:pPr algn="ctr"/>
                      <a:r>
                        <a:rPr lang="en-US" sz="1000" dirty="0">
                          <a:latin typeface="Times New Roman" panose="02020603050405020304" pitchFamily="18" charset="0"/>
                          <a:cs typeface="Times New Roman" panose="02020603050405020304" pitchFamily="18" charset="0"/>
                        </a:rPr>
                        <a:t>Model_2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0.2587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0.004; 0.008; 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185715"/>
                  </a:ext>
                </a:extLst>
              </a:tr>
              <a:tr h="0">
                <a:tc>
                  <a:txBody>
                    <a:bodyPr/>
                    <a:lstStyle/>
                    <a:p>
                      <a:pPr algn="ctr"/>
                      <a:r>
                        <a:rPr lang="en-US" sz="1000" dirty="0">
                          <a:latin typeface="Times New Roman" panose="02020603050405020304" pitchFamily="18" charset="0"/>
                          <a:cs typeface="Times New Roman" panose="02020603050405020304" pitchFamily="18" charset="0"/>
                        </a:rPr>
                        <a:t>Model_3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0.3654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0.0000; 0.0000; 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33106"/>
                  </a:ext>
                </a:extLst>
              </a:tr>
              <a:tr h="0">
                <a:tc>
                  <a:txBody>
                    <a:bodyPr/>
                    <a:lstStyle/>
                    <a:p>
                      <a:pPr algn="ctr"/>
                      <a:r>
                        <a:rPr lang="en-US" sz="1000" dirty="0">
                          <a:latin typeface="Times New Roman" panose="02020603050405020304" pitchFamily="18" charset="0"/>
                          <a:cs typeface="Times New Roman" panose="02020603050405020304" pitchFamily="18" charset="0"/>
                        </a:rPr>
                        <a:t>Model_4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0.3674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0.0000; 0.0000; 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00611"/>
                  </a:ext>
                </a:extLst>
              </a:tr>
              <a:tr h="0">
                <a:tc>
                  <a:txBody>
                    <a:bodyPr/>
                    <a:lstStyle/>
                    <a:p>
                      <a:pPr algn="ctr"/>
                      <a:r>
                        <a:rPr lang="en-US" sz="1000" dirty="0">
                          <a:latin typeface="Times New Roman" panose="02020603050405020304" pitchFamily="18" charset="0"/>
                          <a:cs typeface="Times New Roman" panose="02020603050405020304" pitchFamily="18" charset="0"/>
                        </a:rPr>
                        <a:t>Model_5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0.2634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0.0004; 0.0952; 0.0365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7647154"/>
                  </a:ext>
                </a:extLst>
              </a:tr>
              <a:tr h="597376">
                <a:tc gridSpan="3">
                  <a:txBody>
                    <a:bodyPr/>
                    <a:lstStyle/>
                    <a:p>
                      <a:pPr algn="ctr"/>
                      <a:r>
                        <a:rPr lang="en-US" sz="900" dirty="0">
                          <a:solidFill>
                            <a:schemeClr val="accent6">
                              <a:lumMod val="60000"/>
                              <a:lumOff val="40000"/>
                            </a:schemeClr>
                          </a:solidFill>
                          <a:latin typeface="Times New Roman" panose="02020603050405020304" pitchFamily="18" charset="0"/>
                          <a:cs typeface="Times New Roman" panose="02020603050405020304" pitchFamily="18" charset="0"/>
                        </a:rPr>
                        <a:t>Figure 4</a:t>
                      </a:r>
                      <a:r>
                        <a:rPr lang="en-US" sz="900" dirty="0">
                          <a:latin typeface="Times New Roman" panose="02020603050405020304" pitchFamily="18" charset="0"/>
                          <a:cs typeface="Times New Roman" panose="02020603050405020304" pitchFamily="18" charset="0"/>
                        </a:rPr>
                        <a:t>: Accuracy and variability of models </a:t>
                      </a:r>
                    </a:p>
                    <a:p>
                      <a:pPr algn="ctr"/>
                      <a:r>
                        <a:rPr lang="en-US" sz="900" dirty="0">
                          <a:latin typeface="Times New Roman" panose="02020603050405020304" pitchFamily="18" charset="0"/>
                          <a:cs typeface="Times New Roman" panose="02020603050405020304" pitchFamily="18" charset="0"/>
                        </a:rPr>
                        <a:t>The estimated standard error of betas (intercept’s one is omitted) are arranged such that they follows the same order of predictor in the model.</a:t>
                      </a:r>
                    </a:p>
                    <a:p>
                      <a:pPr algn="ctr"/>
                      <a:endParaRPr lang="en-US" sz="1050" dirty="0"/>
                    </a:p>
                    <a:p>
                      <a:pPr algn="l"/>
                      <a:r>
                        <a:rPr lang="en-US" sz="1000" dirty="0">
                          <a:latin typeface="Times New Roman" panose="02020603050405020304" pitchFamily="18" charset="0"/>
                          <a:cs typeface="Times New Roman" panose="02020603050405020304" pitchFamily="18" charset="0"/>
                        </a:rPr>
                        <a:t>Model only including the three predictors without any transformation is the best. The results of higher degree of predictors are much worse, where the log transformation does not give a better result either. The variability of the best model is also very low meaning that the prediction of it is stable with different training data set.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011211"/>
                  </a:ext>
                </a:extLst>
              </a:tr>
            </a:tbl>
          </a:graphicData>
        </a:graphic>
      </p:graphicFrame>
      <p:graphicFrame>
        <p:nvGraphicFramePr>
          <p:cNvPr id="32" name="表格 31">
            <a:extLst>
              <a:ext uri="{FF2B5EF4-FFF2-40B4-BE49-F238E27FC236}">
                <a16:creationId xmlns:a16="http://schemas.microsoft.com/office/drawing/2014/main" id="{50AD74C8-7C92-44CF-9F49-78D0F9E76792}"/>
              </a:ext>
            </a:extLst>
          </p:cNvPr>
          <p:cNvGraphicFramePr>
            <a:graphicFrameLocks noGrp="1"/>
          </p:cNvGraphicFramePr>
          <p:nvPr>
            <p:extLst>
              <p:ext uri="{D42A27DB-BD31-4B8C-83A1-F6EECF244321}">
                <p14:modId xmlns:p14="http://schemas.microsoft.com/office/powerpoint/2010/main" val="4110996639"/>
              </p:ext>
            </p:extLst>
          </p:nvPr>
        </p:nvGraphicFramePr>
        <p:xfrm>
          <a:off x="8596742" y="4379000"/>
          <a:ext cx="3595258" cy="1889760"/>
        </p:xfrm>
        <a:graphic>
          <a:graphicData uri="http://schemas.openxmlformats.org/drawingml/2006/table">
            <a:tbl>
              <a:tblPr firstRow="1" bandRow="1">
                <a:tableStyleId>{2D5ABB26-0587-4C30-8999-92F81FD0307C}</a:tableStyleId>
              </a:tblPr>
              <a:tblGrid>
                <a:gridCol w="3595258">
                  <a:extLst>
                    <a:ext uri="{9D8B030D-6E8A-4147-A177-3AD203B41FA5}">
                      <a16:colId xmlns:a16="http://schemas.microsoft.com/office/drawing/2014/main" val="2184900684"/>
                    </a:ext>
                  </a:extLst>
                </a:gridCol>
              </a:tblGrid>
              <a:tr h="0">
                <a:tc>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7. Conclusion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368148">
                <a:tc>
                  <a:txBody>
                    <a:bodyPr/>
                    <a:lstStyle/>
                    <a:p>
                      <a:pPr algn="just"/>
                      <a:r>
                        <a:rPr lang="en-US" sz="1000" dirty="0">
                          <a:latin typeface="Times New Roman" panose="02020603050405020304" pitchFamily="18" charset="0"/>
                          <a:cs typeface="Times New Roman" panose="02020603050405020304" pitchFamily="18" charset="0"/>
                        </a:rPr>
                        <a:t>Our initial thought about using high correlation predictors with response produce good results. However, using log and higher degree predictors do not give better results. </a:t>
                      </a:r>
                    </a:p>
                    <a:p>
                      <a:pPr algn="just"/>
                      <a:endParaRPr lang="en-US" sz="1000" dirty="0">
                        <a:latin typeface="Times New Roman" panose="02020603050405020304" pitchFamily="18" charset="0"/>
                        <a:cs typeface="Times New Roman" panose="02020603050405020304" pitchFamily="18" charset="0"/>
                      </a:endParaRPr>
                    </a:p>
                    <a:p>
                      <a:pPr algn="just"/>
                      <a:r>
                        <a:rPr lang="en-US" sz="1000" dirty="0">
                          <a:latin typeface="Times New Roman" panose="02020603050405020304" pitchFamily="18" charset="0"/>
                          <a:cs typeface="Times New Roman" panose="02020603050405020304" pitchFamily="18" charset="0"/>
                        </a:rPr>
                        <a:t>The results are not surprising since these three features are the important factors in decision, e.g. pollution level of the well must greatly affect the decision of a household.   </a:t>
                      </a:r>
                    </a:p>
                    <a:p>
                      <a:pPr algn="just"/>
                      <a:endParaRPr lang="en-US" sz="1000" dirty="0">
                        <a:latin typeface="Times New Roman" panose="02020603050405020304" pitchFamily="18" charset="0"/>
                        <a:cs typeface="Times New Roman" panose="02020603050405020304" pitchFamily="18" charset="0"/>
                      </a:endParaRPr>
                    </a:p>
                    <a:p>
                      <a:pPr algn="just"/>
                      <a:r>
                        <a:rPr lang="en-US" sz="1000" dirty="0">
                          <a:latin typeface="Times New Roman" panose="02020603050405020304" pitchFamily="18" charset="0"/>
                          <a:cs typeface="Times New Roman" panose="02020603050405020304" pitchFamily="18" charset="0"/>
                        </a:rPr>
                        <a:t>However, the inclusion of other predictors into the models need further investigation.</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079350448"/>
                  </a:ext>
                </a:extLst>
              </a:tr>
            </a:tbl>
          </a:graphicData>
        </a:graphic>
      </p:graphicFrame>
      <p:graphicFrame>
        <p:nvGraphicFramePr>
          <p:cNvPr id="9" name="表格 8">
            <a:extLst>
              <a:ext uri="{FF2B5EF4-FFF2-40B4-BE49-F238E27FC236}">
                <a16:creationId xmlns:a16="http://schemas.microsoft.com/office/drawing/2014/main" id="{F10CFFDE-0227-420E-B9BC-F12F95669D4A}"/>
              </a:ext>
            </a:extLst>
          </p:cNvPr>
          <p:cNvGraphicFramePr>
            <a:graphicFrameLocks noGrp="1"/>
          </p:cNvGraphicFramePr>
          <p:nvPr>
            <p:extLst>
              <p:ext uri="{D42A27DB-BD31-4B8C-83A1-F6EECF244321}">
                <p14:modId xmlns:p14="http://schemas.microsoft.com/office/powerpoint/2010/main" val="3573576743"/>
              </p:ext>
            </p:extLst>
          </p:nvPr>
        </p:nvGraphicFramePr>
        <p:xfrm>
          <a:off x="9954470" y="6309360"/>
          <a:ext cx="3595258" cy="548640"/>
        </p:xfrm>
        <a:graphic>
          <a:graphicData uri="http://schemas.openxmlformats.org/drawingml/2006/table">
            <a:tbl>
              <a:tblPr firstRow="1" bandRow="1">
                <a:tableStyleId>{2D5ABB26-0587-4C30-8999-92F81FD0307C}</a:tableStyleId>
              </a:tblPr>
              <a:tblGrid>
                <a:gridCol w="3595258">
                  <a:extLst>
                    <a:ext uri="{9D8B030D-6E8A-4147-A177-3AD203B41FA5}">
                      <a16:colId xmlns:a16="http://schemas.microsoft.com/office/drawing/2014/main" val="2184900684"/>
                    </a:ext>
                  </a:extLst>
                </a:gridCol>
              </a:tblGrid>
              <a:tr h="368148">
                <a:tc>
                  <a:txBody>
                    <a:bodyPr/>
                    <a:lstStyle/>
                    <a:p>
                      <a:pPr algn="just"/>
                      <a:r>
                        <a:rPr lang="en-US" sz="1000" dirty="0">
                          <a:latin typeface="Times New Roman" panose="02020603050405020304" pitchFamily="18" charset="0"/>
                          <a:cs typeface="Times New Roman" panose="02020603050405020304" pitchFamily="18" charset="0"/>
                        </a:rPr>
                        <a:t>Choi Ming Yeung: Training error, Model</a:t>
                      </a:r>
                    </a:p>
                    <a:p>
                      <a:pPr algn="just"/>
                      <a:r>
                        <a:rPr lang="en-US" sz="1000" dirty="0">
                          <a:latin typeface="Times New Roman" panose="02020603050405020304" pitchFamily="18" charset="0"/>
                          <a:cs typeface="Times New Roman" panose="02020603050405020304" pitchFamily="18" charset="0"/>
                        </a:rPr>
                        <a:t>Chu Chun Kit: Poster, Analysis</a:t>
                      </a:r>
                    </a:p>
                    <a:p>
                      <a:pPr algn="just"/>
                      <a:r>
                        <a:rPr lang="en-US" sz="1000" dirty="0">
                          <a:latin typeface="Times New Roman" panose="02020603050405020304" pitchFamily="18" charset="0"/>
                          <a:cs typeface="Times New Roman" panose="02020603050405020304" pitchFamily="18" charset="0"/>
                        </a:rPr>
                        <a:t>Lo Ho Fung: Test error, Model</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079350448"/>
                  </a:ext>
                </a:extLst>
              </a:tr>
            </a:tbl>
          </a:graphicData>
        </a:graphic>
      </p:graphicFrame>
    </p:spTree>
    <p:extLst>
      <p:ext uri="{BB962C8B-B14F-4D97-AF65-F5344CB8AC3E}">
        <p14:creationId xmlns:p14="http://schemas.microsoft.com/office/powerpoint/2010/main" val="19471343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881</Words>
  <Application>Microsoft Office PowerPoint</Application>
  <PresentationFormat>Widescreen</PresentationFormat>
  <Paragraphs>168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新細明體</vt:lpstr>
      <vt:lpstr>Arial</vt:lpstr>
      <vt:lpstr>Calibri</vt:lpstr>
      <vt:lpstr>Calibri Light</vt:lpstr>
      <vt:lpstr>Times New Roman</vt:lpstr>
      <vt:lpstr>Office 佈景主題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MATH4332 Mini-Project 1: Classification of the decision of switching unsafe wells using logistic regression</dc:title>
  <dc:creator>cck 0wEn</dc:creator>
  <cp:lastModifiedBy>Computer Barn Users</cp:lastModifiedBy>
  <cp:revision>49</cp:revision>
  <dcterms:created xsi:type="dcterms:W3CDTF">2018-03-13T11:27:44Z</dcterms:created>
  <dcterms:modified xsi:type="dcterms:W3CDTF">2018-03-15T10:10:07Z</dcterms:modified>
</cp:coreProperties>
</file>