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954" autoAdjust="0"/>
    <p:restoredTop sz="91947" autoAdjust="0"/>
  </p:normalViewPr>
  <p:slideViewPr>
    <p:cSldViewPr snapToGrid="0">
      <p:cViewPr>
        <p:scale>
          <a:sx n="30" d="100"/>
          <a:sy n="30" d="100"/>
        </p:scale>
        <p:origin x="108" y="-708"/>
      </p:cViewPr>
      <p:guideLst/>
    </p:cSldViewPr>
  </p:slideViewPr>
  <p:notesTextViewPr>
    <p:cViewPr>
      <p:scale>
        <a:sx n="3" d="2"/>
        <a:sy n="3" d="2"/>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5" name="Rectangle 44"/>
          <p:cNvSpPr/>
          <p:nvPr/>
        </p:nvSpPr>
        <p:spPr>
          <a:xfrm>
            <a:off x="685800" y="14798040"/>
            <a:ext cx="457200"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85800" y="23301960"/>
            <a:ext cx="457200" cy="9144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101"/>
          <p:cNvSpPr>
            <a:spLocks noChangeArrowheads="1"/>
          </p:cNvSpPr>
          <p:nvPr userDrawn="1"/>
        </p:nvSpPr>
        <p:spPr bwMode="auto">
          <a:xfrm>
            <a:off x="1" y="32004000"/>
            <a:ext cx="43891200" cy="914400"/>
          </a:xfrm>
          <a:prstGeom prst="rect">
            <a:avLst/>
          </a:prstGeom>
          <a:solidFill>
            <a:schemeClr val="accent2">
              <a:lumMod val="60000"/>
              <a:lumOff val="40000"/>
            </a:schemeClr>
          </a:solidFill>
          <a:ln>
            <a:noFill/>
          </a:ln>
          <a:effectLst/>
        </p:spPr>
        <p:txBody>
          <a:bodyPr wrap="none" anchor="ctr"/>
          <a:lstStyle/>
          <a:p>
            <a:r>
              <a:rPr lang="en-US" dirty="0" smtClean="0"/>
              <a:t>`</a:t>
            </a:r>
            <a:endParaRPr lang="en-US" dirty="0"/>
          </a:p>
        </p:txBody>
      </p:sp>
      <p:sp>
        <p:nvSpPr>
          <p:cNvPr id="59" name="Line 112"/>
          <p:cNvSpPr>
            <a:spLocks noChangeShapeType="1"/>
          </p:cNvSpPr>
          <p:nvPr userDrawn="1"/>
        </p:nvSpPr>
        <p:spPr bwMode="white">
          <a:xfrm>
            <a:off x="0" y="32004000"/>
            <a:ext cx="43891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42"/>
          <p:cNvSpPr/>
          <p:nvPr userDrawn="1"/>
        </p:nvSpPr>
        <p:spPr bwMode="white">
          <a:xfrm>
            <a:off x="29591222"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bwMode="white">
          <a:xfrm>
            <a:off x="15363158"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bwMode="white">
          <a:xfrm>
            <a:off x="1116805"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85800" y="6172200"/>
            <a:ext cx="4572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01"/>
          <p:cNvSpPr>
            <a:spLocks noChangeArrowheads="1"/>
          </p:cNvSpPr>
          <p:nvPr userDrawn="1"/>
        </p:nvSpPr>
        <p:spPr bwMode="auto">
          <a:xfrm>
            <a:off x="1143001" y="3886200"/>
            <a:ext cx="42748200" cy="1600200"/>
          </a:xfrm>
          <a:prstGeom prst="rect">
            <a:avLst/>
          </a:prstGeom>
          <a:solidFill>
            <a:schemeClr val="accent2">
              <a:lumMod val="20000"/>
              <a:lumOff val="80000"/>
            </a:schemeClr>
          </a:solidFill>
          <a:ln>
            <a:noFill/>
          </a:ln>
          <a:effectLst/>
        </p:spPr>
        <p:txBody>
          <a:bodyPr wrap="none" anchor="ctr"/>
          <a:lstStyle/>
          <a:p>
            <a:endParaRPr lang="en-US"/>
          </a:p>
        </p:txBody>
      </p:sp>
      <p:sp>
        <p:nvSpPr>
          <p:cNvPr id="6" name="Title 5"/>
          <p:cNvSpPr>
            <a:spLocks noGrp="1"/>
          </p:cNvSpPr>
          <p:nvPr userDrawn="1">
            <p:ph type="title"/>
          </p:nvPr>
        </p:nvSpPr>
        <p:spPr/>
        <p:txBody>
          <a:bodyPr/>
          <a:lstStyle/>
          <a:p>
            <a:r>
              <a:rPr lang="en-US" smtClean="0"/>
              <a:t>Click to edit Master title style</a:t>
            </a:r>
            <a:endParaRPr lang="en-US"/>
          </a:p>
        </p:txBody>
      </p:sp>
      <p:sp>
        <p:nvSpPr>
          <p:cNvPr id="31" name="Text Placeholder 6"/>
          <p:cNvSpPr>
            <a:spLocks noGrp="1"/>
          </p:cNvSpPr>
          <p:nvPr userDrawn="1">
            <p:ph type="body" sz="quarter" idx="36"/>
          </p:nvPr>
        </p:nvSpPr>
        <p:spPr bwMode="auto">
          <a:xfrm>
            <a:off x="2209800" y="4083469"/>
            <a:ext cx="35661600" cy="1276992"/>
          </a:xfrm>
        </p:spPr>
        <p:txBody>
          <a:bodyPr anchor="ctr">
            <a:noAutofit/>
          </a:bodyPr>
          <a:lstStyle>
            <a:lvl1pPr marL="0" indent="0">
              <a:spcBef>
                <a:spcPts val="0"/>
              </a:spcBef>
              <a:buNone/>
              <a:defRPr sz="2400">
                <a:solidFill>
                  <a:schemeClr val="tx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Edit Master text styles</a:t>
            </a:r>
          </a:p>
        </p:txBody>
      </p:sp>
      <p:sp>
        <p:nvSpPr>
          <p:cNvPr id="7" name="Text Placeholder 6"/>
          <p:cNvSpPr>
            <a:spLocks noGrp="1"/>
          </p:cNvSpPr>
          <p:nvPr userDrawn="1">
            <p:ph type="body" sz="quarter" idx="13" hasCustomPrompt="1"/>
          </p:nvPr>
        </p:nvSpPr>
        <p:spPr>
          <a:xfrm>
            <a:off x="1170431" y="6172200"/>
            <a:ext cx="13044367" cy="914400"/>
          </a:xfrm>
          <a:prstGeom prst="rect">
            <a:avLst/>
          </a:prstGeom>
          <a:solidFill>
            <a:schemeClr val="tx2"/>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userDrawn="1">
            <p:ph sz="quarter" idx="24" hasCustomPrompt="1"/>
          </p:nvPr>
        </p:nvSpPr>
        <p:spPr>
          <a:xfrm>
            <a:off x="1174552" y="7086600"/>
            <a:ext cx="13048488" cy="6840825"/>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userDrawn="1">
            <p:ph type="body" sz="quarter" idx="17" hasCustomPrompt="1"/>
          </p:nvPr>
        </p:nvSpPr>
        <p:spPr>
          <a:xfrm>
            <a:off x="1170431" y="14798040"/>
            <a:ext cx="13048488" cy="914400"/>
          </a:xfrm>
          <a:prstGeom prst="rect">
            <a:avLst/>
          </a:prstGeom>
          <a:solidFill>
            <a:schemeClr val="accent5"/>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userDrawn="1">
            <p:ph sz="quarter" idx="25" hasCustomPrompt="1"/>
          </p:nvPr>
        </p:nvSpPr>
        <p:spPr>
          <a:xfrm>
            <a:off x="1174552" y="15712439"/>
            <a:ext cx="13048488" cy="7440169"/>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userDrawn="1">
            <p:ph type="body" sz="quarter" idx="19" hasCustomPrompt="1"/>
          </p:nvPr>
        </p:nvSpPr>
        <p:spPr>
          <a:xfrm>
            <a:off x="1170431" y="23301960"/>
            <a:ext cx="13048488" cy="914400"/>
          </a:xfrm>
          <a:prstGeom prst="rect">
            <a:avLst/>
          </a:prstGeom>
          <a:solidFill>
            <a:schemeClr val="accent2">
              <a:lumMod val="75000"/>
            </a:schemeClr>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userDrawn="1">
            <p:ph sz="quarter" idx="26" hasCustomPrompt="1"/>
          </p:nvPr>
        </p:nvSpPr>
        <p:spPr>
          <a:xfrm>
            <a:off x="1174552" y="24216361"/>
            <a:ext cx="13048488" cy="7263385"/>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userDrawn="1">
            <p:ph type="body" sz="quarter" idx="21" hasCustomPrompt="1"/>
          </p:nvPr>
        </p:nvSpPr>
        <p:spPr>
          <a:xfrm>
            <a:off x="15416784" y="6172200"/>
            <a:ext cx="13048488" cy="914400"/>
          </a:xfrm>
          <a:prstGeom prst="rect">
            <a:avLst/>
          </a:prstGeom>
          <a:solidFill>
            <a:schemeClr val="accent2"/>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userDrawn="1">
            <p:ph sz="quarter" idx="27" hasCustomPrompt="1"/>
          </p:nvPr>
        </p:nvSpPr>
        <p:spPr>
          <a:xfrm>
            <a:off x="15416784" y="7086600"/>
            <a:ext cx="13048488" cy="492612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userDrawn="1">
            <p:ph sz="quarter" idx="23" hasCustomPrompt="1"/>
          </p:nvPr>
        </p:nvSpPr>
        <p:spPr>
          <a:xfrm>
            <a:off x="15416784" y="12456478"/>
            <a:ext cx="13048488" cy="6172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57" name="Content Placeholder 17"/>
          <p:cNvSpPr>
            <a:spLocks noGrp="1"/>
          </p:cNvSpPr>
          <p:nvPr>
            <p:ph sz="quarter" idx="37" hasCustomPrompt="1"/>
          </p:nvPr>
        </p:nvSpPr>
        <p:spPr>
          <a:xfrm>
            <a:off x="15416784" y="19072430"/>
            <a:ext cx="13048488" cy="3918814"/>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6"/>
          <p:cNvSpPr>
            <a:spLocks noGrp="1"/>
          </p:cNvSpPr>
          <p:nvPr userDrawn="1">
            <p:ph type="body" sz="quarter" idx="29" hasCustomPrompt="1"/>
          </p:nvPr>
        </p:nvSpPr>
        <p:spPr>
          <a:xfrm>
            <a:off x="15416784" y="23301960"/>
            <a:ext cx="13048488" cy="914400"/>
          </a:xfrm>
          <a:prstGeom prst="rect">
            <a:avLst/>
          </a:prstGeom>
          <a:solidFill>
            <a:schemeClr val="accent1"/>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userDrawn="1">
            <p:ph sz="quarter" idx="30" hasCustomPrompt="1"/>
          </p:nvPr>
        </p:nvSpPr>
        <p:spPr>
          <a:xfrm>
            <a:off x="15416784" y="24216361"/>
            <a:ext cx="13048488" cy="726033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userDrawn="1">
            <p:ph type="body" sz="quarter" idx="31" hasCustomPrompt="1"/>
          </p:nvPr>
        </p:nvSpPr>
        <p:spPr>
          <a:xfrm>
            <a:off x="29644848" y="6172200"/>
            <a:ext cx="13048488" cy="914400"/>
          </a:xfrm>
          <a:prstGeom prst="rect">
            <a:avLst/>
          </a:prstGeom>
          <a:solidFill>
            <a:schemeClr val="accent1"/>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userDrawn="1">
            <p:ph sz="quarter" idx="32" hasCustomPrompt="1"/>
          </p:nvPr>
        </p:nvSpPr>
        <p:spPr>
          <a:xfrm>
            <a:off x="29644848" y="7086600"/>
            <a:ext cx="13048488" cy="7315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userDrawn="1">
            <p:ph sz="quarter" idx="33" hasCustomPrompt="1"/>
          </p:nvPr>
        </p:nvSpPr>
        <p:spPr>
          <a:xfrm>
            <a:off x="29644848" y="15251886"/>
            <a:ext cx="13048488" cy="7315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userDrawn="1">
            <p:ph type="body" sz="quarter" idx="34" hasCustomPrompt="1"/>
          </p:nvPr>
        </p:nvSpPr>
        <p:spPr>
          <a:xfrm>
            <a:off x="29644848" y="23301960"/>
            <a:ext cx="13048488" cy="914400"/>
          </a:xfrm>
          <a:prstGeom prst="rect">
            <a:avLst/>
          </a:prstGeom>
          <a:solidFill>
            <a:schemeClr val="accent3"/>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userDrawn="1">
            <p:ph sz="quarter" idx="35" hasCustomPrompt="1"/>
          </p:nvPr>
        </p:nvSpPr>
        <p:spPr>
          <a:xfrm>
            <a:off x="29644848" y="24216361"/>
            <a:ext cx="13048488" cy="726033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smtClean="0">
                <a:solidFill>
                  <a:prstClr val="white">
                    <a:lumMod val="50000"/>
                  </a:prstClr>
                </a:solidFill>
                <a:latin typeface="Calibri Light" panose="020F0302020204030204" pitchFamily="34" charset="0"/>
                <a:cs typeface="Calibri" panose="020F0502020204030204" pitchFamily="34" charset="0"/>
              </a:rPr>
              <a:t>right-</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a </a:t>
            </a:r>
            <a:r>
              <a:rPr sz="6600" dirty="0" smtClean="0">
                <a:solidFill>
                  <a:prstClr val="white">
                    <a:lumMod val="50000"/>
                  </a:prstClr>
                </a:solidFill>
                <a:latin typeface="Calibri Light" panose="020F0302020204030204" pitchFamily="34" charset="0"/>
                <a:cs typeface="Calibri" panose="020F0502020204030204" pitchFamily="34" charset="0"/>
              </a:rPr>
              <a:t>picture</a:t>
            </a:r>
            <a:r>
              <a:rPr lang="en-US" sz="66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smtClean="0">
                <a:solidFill>
                  <a:prstClr val="white">
                    <a:lumMod val="50000"/>
                  </a:prstClr>
                </a:solidFill>
                <a:latin typeface="Calibri Light" panose="020F0302020204030204" pitchFamily="34" charset="0"/>
                <a:cs typeface="Calibri" panose="020F0502020204030204" pitchFamily="34" charset="0"/>
              </a:rPr>
              <a:t>esize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40" name="Line 115"/>
          <p:cNvSpPr>
            <a:spLocks noChangeShapeType="1"/>
          </p:cNvSpPr>
          <p:nvPr/>
        </p:nvSpPr>
        <p:spPr bwMode="white">
          <a:xfrm>
            <a:off x="1143000"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15"/>
          <p:cNvSpPr>
            <a:spLocks noChangeShapeType="1"/>
          </p:cNvSpPr>
          <p:nvPr/>
        </p:nvSpPr>
        <p:spPr bwMode="white">
          <a:xfrm>
            <a:off x="1143000" y="2330196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Rectangle 48"/>
          <p:cNvSpPr/>
          <p:nvPr userDrawn="1"/>
        </p:nvSpPr>
        <p:spPr>
          <a:xfrm>
            <a:off x="14927686" y="6172200"/>
            <a:ext cx="457200" cy="914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ine 115"/>
          <p:cNvSpPr>
            <a:spLocks noChangeShapeType="1"/>
          </p:cNvSpPr>
          <p:nvPr userDrawn="1"/>
        </p:nvSpPr>
        <p:spPr bwMode="white">
          <a:xfrm>
            <a:off x="15387315"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Rectangle 50"/>
          <p:cNvSpPr/>
          <p:nvPr userDrawn="1"/>
        </p:nvSpPr>
        <p:spPr>
          <a:xfrm>
            <a:off x="29138880" y="6172200"/>
            <a:ext cx="45720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ine 115"/>
          <p:cNvSpPr>
            <a:spLocks noChangeShapeType="1"/>
          </p:cNvSpPr>
          <p:nvPr userDrawn="1"/>
        </p:nvSpPr>
        <p:spPr bwMode="white">
          <a:xfrm>
            <a:off x="29596080"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Rectangle 52"/>
          <p:cNvSpPr/>
          <p:nvPr userDrawn="1"/>
        </p:nvSpPr>
        <p:spPr>
          <a:xfrm>
            <a:off x="29141928" y="23298912"/>
            <a:ext cx="457200" cy="9144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ine 115"/>
          <p:cNvSpPr>
            <a:spLocks noChangeShapeType="1"/>
          </p:cNvSpPr>
          <p:nvPr userDrawn="1"/>
        </p:nvSpPr>
        <p:spPr bwMode="white">
          <a:xfrm>
            <a:off x="29596080" y="23298912"/>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Rectangle 54"/>
          <p:cNvSpPr/>
          <p:nvPr userDrawn="1"/>
        </p:nvSpPr>
        <p:spPr>
          <a:xfrm>
            <a:off x="14932152" y="23298912"/>
            <a:ext cx="45720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Line 115"/>
          <p:cNvSpPr>
            <a:spLocks noChangeShapeType="1"/>
          </p:cNvSpPr>
          <p:nvPr userDrawn="1"/>
        </p:nvSpPr>
        <p:spPr bwMode="white">
          <a:xfrm>
            <a:off x="15389352" y="23298912"/>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Date Placeholder 2"/>
          <p:cNvSpPr>
            <a:spLocks noGrp="1"/>
          </p:cNvSpPr>
          <p:nvPr userDrawn="1">
            <p:ph type="dt" sz="half" idx="10"/>
          </p:nvPr>
        </p:nvSpPr>
        <p:spPr/>
        <p:txBody>
          <a:bodyPr/>
          <a:lstStyle/>
          <a:p>
            <a:fld id="{ECAA57DF-1C19-4726-AB84-014692BAD8F5}" type="datetimeFigureOut">
              <a:rPr lang="en-US" smtClean="0"/>
              <a:t>3/15/2018</a:t>
            </a:fld>
            <a:endParaRPr lang="en-US"/>
          </a:p>
        </p:txBody>
      </p:sp>
      <p:sp>
        <p:nvSpPr>
          <p:cNvPr id="4" name="Footer Placeholder 3"/>
          <p:cNvSpPr>
            <a:spLocks noGrp="1"/>
          </p:cNvSpPr>
          <p:nvPr userDrawn="1">
            <p:ph type="ftr" sz="quarter" idx="11"/>
          </p:nvPr>
        </p:nvSpPr>
        <p:spPr/>
        <p:txBody>
          <a:bodyPr/>
          <a:lstStyle/>
          <a:p>
            <a:endParaRPr lang="en-US"/>
          </a:p>
        </p:txBody>
      </p:sp>
      <p:sp>
        <p:nvSpPr>
          <p:cNvPr id="5" name="Slide Number Placeholder 4"/>
          <p:cNvSpPr>
            <a:spLocks noGrp="1"/>
          </p:cNvSpPr>
          <p:nvPr userDrawn="1">
            <p:ph type="sldNum" sz="quarter" idx="12"/>
          </p:nvPr>
        </p:nvSpPr>
        <p:spPr/>
        <p:txBody>
          <a:bodyPr/>
          <a:lstStyle/>
          <a:p>
            <a:fld id="{91B4C631-C489-4C11-812F-2172FBEAE82B}" type="slidenum">
              <a:rPr lang="en-US" smtClean="0"/>
              <a:t>‹#›</a:t>
            </a:fld>
            <a:endParaRPr lang="en-US"/>
          </a:p>
        </p:txBody>
      </p:sp>
      <p:sp>
        <p:nvSpPr>
          <p:cNvPr id="46" name="Line 115"/>
          <p:cNvSpPr>
            <a:spLocks noChangeShapeType="1"/>
          </p:cNvSpPr>
          <p:nvPr/>
        </p:nvSpPr>
        <p:spPr bwMode="white">
          <a:xfrm>
            <a:off x="1143000" y="1479804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04"/>
          <p:cNvSpPr>
            <a:spLocks noChangeArrowheads="1"/>
          </p:cNvSpPr>
          <p:nvPr userDrawn="1"/>
        </p:nvSpPr>
        <p:spPr bwMode="auto">
          <a:xfrm flipH="1">
            <a:off x="685800" y="0"/>
            <a:ext cx="457200" cy="3886200"/>
          </a:xfrm>
          <a:prstGeom prst="rect">
            <a:avLst/>
          </a:prstGeom>
          <a:solidFill>
            <a:schemeClr val="accent2"/>
          </a:solidFill>
          <a:ln>
            <a:noFill/>
          </a:ln>
          <a:effectLst/>
        </p:spPr>
        <p:txBody>
          <a:bodyPr wrap="none" anchor="ctr"/>
          <a:lstStyle/>
          <a:p>
            <a:endParaRPr lang="en-US"/>
          </a:p>
        </p:txBody>
      </p:sp>
      <p:sp>
        <p:nvSpPr>
          <p:cNvPr id="7" name="Rectangle 6"/>
          <p:cNvSpPr/>
          <p:nvPr userDrawn="1"/>
        </p:nvSpPr>
        <p:spPr bwMode="auto">
          <a:xfrm>
            <a:off x="1142999" y="0"/>
            <a:ext cx="42748200" cy="3886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2209800" y="1219260"/>
            <a:ext cx="35661600" cy="25145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3/15/2018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grpSp>
        <p:nvGrpSpPr>
          <p:cNvPr id="8" name="Group 7"/>
          <p:cNvGrpSpPr/>
          <p:nvPr userDrawn="1"/>
        </p:nvGrpSpPr>
        <p:grpSpPr bwMode="white">
          <a:xfrm>
            <a:off x="1143000" y="0"/>
            <a:ext cx="42748200" cy="5513832"/>
            <a:chOff x="1143000" y="0"/>
            <a:chExt cx="42748200" cy="5513832"/>
          </a:xfrm>
        </p:grpSpPr>
        <p:sp>
          <p:nvSpPr>
            <p:cNvPr id="9" name="Line 112"/>
            <p:cNvSpPr>
              <a:spLocks noChangeShapeType="1"/>
            </p:cNvSpPr>
            <p:nvPr userDrawn="1"/>
          </p:nvSpPr>
          <p:spPr bwMode="white">
            <a:xfrm>
              <a:off x="1143000" y="3899217"/>
              <a:ext cx="42748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15"/>
            <p:cNvSpPr>
              <a:spLocks noChangeShapeType="1"/>
            </p:cNvSpPr>
            <p:nvPr userDrawn="1"/>
          </p:nvSpPr>
          <p:spPr bwMode="white">
            <a:xfrm>
              <a:off x="1143000" y="0"/>
              <a:ext cx="0" cy="5513832"/>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2"/>
            <p:cNvSpPr>
              <a:spLocks noChangeShapeType="1"/>
            </p:cNvSpPr>
            <p:nvPr userDrawn="1"/>
          </p:nvSpPr>
          <p:spPr bwMode="white">
            <a:xfrm>
              <a:off x="1143000" y="5486400"/>
              <a:ext cx="42748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000" b="1" kern="1200">
          <a:solidFill>
            <a:schemeClr val="tx2"/>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t>MATH4432 Mini-Project 1 : Regression: Animal Species Sleeping Hours</a:t>
            </a:r>
            <a:br>
              <a:rPr lang="en-US" dirty="0" smtClean="0"/>
            </a:br>
            <a:r>
              <a:rPr lang="en-US" dirty="0" smtClean="0"/>
              <a:t>Chow Wing Ho(20279607)</a:t>
            </a:r>
            <a:endParaRPr lang="en-US" dirty="0"/>
          </a:p>
        </p:txBody>
      </p:sp>
      <p:sp>
        <p:nvSpPr>
          <p:cNvPr id="20" name="文字版面配置區 19"/>
          <p:cNvSpPr>
            <a:spLocks noGrp="1"/>
          </p:cNvSpPr>
          <p:nvPr>
            <p:ph type="body" sz="quarter" idx="36"/>
          </p:nvPr>
        </p:nvSpPr>
        <p:spPr>
          <a:xfrm>
            <a:off x="1170431" y="3944944"/>
            <a:ext cx="39950571" cy="1276992"/>
          </a:xfrm>
        </p:spPr>
        <p:txBody>
          <a:bodyPr/>
          <a:lstStyle/>
          <a:p>
            <a:pPr algn="ctr"/>
            <a:endParaRPr lang="en-US" altLang="zh-HK" dirty="0"/>
          </a:p>
          <a:p>
            <a:pPr algn="r"/>
            <a:r>
              <a:rPr lang="en-US" altLang="zh-HK" sz="3200" dirty="0"/>
              <a:t>This project is going to explore what may affect the sleep that animal needs which using the multiple regression to find out the result. Also, this project use cross-validation and bootstrap to the estimation of test error. </a:t>
            </a:r>
          </a:p>
          <a:p>
            <a:endParaRPr lang="zh-HK" altLang="en-US" dirty="0"/>
          </a:p>
        </p:txBody>
      </p:sp>
      <p:sp>
        <p:nvSpPr>
          <p:cNvPr id="5" name="Text Placeholder 4"/>
          <p:cNvSpPr>
            <a:spLocks noGrp="1"/>
          </p:cNvSpPr>
          <p:nvPr>
            <p:ph type="body" sz="quarter" idx="13"/>
          </p:nvPr>
        </p:nvSpPr>
        <p:spPr>
          <a:solidFill>
            <a:srgbClr val="00B050"/>
          </a:solidFill>
        </p:spPr>
        <p:txBody>
          <a:bodyPr/>
          <a:lstStyle/>
          <a:p>
            <a:pPr algn="ctr"/>
            <a:r>
              <a:rPr lang="en-US" dirty="0" smtClean="0"/>
              <a:t>Methods</a:t>
            </a:r>
            <a:endParaRPr lang="en-US" dirty="0"/>
          </a:p>
        </p:txBody>
      </p:sp>
      <p:sp>
        <p:nvSpPr>
          <p:cNvPr id="11" name="Content Placeholder 10"/>
          <p:cNvSpPr>
            <a:spLocks noGrp="1"/>
          </p:cNvSpPr>
          <p:nvPr>
            <p:ph sz="quarter" idx="24"/>
          </p:nvPr>
        </p:nvSpPr>
        <p:spPr>
          <a:xfrm>
            <a:off x="1174552" y="7086600"/>
            <a:ext cx="13048488" cy="8165286"/>
          </a:xfrm>
        </p:spPr>
        <p:txBody>
          <a:bodyPr>
            <a:normAutofit fontScale="55000" lnSpcReduction="20000"/>
          </a:bodyPr>
          <a:lstStyle/>
          <a:p>
            <a:r>
              <a:rPr lang="en-US" sz="5100" dirty="0" smtClean="0"/>
              <a:t>Missing values </a:t>
            </a:r>
          </a:p>
          <a:p>
            <a:pPr marL="0" indent="0">
              <a:buNone/>
            </a:pPr>
            <a:r>
              <a:rPr lang="en-US" sz="5100" dirty="0" smtClean="0"/>
              <a:t>- using the packages “Mice” ,max. iteration and CART  </a:t>
            </a:r>
            <a:r>
              <a:rPr lang="en-US" sz="5100" dirty="0" smtClean="0"/>
              <a:t>decision </a:t>
            </a:r>
            <a:r>
              <a:rPr lang="en-US" sz="5100" dirty="0" smtClean="0"/>
              <a:t>tree to fill in missing </a:t>
            </a:r>
            <a:r>
              <a:rPr lang="en-US" sz="5100" dirty="0" smtClean="0"/>
              <a:t>value</a:t>
            </a:r>
            <a:r>
              <a:rPr lang="en-US" sz="5100" dirty="0"/>
              <a:t> </a:t>
            </a:r>
            <a:r>
              <a:rPr lang="en-US" sz="5100" dirty="0" smtClean="0"/>
              <a:t>which this method use the missing value be Y and other values be X to predict the value Y. </a:t>
            </a:r>
            <a:endParaRPr lang="en-US" sz="5100" dirty="0" smtClean="0"/>
          </a:p>
          <a:p>
            <a:r>
              <a:rPr lang="en-US" sz="5100" dirty="0" smtClean="0"/>
              <a:t>Dependent Variable </a:t>
            </a:r>
          </a:p>
          <a:p>
            <a:pPr>
              <a:buFontTx/>
              <a:buChar char="-"/>
            </a:pPr>
            <a:r>
              <a:rPr lang="en-US" sz="5100" dirty="0" smtClean="0"/>
              <a:t>Use dummy variable (sp10) to express the dependent variable which the value of sleep larger than median value of sleep </a:t>
            </a:r>
          </a:p>
          <a:p>
            <a:r>
              <a:rPr lang="en-US" altLang="zh-HK" sz="5100" dirty="0"/>
              <a:t>Independent Variables</a:t>
            </a:r>
          </a:p>
          <a:p>
            <a:pPr>
              <a:buFontTx/>
              <a:buChar char="-"/>
            </a:pPr>
            <a:r>
              <a:rPr lang="en-US" altLang="zh-HK" sz="5100" dirty="0" smtClean="0"/>
              <a:t>Use </a:t>
            </a:r>
            <a:r>
              <a:rPr lang="en-US" altLang="zh-HK" sz="5100" dirty="0"/>
              <a:t>the multiple regression of all factors to decide </a:t>
            </a:r>
            <a:r>
              <a:rPr lang="en-US" altLang="zh-HK" sz="5100" dirty="0" smtClean="0"/>
              <a:t>the </a:t>
            </a:r>
            <a:r>
              <a:rPr lang="en-US" altLang="zh-HK" sz="5100" dirty="0"/>
              <a:t>predictors with p-values for the dependent variable</a:t>
            </a:r>
            <a:r>
              <a:rPr lang="en-US" altLang="zh-HK" sz="5100" dirty="0" smtClean="0"/>
              <a:t>.</a:t>
            </a:r>
          </a:p>
          <a:p>
            <a:pPr>
              <a:buFontTx/>
              <a:buChar char="-"/>
            </a:pPr>
            <a:r>
              <a:rPr lang="en-US" altLang="zh-HK" sz="5100" dirty="0" smtClean="0"/>
              <a:t>equation</a:t>
            </a:r>
            <a:r>
              <a:rPr lang="en-US" altLang="zh-HK" sz="5100" dirty="0"/>
              <a:t>: </a:t>
            </a:r>
            <a:endParaRPr lang="en-US" altLang="zh-HK" sz="5100" dirty="0" smtClean="0"/>
          </a:p>
          <a:p>
            <a:pPr>
              <a:buFontTx/>
              <a:buChar char="-"/>
            </a:pPr>
            <a:r>
              <a:rPr lang="en-US" altLang="zh-HK" sz="5100" dirty="0"/>
              <a:t>m</a:t>
            </a:r>
            <a:r>
              <a:rPr lang="en-US" altLang="zh-HK" sz="5100" dirty="0" smtClean="0"/>
              <a:t>9 = lm(sp10 ~ slowWaveSleep + dreamSleep + brain + body + life + gestation + predation + danger + sleepExposure) </a:t>
            </a:r>
          </a:p>
          <a:p>
            <a:pPr>
              <a:buFontTx/>
              <a:buChar char="-"/>
            </a:pPr>
            <a:r>
              <a:rPr lang="en-US" altLang="zh-HK" sz="5100" dirty="0" smtClean="0"/>
              <a:t>Summary of m9 regression show that the slowWaveSleep and dreamSleep are significant to </a:t>
            </a:r>
            <a:r>
              <a:rPr lang="en-US" altLang="zh-TW" sz="5100" dirty="0" smtClean="0"/>
              <a:t>Dependent Variable and </a:t>
            </a:r>
            <a:r>
              <a:rPr lang="en-US" altLang="zh-TW" sz="5100" dirty="0"/>
              <a:t> </a:t>
            </a:r>
            <a:r>
              <a:rPr lang="en-US" altLang="zh-TW" sz="5100" dirty="0" smtClean="0"/>
              <a:t>the variables (danger, predation and sleepExposure) are likely having relationship to the Dependent Variable.</a:t>
            </a:r>
            <a:endParaRPr lang="en-US" altLang="zh-HK" sz="5100" dirty="0"/>
          </a:p>
          <a:p>
            <a:endParaRPr lang="en-US" sz="3600" dirty="0"/>
          </a:p>
          <a:p>
            <a:pPr marL="0" indent="0">
              <a:buNone/>
            </a:pPr>
            <a:r>
              <a:rPr lang="en-US" sz="3600" dirty="0" smtClean="0"/>
              <a:t>    </a:t>
            </a:r>
          </a:p>
        </p:txBody>
      </p:sp>
      <p:sp>
        <p:nvSpPr>
          <p:cNvPr id="8" name="Text Placeholder 7"/>
          <p:cNvSpPr>
            <a:spLocks noGrp="1"/>
          </p:cNvSpPr>
          <p:nvPr>
            <p:ph type="body" sz="quarter" idx="17"/>
          </p:nvPr>
        </p:nvSpPr>
        <p:spPr>
          <a:xfrm>
            <a:off x="1114362" y="14416262"/>
            <a:ext cx="13048488" cy="914400"/>
          </a:xfrm>
          <a:solidFill>
            <a:srgbClr val="00B050"/>
          </a:solidFill>
        </p:spPr>
        <p:txBody>
          <a:bodyPr/>
          <a:lstStyle/>
          <a:p>
            <a:pPr algn="ctr"/>
            <a:r>
              <a:rPr lang="en-US" sz="3600" dirty="0" smtClean="0"/>
              <a:t>Sp10 vs </a:t>
            </a:r>
            <a:r>
              <a:rPr lang="en-US" sz="3600" dirty="0" err="1" smtClean="0"/>
              <a:t>slowWaveSleep</a:t>
            </a:r>
            <a:r>
              <a:rPr lang="en-US" sz="3600" dirty="0" smtClean="0"/>
              <a:t> and </a:t>
            </a:r>
            <a:r>
              <a:rPr lang="en-US" sz="3600" dirty="0" err="1" smtClean="0"/>
              <a:t>dreamSleep</a:t>
            </a:r>
            <a:endParaRPr lang="en-US" sz="3600" dirty="0"/>
          </a:p>
        </p:txBody>
      </p:sp>
      <p:sp>
        <p:nvSpPr>
          <p:cNvPr id="12" name="Content Placeholder 11"/>
          <p:cNvSpPr>
            <a:spLocks noGrp="1"/>
          </p:cNvSpPr>
          <p:nvPr>
            <p:ph sz="quarter" idx="25"/>
          </p:nvPr>
        </p:nvSpPr>
        <p:spPr/>
        <p:txBody>
          <a:bodyPr/>
          <a:lstStyle/>
          <a:p>
            <a:r>
              <a:rPr lang="en-US" dirty="0" smtClean="0"/>
              <a:t>Add title if necessary. Click the B button on the home tab to add bold formatting.</a:t>
            </a:r>
          </a:p>
          <a:p>
            <a:pPr lvl="1"/>
            <a:r>
              <a:rPr lang="en-US" dirty="0" smtClean="0"/>
              <a:t>Background item</a:t>
            </a:r>
          </a:p>
          <a:p>
            <a:pPr lvl="1"/>
            <a:r>
              <a:rPr lang="en-US" dirty="0" smtClean="0"/>
              <a:t>Background item</a:t>
            </a:r>
          </a:p>
          <a:p>
            <a:pPr lvl="1"/>
            <a:r>
              <a:rPr lang="en-US" dirty="0" smtClean="0"/>
              <a:t>Background item</a:t>
            </a:r>
          </a:p>
          <a:p>
            <a:endParaRPr lang="en-US" dirty="0"/>
          </a:p>
        </p:txBody>
      </p:sp>
      <p:sp>
        <p:nvSpPr>
          <p:cNvPr id="13" name="Content Placeholder 12"/>
          <p:cNvSpPr>
            <a:spLocks noGrp="1"/>
          </p:cNvSpPr>
          <p:nvPr>
            <p:ph sz="quarter" idx="26"/>
          </p:nvPr>
        </p:nvSpPr>
        <p:spPr/>
        <p:txBody>
          <a:bodyPr/>
          <a:lstStyle/>
          <a:p>
            <a:r>
              <a:rPr lang="en-US" dirty="0" smtClean="0"/>
              <a:t>List objectives here</a:t>
            </a:r>
          </a:p>
          <a:p>
            <a:r>
              <a:rPr lang="en-US" dirty="0" smtClean="0"/>
              <a:t>Objective 1</a:t>
            </a:r>
          </a:p>
          <a:p>
            <a:r>
              <a:rPr lang="en-US" dirty="0" smtClean="0"/>
              <a:t>Objective 2</a:t>
            </a:r>
          </a:p>
          <a:p>
            <a:r>
              <a:rPr lang="en-US" dirty="0" smtClean="0"/>
              <a:t>Objective 3</a:t>
            </a:r>
            <a:endParaRPr lang="en-US" dirty="0"/>
          </a:p>
        </p:txBody>
      </p:sp>
      <p:sp>
        <p:nvSpPr>
          <p:cNvPr id="21" name="Text Placeholder 20"/>
          <p:cNvSpPr>
            <a:spLocks noGrp="1"/>
          </p:cNvSpPr>
          <p:nvPr>
            <p:ph type="body" sz="quarter" idx="31"/>
          </p:nvPr>
        </p:nvSpPr>
        <p:spPr>
          <a:solidFill>
            <a:srgbClr val="00B050"/>
          </a:solidFill>
        </p:spPr>
        <p:txBody>
          <a:bodyPr/>
          <a:lstStyle/>
          <a:p>
            <a:pPr algn="ctr"/>
            <a:r>
              <a:rPr lang="en-US" sz="3200" dirty="0" smtClean="0"/>
              <a:t>The diagram of best regression (M10)</a:t>
            </a:r>
            <a:endParaRPr lang="en-US" sz="3200" dirty="0"/>
          </a:p>
        </p:txBody>
      </p:sp>
      <p:sp>
        <p:nvSpPr>
          <p:cNvPr id="15" name="Content Placeholder 14"/>
          <p:cNvSpPr>
            <a:spLocks noGrp="1"/>
          </p:cNvSpPr>
          <p:nvPr>
            <p:ph sz="quarter" idx="35"/>
          </p:nvPr>
        </p:nvSpPr>
        <p:spPr>
          <a:xfrm>
            <a:off x="29538280" y="24754114"/>
            <a:ext cx="13169224" cy="6655390"/>
          </a:xfrm>
        </p:spPr>
        <p:txBody>
          <a:bodyPr>
            <a:noAutofit/>
          </a:bodyPr>
          <a:lstStyle/>
          <a:p>
            <a:r>
              <a:rPr lang="en-US" sz="3200" dirty="0" smtClean="0">
                <a:latin typeface="Calibri" panose="020F0502020204030204" pitchFamily="34" charset="0"/>
                <a:cs typeface="Calibri" panose="020F0502020204030204" pitchFamily="34" charset="0"/>
              </a:rPr>
              <a:t>In conclusion:</a:t>
            </a:r>
          </a:p>
          <a:p>
            <a:r>
              <a:rPr lang="en-US" sz="3200" dirty="0" smtClean="0">
                <a:latin typeface="Calibri" panose="020F0502020204030204" pitchFamily="34" charset="0"/>
                <a:cs typeface="Calibri" panose="020F0502020204030204" pitchFamily="34" charset="0"/>
              </a:rPr>
              <a:t>1) the simple multilinear regression of nine variables can show some variables are useless in affecting sleep of animals (e.g.. Brain, Body…) as the coefficient of these useless variables are extremely small. </a:t>
            </a:r>
            <a:endParaRPr lang="en-US" sz="3200" dirty="0" smtClean="0">
              <a:latin typeface="Calibri" panose="020F0502020204030204" pitchFamily="34" charset="0"/>
              <a:cs typeface="Calibri" panose="020F0502020204030204" pitchFamily="34" charset="0"/>
            </a:endParaRPr>
          </a:p>
          <a:p>
            <a:r>
              <a:rPr lang="en-US" sz="3200" dirty="0" smtClean="0">
                <a:latin typeface="Calibri" panose="020F0502020204030204" pitchFamily="34" charset="0"/>
                <a:cs typeface="Calibri" panose="020F0502020204030204" pitchFamily="34" charset="0"/>
              </a:rPr>
              <a:t>2) from the result of ten regression, we can see that the p-values of variables relate to </a:t>
            </a:r>
            <a:r>
              <a:rPr lang="en-US" sz="3200" dirty="0" err="1" smtClean="0">
                <a:latin typeface="Calibri" panose="020F0502020204030204" pitchFamily="34" charset="0"/>
                <a:cs typeface="Calibri" panose="020F0502020204030204" pitchFamily="34" charset="0"/>
              </a:rPr>
              <a:t>slowWaveSleep</a:t>
            </a:r>
            <a:r>
              <a:rPr lang="en-US" sz="3200" dirty="0" smtClean="0">
                <a:latin typeface="Calibri" panose="020F0502020204030204" pitchFamily="34" charset="0"/>
                <a:cs typeface="Calibri" panose="020F0502020204030204" pitchFamily="34" charset="0"/>
              </a:rPr>
              <a:t> and </a:t>
            </a:r>
            <a:r>
              <a:rPr lang="en-US" sz="3200" dirty="0" err="1" smtClean="0">
                <a:latin typeface="Calibri" panose="020F0502020204030204" pitchFamily="34" charset="0"/>
                <a:cs typeface="Calibri" panose="020F0502020204030204" pitchFamily="34" charset="0"/>
              </a:rPr>
              <a:t>dreamSleep</a:t>
            </a:r>
            <a:r>
              <a:rPr lang="en-US" sz="3200" dirty="0" smtClean="0">
                <a:latin typeface="Calibri" panose="020F0502020204030204" pitchFamily="34" charset="0"/>
                <a:cs typeface="Calibri" panose="020F0502020204030204" pitchFamily="34" charset="0"/>
              </a:rPr>
              <a:t> are mostly very small and significant in P&lt;0.01, </a:t>
            </a:r>
            <a:r>
              <a:rPr lang="en-US" altLang="zh-HK" sz="3200" dirty="0" smtClean="0">
                <a:latin typeface="Calibri" panose="020F0502020204030204" pitchFamily="34" charset="0"/>
                <a:cs typeface="Calibri" panose="020F0502020204030204" pitchFamily="34" charset="0"/>
              </a:rPr>
              <a:t> </a:t>
            </a:r>
            <a:r>
              <a:rPr lang="en-US" altLang="zh-HK" sz="3200" dirty="0">
                <a:latin typeface="Calibri" panose="020F0502020204030204" pitchFamily="34" charset="0"/>
                <a:cs typeface="Calibri" panose="020F0502020204030204" pitchFamily="34" charset="0"/>
              </a:rPr>
              <a:t>that means these two variables are key factor to affect the sleep of animals</a:t>
            </a:r>
          </a:p>
          <a:p>
            <a:r>
              <a:rPr lang="en-US" sz="3200" dirty="0">
                <a:latin typeface="Calibri" panose="020F0502020204030204" pitchFamily="34" charset="0"/>
                <a:cs typeface="Calibri" panose="020F0502020204030204" pitchFamily="34" charset="0"/>
              </a:rPr>
              <a:t>4</a:t>
            </a:r>
            <a:r>
              <a:rPr lang="en-US" sz="3200" dirty="0" smtClean="0">
                <a:latin typeface="Calibri" panose="020F0502020204030204" pitchFamily="34" charset="0"/>
                <a:cs typeface="Calibri" panose="020F0502020204030204" pitchFamily="34" charset="0"/>
              </a:rPr>
              <a:t>) the standard deviation </a:t>
            </a:r>
            <a:r>
              <a:rPr lang="en-US" sz="3200" dirty="0" smtClean="0">
                <a:latin typeface="Calibri" panose="020F0502020204030204" pitchFamily="34" charset="0"/>
                <a:cs typeface="Calibri" panose="020F0502020204030204" pitchFamily="34" charset="0"/>
              </a:rPr>
              <a:t>of regression M10 by using </a:t>
            </a:r>
            <a:r>
              <a:rPr lang="en-US" sz="3200" dirty="0" smtClean="0">
                <a:latin typeface="Calibri" panose="020F0502020204030204" pitchFamily="34" charset="0"/>
                <a:cs typeface="Calibri" panose="020F0502020204030204" pitchFamily="34" charset="0"/>
              </a:rPr>
              <a:t>bootstrap is very small that means fill in th</a:t>
            </a:r>
            <a:r>
              <a:rPr lang="en-US" sz="3200" dirty="0" smtClean="0">
                <a:latin typeface="Calibri" panose="020F0502020204030204" pitchFamily="34" charset="0"/>
                <a:cs typeface="Calibri" panose="020F0502020204030204" pitchFamily="34" charset="0"/>
              </a:rPr>
              <a:t>e missing value of NAs are appropriate. </a:t>
            </a:r>
            <a:endParaRPr lang="en-US" sz="3200" dirty="0">
              <a:latin typeface="Calibri" panose="020F0502020204030204" pitchFamily="34" charset="0"/>
              <a:cs typeface="Calibri" panose="020F0502020204030204" pitchFamily="34" charset="0"/>
            </a:endParaRPr>
          </a:p>
        </p:txBody>
      </p:sp>
      <p:pic>
        <p:nvPicPr>
          <p:cNvPr id="26" name="圖片 25"/>
          <p:cNvPicPr>
            <a:picLocks noChangeAspect="1"/>
          </p:cNvPicPr>
          <p:nvPr/>
        </p:nvPicPr>
        <p:blipFill>
          <a:blip r:embed="rId2"/>
          <a:stretch>
            <a:fillRect/>
          </a:stretch>
        </p:blipFill>
        <p:spPr>
          <a:xfrm>
            <a:off x="1185468" y="15414113"/>
            <a:ext cx="12977382" cy="6977292"/>
          </a:xfrm>
          <a:prstGeom prst="rect">
            <a:avLst/>
          </a:prstGeom>
        </p:spPr>
      </p:pic>
      <p:pic>
        <p:nvPicPr>
          <p:cNvPr id="27" name="圖片 26"/>
          <p:cNvPicPr>
            <a:picLocks noChangeAspect="1"/>
          </p:cNvPicPr>
          <p:nvPr/>
        </p:nvPicPr>
        <p:blipFill>
          <a:blip r:embed="rId3"/>
          <a:stretch>
            <a:fillRect/>
          </a:stretch>
        </p:blipFill>
        <p:spPr>
          <a:xfrm>
            <a:off x="1114362" y="23487890"/>
            <a:ext cx="13048488" cy="6717824"/>
          </a:xfrm>
          <a:prstGeom prst="rect">
            <a:avLst/>
          </a:prstGeom>
        </p:spPr>
      </p:pic>
      <p:pic>
        <p:nvPicPr>
          <p:cNvPr id="28" name="圖片 27"/>
          <p:cNvPicPr>
            <a:picLocks noChangeAspect="1"/>
          </p:cNvPicPr>
          <p:nvPr/>
        </p:nvPicPr>
        <p:blipFill>
          <a:blip r:embed="rId4"/>
          <a:stretch>
            <a:fillRect/>
          </a:stretch>
        </p:blipFill>
        <p:spPr>
          <a:xfrm>
            <a:off x="29577184" y="7177561"/>
            <a:ext cx="13049059" cy="9327839"/>
          </a:xfrm>
          <a:prstGeom prst="rect">
            <a:avLst/>
          </a:prstGeom>
        </p:spPr>
      </p:pic>
      <p:sp>
        <p:nvSpPr>
          <p:cNvPr id="69" name="矩形 68"/>
          <p:cNvSpPr/>
          <p:nvPr/>
        </p:nvSpPr>
        <p:spPr>
          <a:xfrm>
            <a:off x="15385861" y="7078409"/>
            <a:ext cx="12989598" cy="7971413"/>
          </a:xfrm>
          <a:prstGeom prst="rect">
            <a:avLst/>
          </a:prstGeom>
        </p:spPr>
        <p:txBody>
          <a:bodyPr wrap="square">
            <a:spAutoFit/>
          </a:bodyPr>
          <a:lstStyle/>
          <a:p>
            <a:pPr marL="342900" indent="-342900">
              <a:buFont typeface="Arial" panose="020B0604020202020204" pitchFamily="34" charset="0"/>
              <a:buChar char="•"/>
            </a:pPr>
            <a:r>
              <a:rPr lang="en-US" altLang="zh-HK" sz="3200" dirty="0">
                <a:latin typeface="Calibri" panose="020F0502020204030204" pitchFamily="34" charset="0"/>
                <a:cs typeface="Calibri" panose="020F0502020204030204" pitchFamily="34" charset="0"/>
              </a:rPr>
              <a:t>Use slowWaveSleep</a:t>
            </a:r>
            <a:r>
              <a:rPr lang="en-US" altLang="zh-TW" sz="3200" dirty="0">
                <a:latin typeface="Calibri" panose="020F0502020204030204" pitchFamily="34" charset="0"/>
                <a:cs typeface="Calibri" panose="020F0502020204030204" pitchFamily="34" charset="0"/>
              </a:rPr>
              <a:t>, </a:t>
            </a:r>
            <a:r>
              <a:rPr lang="en-US" altLang="zh-HK" sz="3200" dirty="0">
                <a:latin typeface="Calibri" panose="020F0502020204030204" pitchFamily="34" charset="0"/>
                <a:cs typeface="Calibri" panose="020F0502020204030204" pitchFamily="34" charset="0"/>
              </a:rPr>
              <a:t>dreamSleep </a:t>
            </a:r>
            <a:r>
              <a:rPr lang="en-US" altLang="zh-TW" sz="3200" dirty="0">
                <a:latin typeface="Calibri" panose="020F0502020204030204" pitchFamily="34" charset="0"/>
                <a:cs typeface="Calibri" panose="020F0502020204030204" pitchFamily="34" charset="0"/>
              </a:rPr>
              <a:t>, </a:t>
            </a:r>
            <a:r>
              <a:rPr lang="en-US" altLang="zh-HK" sz="3200" dirty="0">
                <a:latin typeface="Calibri" panose="020F0502020204030204" pitchFamily="34" charset="0"/>
                <a:cs typeface="Calibri" panose="020F0502020204030204" pitchFamily="34" charset="0"/>
              </a:rPr>
              <a:t>predation </a:t>
            </a:r>
            <a:r>
              <a:rPr lang="en-US" altLang="zh-TW" sz="3200" dirty="0">
                <a:latin typeface="Calibri" panose="020F0502020204030204" pitchFamily="34" charset="0"/>
                <a:cs typeface="Calibri" panose="020F0502020204030204" pitchFamily="34" charset="0"/>
              </a:rPr>
              <a:t>,</a:t>
            </a:r>
            <a:r>
              <a:rPr lang="en-US" altLang="zh-HK" sz="3200" dirty="0">
                <a:latin typeface="Calibri" panose="020F0502020204030204" pitchFamily="34" charset="0"/>
                <a:cs typeface="Calibri" panose="020F0502020204030204" pitchFamily="34" charset="0"/>
              </a:rPr>
              <a:t>danger and  sleepExposure for different various multilinear regression (M1 – M10</a:t>
            </a:r>
            <a:r>
              <a:rPr lang="en-US" altLang="zh-HK" sz="3200" dirty="0" smtClean="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altLang="zh-HK" sz="32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HK" sz="3200" dirty="0">
                <a:latin typeface="Calibri" panose="020F0502020204030204" pitchFamily="34" charset="0"/>
                <a:cs typeface="Calibri" panose="020F0502020204030204" pitchFamily="34" charset="0"/>
              </a:rPr>
              <a:t>M1 = glm( sp10 ~ dreamSleep + slowWaveSleep + predation + danger + sleepExposure) </a:t>
            </a:r>
            <a:r>
              <a:rPr lang="en-US" altLang="zh-HK" sz="3200" dirty="0" smtClean="0">
                <a:latin typeface="Calibri" panose="020F0502020204030204" pitchFamily="34" charset="0"/>
                <a:cs typeface="Calibri" panose="020F0502020204030204" pitchFamily="34" charset="0"/>
              </a:rPr>
              <a:t> </a:t>
            </a:r>
            <a:endParaRPr lang="en-US" altLang="zh-HK" sz="32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HK" sz="3200" dirty="0">
                <a:latin typeface="Calibri" panose="020F0502020204030204" pitchFamily="34" charset="0"/>
                <a:cs typeface="Calibri" panose="020F0502020204030204" pitchFamily="34" charset="0"/>
              </a:rPr>
              <a:t>M2 = glm( sp10 ~ slowWaveSleep + danger+ predation + dreamSleep + sleepExposure^2) </a:t>
            </a:r>
          </a:p>
          <a:p>
            <a:pPr marL="342900" indent="-342900">
              <a:buFont typeface="Arial" panose="020B0604020202020204" pitchFamily="34" charset="0"/>
              <a:buChar char="•"/>
            </a:pPr>
            <a:r>
              <a:rPr lang="en-US" altLang="zh-HK" sz="3200" dirty="0">
                <a:latin typeface="Calibri" panose="020F0502020204030204" pitchFamily="34" charset="0"/>
                <a:cs typeface="Calibri" panose="020F0502020204030204" pitchFamily="34" charset="0"/>
              </a:rPr>
              <a:t>M3 = glm( sp10 ~ slowWaveSleep + danger^2+ predation + dreamSleep + sleepExposure) </a:t>
            </a:r>
          </a:p>
          <a:p>
            <a:pPr marL="342900" indent="-342900">
              <a:buFont typeface="Arial" panose="020B0604020202020204" pitchFamily="34" charset="0"/>
              <a:buChar char="•"/>
            </a:pPr>
            <a:r>
              <a:rPr lang="en-US" altLang="zh-HK" sz="3200" dirty="0">
                <a:latin typeface="Calibri" panose="020F0502020204030204" pitchFamily="34" charset="0"/>
                <a:cs typeface="Calibri" panose="020F0502020204030204" pitchFamily="34" charset="0"/>
              </a:rPr>
              <a:t>M4 = glm( sp10 ~ slowWaveSleep + danger + predation^2+ dreamSleep)</a:t>
            </a:r>
          </a:p>
          <a:p>
            <a:pPr marL="342900" indent="-342900">
              <a:buFont typeface="Arial" panose="020B0604020202020204" pitchFamily="34" charset="0"/>
              <a:buChar char="•"/>
            </a:pPr>
            <a:r>
              <a:rPr lang="en-US" altLang="zh-HK" sz="3200" dirty="0">
                <a:latin typeface="Calibri" panose="020F0502020204030204" pitchFamily="34" charset="0"/>
                <a:cs typeface="Calibri" panose="020F0502020204030204" pitchFamily="34" charset="0"/>
              </a:rPr>
              <a:t>M5 = glm( sp10 ~ slowWaveSleep + dreamSleep +danger^2 * predation^2 )</a:t>
            </a:r>
          </a:p>
          <a:p>
            <a:pPr marL="342900" indent="-342900">
              <a:buFont typeface="Arial" panose="020B0604020202020204" pitchFamily="34" charset="0"/>
              <a:buChar char="•"/>
            </a:pPr>
            <a:r>
              <a:rPr lang="en-US" altLang="zh-HK" sz="3200" dirty="0">
                <a:latin typeface="Calibri" panose="020F0502020204030204" pitchFamily="34" charset="0"/>
                <a:cs typeface="Calibri" panose="020F0502020204030204" pitchFamily="34" charset="0"/>
              </a:rPr>
              <a:t>M6 = glm( sp10 ~ slowWaveSleep^2 + dreamSleep + danger + predation)</a:t>
            </a:r>
          </a:p>
          <a:p>
            <a:pPr marL="342900" indent="-342900">
              <a:buFont typeface="Arial" panose="020B0604020202020204" pitchFamily="34" charset="0"/>
              <a:buChar char="•"/>
            </a:pPr>
            <a:r>
              <a:rPr lang="en-US" altLang="zh-HK" sz="3200" dirty="0">
                <a:latin typeface="Calibri" panose="020F0502020204030204" pitchFamily="34" charset="0"/>
                <a:cs typeface="Calibri" panose="020F0502020204030204" pitchFamily="34" charset="0"/>
              </a:rPr>
              <a:t>M7 = glm( sp10 ~ slowWaveSleep + dreamSleep^2 + danger + predation) </a:t>
            </a:r>
          </a:p>
          <a:p>
            <a:pPr marL="342900" indent="-342900">
              <a:buFont typeface="Arial" panose="020B0604020202020204" pitchFamily="34" charset="0"/>
              <a:buChar char="•"/>
            </a:pPr>
            <a:r>
              <a:rPr lang="en-US" altLang="zh-HK" sz="3200" dirty="0">
                <a:latin typeface="Calibri" panose="020F0502020204030204" pitchFamily="34" charset="0"/>
                <a:cs typeface="Calibri" panose="020F0502020204030204" pitchFamily="34" charset="0"/>
              </a:rPr>
              <a:t>M8 = glm( sp10 ~ slowwavesleep^2 * dreamSleep^2 + danger + predation)</a:t>
            </a:r>
          </a:p>
          <a:p>
            <a:pPr marL="342900" indent="-342900">
              <a:buFont typeface="Arial" panose="020B0604020202020204" pitchFamily="34" charset="0"/>
              <a:buChar char="•"/>
            </a:pPr>
            <a:r>
              <a:rPr lang="en-US" altLang="zh-HK" sz="3200" dirty="0">
                <a:latin typeface="Calibri" panose="020F0502020204030204" pitchFamily="34" charset="0"/>
                <a:cs typeface="Calibri" panose="020F0502020204030204" pitchFamily="34" charset="0"/>
              </a:rPr>
              <a:t>M9 = glm( sp10 ~slowWaveSleep +dreamSleep) </a:t>
            </a:r>
          </a:p>
          <a:p>
            <a:pPr marL="342900" indent="-342900">
              <a:buFont typeface="Arial" panose="020B0604020202020204" pitchFamily="34" charset="0"/>
              <a:buChar char="•"/>
            </a:pPr>
            <a:r>
              <a:rPr lang="en-US" altLang="zh-HK" sz="3200" dirty="0">
                <a:solidFill>
                  <a:srgbClr val="FF0000"/>
                </a:solidFill>
                <a:latin typeface="Calibri" panose="020F0502020204030204" pitchFamily="34" charset="0"/>
                <a:cs typeface="Calibri" panose="020F0502020204030204" pitchFamily="34" charset="0"/>
              </a:rPr>
              <a:t>M10= glm( sp10 ~ slowwavesleep^2 * dreamSleep^2) </a:t>
            </a:r>
          </a:p>
        </p:txBody>
      </p:sp>
      <p:sp>
        <p:nvSpPr>
          <p:cNvPr id="41" name="Text Placeholder 17"/>
          <p:cNvSpPr>
            <a:spLocks noGrp="1"/>
          </p:cNvSpPr>
          <p:nvPr>
            <p:ph type="body" sz="quarter" idx="29"/>
          </p:nvPr>
        </p:nvSpPr>
        <p:spPr>
          <a:xfrm>
            <a:off x="15336691" y="6172200"/>
            <a:ext cx="13048488" cy="914400"/>
          </a:xfrm>
          <a:solidFill>
            <a:srgbClr val="00B050"/>
          </a:solidFill>
        </p:spPr>
        <p:txBody>
          <a:bodyPr/>
          <a:lstStyle/>
          <a:p>
            <a:pPr algn="ctr"/>
            <a:r>
              <a:rPr lang="en-US" sz="3200" dirty="0" smtClean="0"/>
              <a:t>Test the multilinear regression </a:t>
            </a:r>
            <a:endParaRPr lang="en-US" sz="3200" dirty="0"/>
          </a:p>
        </p:txBody>
      </p:sp>
      <p:sp>
        <p:nvSpPr>
          <p:cNvPr id="70" name="文字版面配置區 69"/>
          <p:cNvSpPr>
            <a:spLocks noGrp="1"/>
          </p:cNvSpPr>
          <p:nvPr>
            <p:ph type="body" sz="quarter" idx="34"/>
          </p:nvPr>
        </p:nvSpPr>
        <p:spPr>
          <a:xfrm>
            <a:off x="29598470" y="23301961"/>
            <a:ext cx="13048488" cy="914400"/>
          </a:xfrm>
          <a:solidFill>
            <a:srgbClr val="00B050"/>
          </a:solidFill>
        </p:spPr>
        <p:txBody>
          <a:bodyPr/>
          <a:lstStyle/>
          <a:p>
            <a:pPr algn="ctr"/>
            <a:r>
              <a:rPr lang="en-US" altLang="zh-HK" dirty="0" smtClean="0"/>
              <a:t>Conclusion </a:t>
            </a:r>
            <a:endParaRPr lang="zh-HK" altLang="en-US" dirty="0"/>
          </a:p>
        </p:txBody>
      </p:sp>
      <p:sp>
        <p:nvSpPr>
          <p:cNvPr id="45" name="文字版面配置區 69"/>
          <p:cNvSpPr>
            <a:spLocks noGrp="1"/>
          </p:cNvSpPr>
          <p:nvPr>
            <p:ph type="body" sz="quarter" idx="34"/>
          </p:nvPr>
        </p:nvSpPr>
        <p:spPr>
          <a:xfrm>
            <a:off x="29497530" y="16906296"/>
            <a:ext cx="13048488" cy="914400"/>
          </a:xfrm>
          <a:solidFill>
            <a:srgbClr val="00B050"/>
          </a:solidFill>
        </p:spPr>
        <p:txBody>
          <a:bodyPr/>
          <a:lstStyle/>
          <a:p>
            <a:pPr algn="ctr"/>
            <a:r>
              <a:rPr lang="en-US" altLang="zh-HK" sz="4400" dirty="0" smtClean="0"/>
              <a:t>Cross-validation </a:t>
            </a:r>
            <a:r>
              <a:rPr lang="en-US" altLang="zh-HK" sz="4400" dirty="0" smtClean="0"/>
              <a:t>and bootstrap</a:t>
            </a:r>
            <a:endParaRPr lang="zh-HK" altLang="en-US" sz="4400" dirty="0"/>
          </a:p>
        </p:txBody>
      </p:sp>
      <p:sp>
        <p:nvSpPr>
          <p:cNvPr id="73" name="矩形 72"/>
          <p:cNvSpPr/>
          <p:nvPr/>
        </p:nvSpPr>
        <p:spPr>
          <a:xfrm>
            <a:off x="29598470" y="18179940"/>
            <a:ext cx="12887002" cy="5016758"/>
          </a:xfrm>
          <a:prstGeom prst="rect">
            <a:avLst/>
          </a:prstGeom>
        </p:spPr>
        <p:txBody>
          <a:bodyPr wrap="square">
            <a:spAutoFit/>
          </a:bodyPr>
          <a:lstStyle/>
          <a:p>
            <a:pPr marL="342900" indent="-342900">
              <a:buFont typeface="Arial" panose="020B0604020202020204" pitchFamily="34" charset="0"/>
              <a:buChar char="•"/>
            </a:pPr>
            <a:r>
              <a:rPr lang="en-US" altLang="zh-HK" sz="3600" dirty="0">
                <a:latin typeface="Calibri" panose="020F0502020204030204" pitchFamily="34" charset="0"/>
                <a:cs typeface="Calibri" panose="020F0502020204030204" pitchFamily="34" charset="0"/>
              </a:rPr>
              <a:t>After testing the different multilinear regression, use the “boot” packages with cv.glm () to compare the MSE with ten regression </a:t>
            </a:r>
            <a:endParaRPr lang="en-US" altLang="zh-HK" sz="3600" dirty="0" smtClean="0">
              <a:latin typeface="Calibri" panose="020F0502020204030204" pitchFamily="34" charset="0"/>
              <a:cs typeface="Calibri" panose="020F0502020204030204" pitchFamily="34" charset="0"/>
            </a:endParaRPr>
          </a:p>
          <a:p>
            <a:r>
              <a:rPr lang="en-US" altLang="zh-HK" sz="3600" dirty="0" smtClean="0">
                <a:latin typeface="Calibri" panose="020F0502020204030204" pitchFamily="34" charset="0"/>
                <a:cs typeface="Calibri" panose="020F0502020204030204" pitchFamily="34" charset="0"/>
              </a:rPr>
              <a:t>    -  </a:t>
            </a:r>
            <a:r>
              <a:rPr lang="en-US" altLang="zh-HK" sz="3600" dirty="0" smtClean="0">
                <a:latin typeface="Calibri" panose="020F0502020204030204" pitchFamily="34" charset="0"/>
                <a:cs typeface="Calibri" panose="020F0502020204030204" pitchFamily="34" charset="0"/>
              </a:rPr>
              <a:t>cv.glm (sp1,Mi )$Delta    # “</a:t>
            </a:r>
            <a:r>
              <a:rPr lang="en-US" altLang="zh-HK" sz="3600" dirty="0" err="1" smtClean="0">
                <a:latin typeface="Calibri" panose="020F0502020204030204" pitchFamily="34" charset="0"/>
                <a:cs typeface="Calibri" panose="020F0502020204030204" pitchFamily="34" charset="0"/>
              </a:rPr>
              <a:t>i</a:t>
            </a:r>
            <a:r>
              <a:rPr lang="en-US" altLang="zh-HK" sz="3600" dirty="0" smtClean="0">
                <a:latin typeface="Calibri" panose="020F0502020204030204" pitchFamily="34" charset="0"/>
                <a:cs typeface="Calibri" panose="020F0502020204030204" pitchFamily="34" charset="0"/>
              </a:rPr>
              <a:t>” is integer 1 - 10 </a:t>
            </a:r>
            <a:endParaRPr lang="en-US" altLang="zh-HK" sz="36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HK" sz="3600" dirty="0">
                <a:latin typeface="Calibri" panose="020F0502020204030204" pitchFamily="34" charset="0"/>
                <a:cs typeface="Calibri" panose="020F0502020204030204" pitchFamily="34" charset="0"/>
              </a:rPr>
              <a:t>The result finds that the </a:t>
            </a:r>
            <a:r>
              <a:rPr lang="en-US" altLang="zh-HK" sz="3600" dirty="0" smtClean="0">
                <a:latin typeface="Calibri" panose="020F0502020204030204" pitchFamily="34" charset="0"/>
                <a:cs typeface="Calibri" panose="020F0502020204030204" pitchFamily="34" charset="0"/>
              </a:rPr>
              <a:t>Mean Squared Error </a:t>
            </a:r>
            <a:r>
              <a:rPr lang="en-US" altLang="zh-HK" sz="3600" dirty="0">
                <a:latin typeface="Calibri" panose="020F0502020204030204" pitchFamily="34" charset="0"/>
                <a:cs typeface="Calibri" panose="020F0502020204030204" pitchFamily="34" charset="0"/>
              </a:rPr>
              <a:t>of the tenth multilinear regression is the </a:t>
            </a:r>
            <a:r>
              <a:rPr lang="en-US" altLang="zh-HK" sz="3600" dirty="0" smtClean="0">
                <a:latin typeface="Calibri" panose="020F0502020204030204" pitchFamily="34" charset="0"/>
                <a:cs typeface="Calibri" panose="020F0502020204030204" pitchFamily="34" charset="0"/>
              </a:rPr>
              <a:t>lowest ( 0.3886898) </a:t>
            </a:r>
          </a:p>
          <a:p>
            <a:pPr marL="342900" indent="-342900">
              <a:buFont typeface="Arial" panose="020B0604020202020204" pitchFamily="34" charset="0"/>
              <a:buChar char="•"/>
            </a:pPr>
            <a:r>
              <a:rPr lang="en-US" altLang="zh-HK" sz="3600" dirty="0" smtClean="0">
                <a:latin typeface="Calibri" panose="020F0502020204030204" pitchFamily="34" charset="0"/>
                <a:cs typeface="Calibri" panose="020F0502020204030204" pitchFamily="34" charset="0"/>
              </a:rPr>
              <a:t>Use bootstrap method to test error of model </a:t>
            </a:r>
            <a:r>
              <a:rPr lang="en-US" altLang="zh-TW" sz="3600" dirty="0" smtClean="0">
                <a:latin typeface="Calibri" panose="020F0502020204030204" pitchFamily="34" charset="0"/>
                <a:cs typeface="Calibri" panose="020F0502020204030204" pitchFamily="34" charset="0"/>
              </a:rPr>
              <a:t>(M10) </a:t>
            </a:r>
          </a:p>
          <a:p>
            <a:pPr marL="342900" indent="-342900">
              <a:buFont typeface="Arial" panose="020B0604020202020204" pitchFamily="34" charset="0"/>
              <a:buChar char="•"/>
            </a:pPr>
            <a:r>
              <a:rPr lang="en-US" altLang="zh-HK" sz="3600" dirty="0" smtClean="0">
                <a:latin typeface="Calibri" panose="020F0502020204030204" pitchFamily="34" charset="0"/>
                <a:cs typeface="Calibri" panose="020F0502020204030204" pitchFamily="34" charset="0"/>
              </a:rPr>
              <a:t>The result of bootstrap that standard deviation of M10 is quite low which is 0.003579715</a:t>
            </a:r>
          </a:p>
          <a:p>
            <a:pPr marL="342900" indent="-342900">
              <a:buFont typeface="Arial" panose="020B0604020202020204" pitchFamily="34" charset="0"/>
              <a:buChar char="•"/>
            </a:pPr>
            <a:endParaRPr lang="zh-HK" altLang="en-US" sz="3200" dirty="0" err="1">
              <a:latin typeface="Calibri" panose="020F0502020204030204" pitchFamily="34" charset="0"/>
              <a:cs typeface="Calibri" panose="020F0502020204030204" pitchFamily="34" charset="0"/>
            </a:endParaRPr>
          </a:p>
        </p:txBody>
      </p:sp>
      <p:sp>
        <p:nvSpPr>
          <p:cNvPr id="74" name="Rectangle 1"/>
          <p:cNvSpPr>
            <a:spLocks noChangeArrowheads="1"/>
          </p:cNvSpPr>
          <p:nvPr/>
        </p:nvSpPr>
        <p:spPr bwMode="auto">
          <a:xfrm>
            <a:off x="0" y="0"/>
            <a:ext cx="438912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HK" altLang="zh-HK" sz="1000" b="0" i="0" u="none" strike="noStrike" cap="none" normalizeH="0" baseline="0" smtClean="0">
                <a:ln>
                  <a:noFill/>
                </a:ln>
                <a:solidFill>
                  <a:srgbClr val="000000"/>
                </a:solidFill>
                <a:effectLst/>
                <a:latin typeface="Lucida Console" panose="020B0609040504020204" pitchFamily="49" charset="0"/>
              </a:rPr>
              <a:t>0.3886898</a:t>
            </a:r>
            <a:endParaRPr kumimoji="0" lang="zh-HK" altLang="zh-HK" sz="1800" b="0" i="0" u="none" strike="noStrike" cap="none" normalizeH="0" baseline="0" smtClean="0">
              <a:ln>
                <a:noFill/>
              </a:ln>
              <a:solidFill>
                <a:schemeClr val="tx1"/>
              </a:solidFill>
              <a:effectLst/>
              <a:latin typeface="Arial" panose="020B0604020202020204" pitchFamily="34" charset="0"/>
            </a:endParaRPr>
          </a:p>
        </p:txBody>
      </p:sp>
      <p:sp>
        <p:nvSpPr>
          <p:cNvPr id="75" name="Rectangle 2"/>
          <p:cNvSpPr>
            <a:spLocks noChangeArrowheads="1"/>
          </p:cNvSpPr>
          <p:nvPr/>
        </p:nvSpPr>
        <p:spPr bwMode="auto">
          <a:xfrm>
            <a:off x="152400" y="152400"/>
            <a:ext cx="438912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HK" altLang="zh-HK" sz="1000" b="0" i="0" u="none" strike="noStrike" cap="none" normalizeH="0" baseline="0" smtClean="0">
                <a:ln>
                  <a:noFill/>
                </a:ln>
                <a:solidFill>
                  <a:srgbClr val="000000"/>
                </a:solidFill>
                <a:effectLst/>
                <a:latin typeface="Lucida Console" panose="020B0609040504020204" pitchFamily="49" charset="0"/>
              </a:rPr>
              <a:t>0.3886898</a:t>
            </a:r>
            <a:endParaRPr kumimoji="0" lang="zh-HK" altLang="zh-HK" sz="1800" b="0" i="0" u="none" strike="noStrike" cap="none" normalizeH="0" baseline="0" smtClean="0">
              <a:ln>
                <a:noFill/>
              </a:ln>
              <a:solidFill>
                <a:schemeClr val="tx1"/>
              </a:solidFill>
              <a:effectLst/>
              <a:latin typeface="Arial" panose="020B0604020202020204" pitchFamily="34" charset="0"/>
            </a:endParaRPr>
          </a:p>
        </p:txBody>
      </p:sp>
      <p:sp>
        <p:nvSpPr>
          <p:cNvPr id="29" name="Text Placeholder 7"/>
          <p:cNvSpPr>
            <a:spLocks noGrp="1"/>
          </p:cNvSpPr>
          <p:nvPr>
            <p:ph type="body" sz="quarter" idx="17"/>
          </p:nvPr>
        </p:nvSpPr>
        <p:spPr>
          <a:xfrm>
            <a:off x="1149915" y="22466081"/>
            <a:ext cx="13048488" cy="914400"/>
          </a:xfrm>
          <a:solidFill>
            <a:srgbClr val="00B050"/>
          </a:solidFill>
        </p:spPr>
        <p:txBody>
          <a:bodyPr/>
          <a:lstStyle/>
          <a:p>
            <a:pPr algn="ctr"/>
            <a:r>
              <a:rPr lang="en-US" altLang="zh-HK" sz="3200" dirty="0"/>
              <a:t>Sp10 vs </a:t>
            </a:r>
            <a:r>
              <a:rPr lang="en-US" altLang="zh-HK" sz="3200" dirty="0" smtClean="0"/>
              <a:t>danger , predation and sleep Exposure</a:t>
            </a:r>
            <a:endParaRPr lang="en-US" altLang="zh-HK" sz="3200" dirty="0"/>
          </a:p>
        </p:txBody>
      </p:sp>
      <p:sp>
        <p:nvSpPr>
          <p:cNvPr id="3" name="文字版面配置區 2"/>
          <p:cNvSpPr>
            <a:spLocks noGrp="1"/>
          </p:cNvSpPr>
          <p:nvPr>
            <p:ph type="body" sz="quarter" idx="29"/>
          </p:nvPr>
        </p:nvSpPr>
        <p:spPr>
          <a:xfrm>
            <a:off x="15407147" y="15121199"/>
            <a:ext cx="13048488" cy="914400"/>
          </a:xfrm>
          <a:solidFill>
            <a:srgbClr val="00B050"/>
          </a:solidFill>
        </p:spPr>
        <p:txBody>
          <a:bodyPr/>
          <a:lstStyle/>
          <a:p>
            <a:pPr algn="ctr"/>
            <a:r>
              <a:rPr lang="en-US" altLang="zh-HK" dirty="0" smtClean="0"/>
              <a:t>Results of M1 –M10</a:t>
            </a:r>
            <a:endParaRPr lang="zh-HK" altLang="en-US" dirty="0"/>
          </a:p>
        </p:txBody>
      </p:sp>
      <p:sp>
        <p:nvSpPr>
          <p:cNvPr id="7" name="文字方塊 6"/>
          <p:cNvSpPr txBox="1"/>
          <p:nvPr/>
        </p:nvSpPr>
        <p:spPr>
          <a:xfrm>
            <a:off x="15351504" y="29667105"/>
            <a:ext cx="12999318" cy="1077218"/>
          </a:xfrm>
          <a:prstGeom prst="rect">
            <a:avLst/>
          </a:prstGeom>
          <a:noFill/>
        </p:spPr>
        <p:txBody>
          <a:bodyPr wrap="square" rtlCol="0">
            <a:spAutoFit/>
          </a:bodyPr>
          <a:lstStyle/>
          <a:p>
            <a:r>
              <a:rPr lang="en-US" altLang="zh-HK" sz="3200" dirty="0" smtClean="0"/>
              <a:t>The table show that variable related to  danger, predation and sleep exposure are not significant which p-value larger than 0.01,0.05,0.1.</a:t>
            </a:r>
            <a:endParaRPr lang="zh-HK" altLang="en-US" sz="3200" dirty="0" err="1" smtClean="0"/>
          </a:p>
        </p:txBody>
      </p:sp>
      <p:pic>
        <p:nvPicPr>
          <p:cNvPr id="31" name="圖片 30"/>
          <p:cNvPicPr/>
          <p:nvPr/>
        </p:nvPicPr>
        <p:blipFill>
          <a:blip r:embed="rId5">
            <a:extLst>
              <a:ext uri="{28A0092B-C50C-407E-A947-70E740481C1C}">
                <a14:useLocalDpi xmlns:a14="http://schemas.microsoft.com/office/drawing/2010/main" val="0"/>
              </a:ext>
            </a:extLst>
          </a:blip>
          <a:srcRect/>
          <a:stretch>
            <a:fillRect/>
          </a:stretch>
        </p:blipFill>
        <p:spPr bwMode="auto">
          <a:xfrm>
            <a:off x="15382510" y="16035599"/>
            <a:ext cx="13030870" cy="13496737"/>
          </a:xfrm>
          <a:prstGeom prst="rect">
            <a:avLst/>
          </a:prstGeom>
          <a:noFill/>
          <a:ln>
            <a:noFill/>
          </a:ln>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0CDA158F-BD11-4947-AD81-47123E717BAC}" vid="{D7EF840D-21B4-42C8-9035-CFD5E088B4D5}"/>
    </a:ext>
  </a:extLst>
</a:theme>
</file>

<file path=ppt/theme/theme2.xml><?xml version="1.0" encoding="utf-8"?>
<a:theme xmlns:a="http://schemas.openxmlformats.org/drawingml/2006/main" name="Office Theme">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51A831-6165-46D3-80FA-B53FDB37F9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green design)</Template>
  <TotalTime>0</TotalTime>
  <Words>645</Words>
  <Application>Microsoft Office PowerPoint</Application>
  <PresentationFormat>自訂</PresentationFormat>
  <Paragraphs>54</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微軟正黑體</vt:lpstr>
      <vt:lpstr>Arial</vt:lpstr>
      <vt:lpstr>Arial Black</vt:lpstr>
      <vt:lpstr>Calibri</vt:lpstr>
      <vt:lpstr>Calibri Light</vt:lpstr>
      <vt:lpstr>Lucida Console</vt:lpstr>
      <vt:lpstr>Medical Poster</vt:lpstr>
      <vt:lpstr>MATH4432 Mini-Project 1 : Regression: Animal Species Sleeping Hours Chow Wing Ho(20279607)</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2018-03-13T10:18:36Z</dcterms:created>
  <dcterms:modified xsi:type="dcterms:W3CDTF">2018-03-15T03:26:49Z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TC040010579991</vt:lpwstr>
  </property>
</Properties>
</file>