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4"/>
    <p:restoredTop sz="94643"/>
  </p:normalViewPr>
  <p:slideViewPr>
    <p:cSldViewPr snapToGrid="0" snapToObjects="1">
      <p:cViewPr varScale="1">
        <p:scale>
          <a:sx n="109" d="100"/>
          <a:sy n="109" d="100"/>
        </p:scale>
        <p:origin x="2550" y="102"/>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3/15/2018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3/15/2018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mailto:h.wang@connect.ust.hk" TargetMode="External"/><Relationship Id="rId5" Type="http://schemas.openxmlformats.org/officeDocument/2006/relationships/hyperlink" Target="mailto:hwangbw@ust.hk" TargetMode="External"/><Relationship Id="rId4" Type="http://schemas.openxmlformats.org/officeDocument/2006/relationships/image" Target="../media/image2.png"/><Relationship Id="rId9"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p:cNvSpPr/>
          <p:nvPr/>
        </p:nvSpPr>
        <p:spPr>
          <a:xfrm>
            <a:off x="152425" y="4509951"/>
            <a:ext cx="3812339" cy="2245482"/>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just"/>
            <a:endParaRPr lang="en-US" sz="1000" dirty="0"/>
          </a:p>
        </p:txBody>
      </p:sp>
      <p:sp>
        <p:nvSpPr>
          <p:cNvPr id="7" name="Rectangle 6"/>
          <p:cNvSpPr/>
          <p:nvPr/>
        </p:nvSpPr>
        <p:spPr>
          <a:xfrm>
            <a:off x="0" y="0"/>
            <a:ext cx="12192000" cy="98107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MATH 4432 </a:t>
            </a:r>
            <a:r>
              <a:rPr lang="en-US" dirty="0"/>
              <a:t>Mini-Project 1</a:t>
            </a:r>
            <a:r>
              <a:rPr lang="en-US" altLang="zh-CN" dirty="0">
                <a:solidFill>
                  <a:schemeClr val="bg1"/>
                </a:solidFill>
              </a:rPr>
              <a:t>: Sleep Analysis for Mammalian Species</a:t>
            </a:r>
          </a:p>
          <a:p>
            <a:pPr algn="ctr"/>
            <a:r>
              <a:rPr lang="en-US" sz="1000" dirty="0">
                <a:solidFill>
                  <a:schemeClr val="bg1"/>
                </a:solidFill>
              </a:rPr>
              <a:t>Haojie WANG</a:t>
            </a:r>
          </a:p>
          <a:p>
            <a:pPr algn="ctr"/>
            <a:r>
              <a:rPr lang="en-US" sz="1000" dirty="0">
                <a:solidFill>
                  <a:schemeClr val="bg1"/>
                </a:solidFill>
              </a:rPr>
              <a:t>Department of Civil and Environmental Engineering, HKUST</a:t>
            </a:r>
          </a:p>
        </p:txBody>
      </p:sp>
      <p:sp>
        <p:nvSpPr>
          <p:cNvPr id="9" name="Rectangle 8"/>
          <p:cNvSpPr/>
          <p:nvPr/>
        </p:nvSpPr>
        <p:spPr>
          <a:xfrm>
            <a:off x="164895" y="1149901"/>
            <a:ext cx="3794332" cy="26492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14821"/>
            <a:ext cx="3794332" cy="983611"/>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just"/>
            <a:r>
              <a:rPr lang="en-US" sz="1000" dirty="0"/>
              <a:t>Sleep is an essential factor for the health of mammalian species. To study the influence factors which affect mammals’ sleep, a mammal sleep dataset is systematically analyzed through this project. By utilizing multiple linear regression, this project is dedicated to exploring the interrelationships between sleep, ecological and constitutional variables for mammalian species statistically.</a:t>
            </a:r>
          </a:p>
        </p:txBody>
      </p:sp>
      <p:sp>
        <p:nvSpPr>
          <p:cNvPr id="18" name="Rectangle 17"/>
          <p:cNvSpPr/>
          <p:nvPr/>
        </p:nvSpPr>
        <p:spPr>
          <a:xfrm>
            <a:off x="4196068" y="1149901"/>
            <a:ext cx="3794332" cy="26492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Model Design</a:t>
            </a:r>
            <a:endParaRPr lang="en-US" sz="1200" dirty="0"/>
          </a:p>
        </p:txBody>
      </p:sp>
      <p:sp>
        <p:nvSpPr>
          <p:cNvPr id="19" name="Rectangle 18"/>
          <p:cNvSpPr/>
          <p:nvPr/>
        </p:nvSpPr>
        <p:spPr>
          <a:xfrm>
            <a:off x="8227241" y="1149901"/>
            <a:ext cx="3794332" cy="26492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Model Uncertainty Quantification</a:t>
            </a:r>
          </a:p>
        </p:txBody>
      </p:sp>
      <p:sp>
        <p:nvSpPr>
          <p:cNvPr id="8" name="Rectangle 7"/>
          <p:cNvSpPr/>
          <p:nvPr/>
        </p:nvSpPr>
        <p:spPr>
          <a:xfrm>
            <a:off x="163537" y="2465445"/>
            <a:ext cx="3794332" cy="26492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Data Preprocessing and analysis </a:t>
            </a:r>
            <a:endParaRPr lang="en-US" sz="1200" dirty="0"/>
          </a:p>
        </p:txBody>
      </p:sp>
      <p:sp>
        <p:nvSpPr>
          <p:cNvPr id="11" name="Rectangle 10"/>
          <p:cNvSpPr/>
          <p:nvPr/>
        </p:nvSpPr>
        <p:spPr>
          <a:xfrm>
            <a:off x="163537" y="2730364"/>
            <a:ext cx="3795690" cy="1750181"/>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just"/>
            <a:r>
              <a:rPr lang="en-US" altLang="zh-CN" sz="1000" b="1" dirty="0"/>
              <a:t>Data Preprocessing</a:t>
            </a:r>
          </a:p>
          <a:p>
            <a:pPr marL="171450" indent="-171450" algn="just">
              <a:buFont typeface="Wingdings" charset="2"/>
              <a:buChar char="Ø"/>
            </a:pPr>
            <a:r>
              <a:rPr lang="en-US" sz="1000" dirty="0"/>
              <a:t>Records which have missing values are removed for the benefit of accurate fitting. Among all 62 records, 20 records are removed.</a:t>
            </a:r>
          </a:p>
          <a:p>
            <a:pPr algn="just"/>
            <a:r>
              <a:rPr lang="en-US" sz="1000" b="1" dirty="0"/>
              <a:t>Variable Correlation Analysis</a:t>
            </a:r>
          </a:p>
          <a:p>
            <a:pPr algn="just"/>
            <a:r>
              <a:rPr lang="en-US" sz="1000" dirty="0"/>
              <a:t>Through the correlation analysis, several relationships can be found:</a:t>
            </a:r>
          </a:p>
          <a:p>
            <a:pPr marL="171450" indent="-171450" algn="just">
              <a:buFont typeface="Wingdings" charset="2"/>
              <a:buChar char="Ø"/>
            </a:pPr>
            <a:r>
              <a:rPr lang="en-US" altLang="zh-CN" sz="1000" dirty="0"/>
              <a:t>SWS (‘</a:t>
            </a:r>
            <a:r>
              <a:rPr lang="en-US" altLang="zh-CN" sz="1000" dirty="0" err="1"/>
              <a:t>slowWaveSleep</a:t>
            </a:r>
            <a:r>
              <a:rPr lang="en-US" altLang="zh-CN" sz="1000" dirty="0"/>
              <a:t>’) and DS (‘</a:t>
            </a:r>
            <a:r>
              <a:rPr lang="en-US" altLang="zh-CN" sz="1000" dirty="0" err="1"/>
              <a:t>dreamSleep</a:t>
            </a:r>
            <a:r>
              <a:rPr lang="en-US" altLang="zh-CN" sz="1000" dirty="0"/>
              <a:t>’) are negatively correlated with all other variables.</a:t>
            </a:r>
          </a:p>
          <a:p>
            <a:pPr marL="171450" indent="-171450" algn="just">
              <a:buFont typeface="Wingdings" charset="2"/>
              <a:buChar char="Ø"/>
            </a:pPr>
            <a:r>
              <a:rPr lang="en-US" altLang="zh-CN" sz="1000" dirty="0"/>
              <a:t>All constitutional variables(B for ‘body’; Br for ‘brain’; L for ‘life’) are positively correlated with one another, so are ecological variables(G for ‘gestation’; P for ‘predation’; SE for ‘</a:t>
            </a:r>
            <a:r>
              <a:rPr lang="en-US" altLang="zh-CN" sz="1000" dirty="0" err="1"/>
              <a:t>sleepExposure</a:t>
            </a:r>
            <a:r>
              <a:rPr lang="en-US" altLang="zh-CN" sz="1000" dirty="0"/>
              <a:t>’ D for ‘danger’).</a:t>
            </a:r>
          </a:p>
        </p:txBody>
      </p:sp>
      <mc:AlternateContent xmlns:mc="http://schemas.openxmlformats.org/markup-compatibility/2006" xmlns:a14="http://schemas.microsoft.com/office/drawing/2010/main">
        <mc:Choice Requires="a14">
          <p:sp>
            <p:nvSpPr>
              <p:cNvPr id="14" name="Rectangle 13"/>
              <p:cNvSpPr/>
              <p:nvPr/>
            </p:nvSpPr>
            <p:spPr>
              <a:xfrm>
                <a:off x="8227241" y="1421021"/>
                <a:ext cx="3794332" cy="147186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just"/>
                <a:r>
                  <a:rPr lang="en-US" sz="900" dirty="0"/>
                  <a:t>Bootstrap analyses are conducted to estimate the accuracy of our chosen linear regression models.</a:t>
                </a:r>
              </a:p>
              <a:p>
                <a:pPr algn="just"/>
                <a:r>
                  <a:rPr lang="en-US" sz="900" dirty="0"/>
                  <a:t>Thee standard errors of 1,000 bootstrap estimates for the intercept and slope terms are computed for both </a:t>
                </a:r>
                <a:r>
                  <a:rPr lang="en-US" altLang="zh-CN" sz="900" dirty="0"/>
                  <a:t>linear regression models:</a:t>
                </a:r>
              </a:p>
              <a:p>
                <a:pPr marL="171450" indent="-171450" algn="just">
                  <a:buFont typeface="Wingdings" panose="05000000000000000000" pitchFamily="2" charset="2"/>
                  <a:buChar char="Ø"/>
                </a:pPr>
                <a:r>
                  <a:rPr lang="en-US" sz="900" dirty="0"/>
                  <a:t>For SWS: </a:t>
                </a:r>
                <a14:m>
                  <m:oMath xmlns:m="http://schemas.openxmlformats.org/officeDocument/2006/math">
                    <m:r>
                      <a:rPr lang="en-US" altLang="zh-CN" sz="900" i="1">
                        <a:latin typeface="Cambria Math" panose="02040503050406030204" pitchFamily="18" charset="0"/>
                      </a:rPr>
                      <m:t>𝑆𝑊𝑆</m:t>
                    </m:r>
                    <m:r>
                      <a:rPr lang="en-US" altLang="zh-CN" sz="900" i="1">
                        <a:latin typeface="Cambria Math" panose="02040503050406030204" pitchFamily="18" charset="0"/>
                      </a:rPr>
                      <m:t>=</m:t>
                    </m:r>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𝛽</m:t>
                        </m:r>
                      </m:e>
                      <m:sub>
                        <m:r>
                          <a:rPr lang="en-US" altLang="zh-CN" sz="900" b="0" i="1" smtClean="0">
                            <a:latin typeface="Cambria Math" panose="02040503050406030204" pitchFamily="18" charset="0"/>
                          </a:rPr>
                          <m:t>0</m:t>
                        </m:r>
                      </m:sub>
                    </m:sSub>
                    <m:sSub>
                      <m:sSubPr>
                        <m:ctrlPr>
                          <a:rPr lang="en-US" altLang="zh-CN" sz="900" i="1">
                            <a:latin typeface="Cambria Math" panose="02040503050406030204" pitchFamily="18" charset="0"/>
                          </a:rPr>
                        </m:ctrlPr>
                      </m:sSubPr>
                      <m:e>
                        <m:r>
                          <a:rPr lang="en-US" altLang="zh-CN" sz="900" b="0" i="1" smtClean="0">
                            <a:latin typeface="Cambria Math" panose="02040503050406030204" pitchFamily="18" charset="0"/>
                          </a:rPr>
                          <m:t>+</m:t>
                        </m:r>
                        <m:r>
                          <a:rPr lang="en-US" altLang="zh-CN" sz="900" i="1">
                            <a:latin typeface="Cambria Math" panose="02040503050406030204" pitchFamily="18" charset="0"/>
                          </a:rPr>
                          <m:t>𝛽</m:t>
                        </m:r>
                      </m:e>
                      <m:sub>
                        <m:r>
                          <a:rPr lang="en-US" altLang="zh-CN" sz="900" b="0" i="1" smtClean="0">
                            <a:latin typeface="Cambria Math" panose="02040503050406030204" pitchFamily="18" charset="0"/>
                          </a:rPr>
                          <m:t>1</m:t>
                        </m:r>
                      </m:sub>
                    </m:sSub>
                    <m:r>
                      <a:rPr lang="en-US" altLang="zh-CN" sz="900" i="1">
                        <a:latin typeface="Cambria Math" panose="02040503050406030204" pitchFamily="18" charset="0"/>
                      </a:rPr>
                      <m:t>𝑙𝑜𝑔𝐵</m:t>
                    </m:r>
                    <m:r>
                      <a:rPr lang="en-US" altLang="zh-CN" sz="900" b="0" i="1" smtClean="0">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𝛽</m:t>
                        </m:r>
                      </m:e>
                      <m:sub>
                        <m:r>
                          <a:rPr lang="en-US" altLang="zh-CN" sz="900" b="0" i="1" smtClean="0">
                            <a:latin typeface="Cambria Math" panose="02040503050406030204" pitchFamily="18" charset="0"/>
                          </a:rPr>
                          <m:t>2</m:t>
                        </m:r>
                      </m:sub>
                    </m:sSub>
                    <m:r>
                      <a:rPr lang="en-US" altLang="zh-CN" sz="900" i="1">
                        <a:latin typeface="Cambria Math" panose="02040503050406030204" pitchFamily="18" charset="0"/>
                      </a:rPr>
                      <m:t>𝐷</m:t>
                    </m:r>
                  </m:oMath>
                </a14:m>
                <a:endParaRPr lang="en-US" altLang="zh-CN" sz="900" dirty="0"/>
              </a:p>
              <a:p>
                <a:pPr algn="just"/>
                <a:r>
                  <a:rPr lang="en-US" sz="900" dirty="0"/>
                  <a:t>The bootstrap estimate for </a:t>
                </a:r>
                <a14:m>
                  <m:oMath xmlns:m="http://schemas.openxmlformats.org/officeDocument/2006/math">
                    <m:r>
                      <a:rPr lang="en-US" sz="900" i="1" dirty="0" smtClean="0">
                        <a:latin typeface="Cambria Math" panose="02040503050406030204" pitchFamily="18" charset="0"/>
                      </a:rPr>
                      <m:t>𝑆𝐸</m:t>
                    </m:r>
                    <m:r>
                      <a:rPr lang="en-US" sz="900" i="1" dirty="0" smtClean="0">
                        <a:latin typeface="Cambria Math" panose="02040503050406030204" pitchFamily="18" charset="0"/>
                      </a:rPr>
                      <m:t>(</m:t>
                    </m:r>
                    <m:sSub>
                      <m:sSubPr>
                        <m:ctrlPr>
                          <a:rPr lang="en-US" altLang="zh-CN" sz="900" b="0" i="1" dirty="0" smtClean="0">
                            <a:latin typeface="Cambria Math" panose="02040503050406030204" pitchFamily="18" charset="0"/>
                          </a:rPr>
                        </m:ctrlPr>
                      </m:sSubPr>
                      <m:e>
                        <m:acc>
                          <m:accPr>
                            <m:chr m:val="̂"/>
                            <m:ctrlPr>
                              <a:rPr lang="en-US" altLang="zh-CN" sz="900" i="1" dirty="0" smtClean="0">
                                <a:latin typeface="Cambria Math" panose="02040503050406030204" pitchFamily="18" charset="0"/>
                              </a:rPr>
                            </m:ctrlPr>
                          </m:accPr>
                          <m:e>
                            <m:r>
                              <a:rPr lang="en-US" altLang="zh-CN" sz="900" i="1" dirty="0">
                                <a:latin typeface="Cambria Math" panose="02040503050406030204" pitchFamily="18" charset="0"/>
                              </a:rPr>
                              <m:t>𝛽</m:t>
                            </m:r>
                          </m:e>
                        </m:acc>
                      </m:e>
                      <m:sub>
                        <m:r>
                          <a:rPr lang="en-US" altLang="zh-CN" sz="900" b="0" i="1" dirty="0" smtClean="0">
                            <a:latin typeface="Cambria Math" panose="02040503050406030204" pitchFamily="18" charset="0"/>
                          </a:rPr>
                          <m:t>0</m:t>
                        </m:r>
                      </m:sub>
                    </m:sSub>
                    <m:r>
                      <a:rPr lang="en-US" sz="900" i="1" dirty="0" smtClean="0">
                        <a:latin typeface="Cambria Math" panose="02040503050406030204" pitchFamily="18" charset="0"/>
                      </a:rPr>
                      <m:t>) </m:t>
                    </m:r>
                  </m:oMath>
                </a14:m>
                <a:r>
                  <a:rPr lang="en-US" sz="900" dirty="0"/>
                  <a:t>is 1.02,</a:t>
                </a:r>
                <a:r>
                  <a:rPr lang="en-US" altLang="zh-CN" sz="900" dirty="0"/>
                  <a:t> for </a:t>
                </a:r>
                <a14:m>
                  <m:oMath xmlns:m="http://schemas.openxmlformats.org/officeDocument/2006/math">
                    <m:r>
                      <a:rPr lang="en-US" altLang="zh-CN" sz="900" i="1" dirty="0">
                        <a:latin typeface="Cambria Math" panose="02040503050406030204" pitchFamily="18" charset="0"/>
                      </a:rPr>
                      <m:t>𝑆𝐸</m:t>
                    </m:r>
                    <m:r>
                      <a:rPr lang="en-US" altLang="zh-CN" sz="900" i="1" dirty="0">
                        <a:latin typeface="Cambria Math" panose="02040503050406030204" pitchFamily="18" charset="0"/>
                      </a:rPr>
                      <m:t>(</m:t>
                    </m:r>
                    <m:sSub>
                      <m:sSubPr>
                        <m:ctrlPr>
                          <a:rPr lang="en-US" altLang="zh-CN" sz="900" i="1" dirty="0">
                            <a:latin typeface="Cambria Math" panose="02040503050406030204" pitchFamily="18" charset="0"/>
                          </a:rPr>
                        </m:ctrlPr>
                      </m:sSubPr>
                      <m:e>
                        <m:acc>
                          <m:accPr>
                            <m:chr m:val="̂"/>
                            <m:ctrlPr>
                              <a:rPr lang="en-US" altLang="zh-CN" sz="900" i="1" dirty="0">
                                <a:latin typeface="Cambria Math" panose="02040503050406030204" pitchFamily="18" charset="0"/>
                              </a:rPr>
                            </m:ctrlPr>
                          </m:accPr>
                          <m:e>
                            <m:r>
                              <a:rPr lang="en-US" altLang="zh-CN" sz="900" i="1" dirty="0">
                                <a:latin typeface="Cambria Math" panose="02040503050406030204" pitchFamily="18" charset="0"/>
                              </a:rPr>
                              <m:t>𝛽</m:t>
                            </m:r>
                          </m:e>
                        </m:acc>
                      </m:e>
                      <m:sub>
                        <m:r>
                          <a:rPr lang="en-US" altLang="zh-CN" sz="900" b="0" i="1" dirty="0" smtClean="0">
                            <a:latin typeface="Cambria Math" panose="02040503050406030204" pitchFamily="18" charset="0"/>
                          </a:rPr>
                          <m:t>1</m:t>
                        </m:r>
                      </m:sub>
                    </m:sSub>
                    <m:r>
                      <a:rPr lang="en-US" altLang="zh-CN" sz="900" i="1" dirty="0">
                        <a:latin typeface="Cambria Math" panose="02040503050406030204" pitchFamily="18" charset="0"/>
                      </a:rPr>
                      <m:t>) </m:t>
                    </m:r>
                  </m:oMath>
                </a14:m>
                <a:r>
                  <a:rPr lang="en-US" altLang="zh-CN" sz="900" dirty="0"/>
                  <a:t>is 0.13 and for </a:t>
                </a:r>
                <a14:m>
                  <m:oMath xmlns:m="http://schemas.openxmlformats.org/officeDocument/2006/math">
                    <m:r>
                      <a:rPr lang="en-US" altLang="zh-CN" sz="900" i="1" dirty="0">
                        <a:latin typeface="Cambria Math" panose="02040503050406030204" pitchFamily="18" charset="0"/>
                      </a:rPr>
                      <m:t>𝑆𝐸</m:t>
                    </m:r>
                    <m:r>
                      <a:rPr lang="en-US" altLang="zh-CN" sz="900" i="1" dirty="0">
                        <a:latin typeface="Cambria Math" panose="02040503050406030204" pitchFamily="18" charset="0"/>
                      </a:rPr>
                      <m:t>(</m:t>
                    </m:r>
                    <m:sSub>
                      <m:sSubPr>
                        <m:ctrlPr>
                          <a:rPr lang="en-US" altLang="zh-CN" sz="900" i="1" dirty="0">
                            <a:latin typeface="Cambria Math" panose="02040503050406030204" pitchFamily="18" charset="0"/>
                          </a:rPr>
                        </m:ctrlPr>
                      </m:sSubPr>
                      <m:e>
                        <m:acc>
                          <m:accPr>
                            <m:chr m:val="̂"/>
                            <m:ctrlPr>
                              <a:rPr lang="en-US" altLang="zh-CN" sz="900" i="1" dirty="0">
                                <a:latin typeface="Cambria Math" panose="02040503050406030204" pitchFamily="18" charset="0"/>
                              </a:rPr>
                            </m:ctrlPr>
                          </m:accPr>
                          <m:e>
                            <m:r>
                              <a:rPr lang="en-US" altLang="zh-CN" sz="900" i="1" dirty="0">
                                <a:latin typeface="Cambria Math" panose="02040503050406030204" pitchFamily="18" charset="0"/>
                              </a:rPr>
                              <m:t>𝛽</m:t>
                            </m:r>
                          </m:e>
                        </m:acc>
                      </m:e>
                      <m:sub>
                        <m:r>
                          <a:rPr lang="en-US" altLang="zh-CN" sz="900" b="0" i="1" dirty="0" smtClean="0">
                            <a:latin typeface="Cambria Math" panose="02040503050406030204" pitchFamily="18" charset="0"/>
                          </a:rPr>
                          <m:t>2</m:t>
                        </m:r>
                      </m:sub>
                    </m:sSub>
                    <m:r>
                      <a:rPr lang="en-US" altLang="zh-CN" sz="900" i="1" dirty="0">
                        <a:latin typeface="Cambria Math" panose="02040503050406030204" pitchFamily="18" charset="0"/>
                      </a:rPr>
                      <m:t>) </m:t>
                    </m:r>
                  </m:oMath>
                </a14:m>
                <a:r>
                  <a:rPr lang="en-US" altLang="zh-CN" sz="900" dirty="0"/>
                  <a:t>is 0.31, which are smaller than results of standard formula.</a:t>
                </a:r>
              </a:p>
              <a:p>
                <a:pPr marL="171450" indent="-171450" algn="just">
                  <a:buFont typeface="Wingdings" panose="05000000000000000000" pitchFamily="2" charset="2"/>
                  <a:buChar char="Ø"/>
                </a:pPr>
                <a:r>
                  <a:rPr lang="en-US" altLang="zh-CN" sz="900" dirty="0"/>
                  <a:t>For DS: </a:t>
                </a:r>
                <a14:m>
                  <m:oMath xmlns:m="http://schemas.openxmlformats.org/officeDocument/2006/math">
                    <m:r>
                      <a:rPr lang="en-US" altLang="zh-CN" sz="900" i="1">
                        <a:latin typeface="Cambria Math" panose="02040503050406030204" pitchFamily="18" charset="0"/>
                      </a:rPr>
                      <m:t>𝐷𝑆</m:t>
                    </m:r>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𝛽</m:t>
                        </m:r>
                      </m:e>
                      <m:sub>
                        <m:r>
                          <a:rPr lang="en-US" altLang="zh-CN" sz="900" i="1">
                            <a:latin typeface="Cambria Math" panose="02040503050406030204" pitchFamily="18" charset="0"/>
                          </a:rPr>
                          <m:t>0</m:t>
                        </m:r>
                      </m:sub>
                    </m:sSub>
                    <m:r>
                      <a:rPr lang="en-US" altLang="zh-CN" sz="900" b="0" i="1" smtClean="0">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𝛽</m:t>
                        </m:r>
                      </m:e>
                      <m:sub>
                        <m:r>
                          <a:rPr lang="en-US" altLang="zh-CN" sz="900" b="0" i="1" smtClean="0">
                            <a:latin typeface="Cambria Math" panose="02040503050406030204" pitchFamily="18" charset="0"/>
                          </a:rPr>
                          <m:t>1</m:t>
                        </m:r>
                      </m:sub>
                    </m:sSub>
                    <m:r>
                      <a:rPr lang="en-US" altLang="zh-CN" sz="900" i="1">
                        <a:latin typeface="Cambria Math" panose="02040503050406030204" pitchFamily="18" charset="0"/>
                      </a:rPr>
                      <m:t>𝐷</m:t>
                    </m:r>
                    <m:r>
                      <a:rPr lang="en-US" altLang="zh-CN" sz="900" b="0" i="1" smtClean="0">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𝛽</m:t>
                        </m:r>
                      </m:e>
                      <m:sub>
                        <m:r>
                          <a:rPr lang="en-US" altLang="zh-CN" sz="900" b="0" i="1" smtClean="0">
                            <a:latin typeface="Cambria Math" panose="02040503050406030204" pitchFamily="18" charset="0"/>
                          </a:rPr>
                          <m:t>2</m:t>
                        </m:r>
                      </m:sub>
                    </m:sSub>
                    <m:r>
                      <a:rPr lang="en-US" altLang="zh-CN" sz="900" i="1">
                        <a:latin typeface="Cambria Math" panose="02040503050406030204" pitchFamily="18" charset="0"/>
                      </a:rPr>
                      <m:t>𝑙𝑜𝑔𝐺</m:t>
                    </m:r>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𝛽</m:t>
                        </m:r>
                      </m:e>
                      <m:sub>
                        <m:r>
                          <a:rPr lang="en-US" altLang="zh-CN" sz="900" b="0" i="1" smtClean="0">
                            <a:latin typeface="Cambria Math" panose="02040503050406030204" pitchFamily="18" charset="0"/>
                          </a:rPr>
                          <m:t>3</m:t>
                        </m:r>
                      </m:sub>
                    </m:sSub>
                    <m:r>
                      <a:rPr lang="en-US" altLang="zh-CN" sz="900" i="1">
                        <a:latin typeface="Cambria Math" panose="02040503050406030204" pitchFamily="18" charset="0"/>
                      </a:rPr>
                      <m:t>𝐷</m:t>
                    </m:r>
                    <m:r>
                      <a:rPr lang="en-US" altLang="zh-CN" sz="900" i="1">
                        <a:latin typeface="Cambria Math" panose="02040503050406030204" pitchFamily="18" charset="0"/>
                      </a:rPr>
                      <m:t>:</m:t>
                    </m:r>
                    <m:r>
                      <a:rPr lang="en-US" altLang="zh-CN" sz="900" i="1">
                        <a:latin typeface="Cambria Math" panose="02040503050406030204" pitchFamily="18" charset="0"/>
                      </a:rPr>
                      <m:t>𝑙𝑜𝑔𝐺</m:t>
                    </m:r>
                  </m:oMath>
                </a14:m>
                <a:endParaRPr lang="en-US" altLang="zh-CN" sz="900" dirty="0"/>
              </a:p>
              <a:p>
                <a:pPr algn="just"/>
                <a:r>
                  <a:rPr lang="en-US" altLang="zh-CN" sz="900" dirty="0"/>
                  <a:t>The bootstrap estimate for </a:t>
                </a:r>
                <a14:m>
                  <m:oMath xmlns:m="http://schemas.openxmlformats.org/officeDocument/2006/math">
                    <m:r>
                      <a:rPr lang="en-US" altLang="zh-CN" sz="900" i="1" dirty="0">
                        <a:latin typeface="Cambria Math" panose="02040503050406030204" pitchFamily="18" charset="0"/>
                      </a:rPr>
                      <m:t>𝑆𝐸</m:t>
                    </m:r>
                    <m:r>
                      <a:rPr lang="en-US" altLang="zh-CN" sz="900" i="1" dirty="0">
                        <a:latin typeface="Cambria Math" panose="02040503050406030204" pitchFamily="18" charset="0"/>
                      </a:rPr>
                      <m:t>(</m:t>
                    </m:r>
                    <m:sSub>
                      <m:sSubPr>
                        <m:ctrlPr>
                          <a:rPr lang="en-US" altLang="zh-CN" sz="900" i="1" dirty="0">
                            <a:latin typeface="Cambria Math" panose="02040503050406030204" pitchFamily="18" charset="0"/>
                          </a:rPr>
                        </m:ctrlPr>
                      </m:sSubPr>
                      <m:e>
                        <m:acc>
                          <m:accPr>
                            <m:chr m:val="̂"/>
                            <m:ctrlPr>
                              <a:rPr lang="en-US" altLang="zh-CN" sz="900" i="1" dirty="0">
                                <a:latin typeface="Cambria Math" panose="02040503050406030204" pitchFamily="18" charset="0"/>
                              </a:rPr>
                            </m:ctrlPr>
                          </m:accPr>
                          <m:e>
                            <m:r>
                              <a:rPr lang="en-US" altLang="zh-CN" sz="900" i="1" dirty="0">
                                <a:latin typeface="Cambria Math" panose="02040503050406030204" pitchFamily="18" charset="0"/>
                              </a:rPr>
                              <m:t>𝛽</m:t>
                            </m:r>
                          </m:e>
                        </m:acc>
                      </m:e>
                      <m:sub>
                        <m:r>
                          <a:rPr lang="en-US" altLang="zh-CN" sz="900" i="1" dirty="0">
                            <a:latin typeface="Cambria Math" panose="02040503050406030204" pitchFamily="18" charset="0"/>
                          </a:rPr>
                          <m:t>0</m:t>
                        </m:r>
                      </m:sub>
                    </m:sSub>
                    <m:r>
                      <a:rPr lang="en-US" altLang="zh-CN" sz="900" i="1" dirty="0">
                        <a:latin typeface="Cambria Math" panose="02040503050406030204" pitchFamily="18" charset="0"/>
                      </a:rPr>
                      <m:t>) </m:t>
                    </m:r>
                  </m:oMath>
                </a14:m>
                <a:r>
                  <a:rPr lang="en-US" altLang="zh-CN" sz="900" dirty="0"/>
                  <a:t>is 1.87, for </a:t>
                </a:r>
                <a14:m>
                  <m:oMath xmlns:m="http://schemas.openxmlformats.org/officeDocument/2006/math">
                    <m:r>
                      <a:rPr lang="en-US" altLang="zh-CN" sz="900" i="1" dirty="0">
                        <a:latin typeface="Cambria Math" panose="02040503050406030204" pitchFamily="18" charset="0"/>
                      </a:rPr>
                      <m:t>𝑆𝐸</m:t>
                    </m:r>
                    <m:r>
                      <a:rPr lang="en-US" altLang="zh-CN" sz="900" i="1" dirty="0">
                        <a:latin typeface="Cambria Math" panose="02040503050406030204" pitchFamily="18" charset="0"/>
                      </a:rPr>
                      <m:t>(</m:t>
                    </m:r>
                    <m:sSub>
                      <m:sSubPr>
                        <m:ctrlPr>
                          <a:rPr lang="en-US" altLang="zh-CN" sz="900" i="1" dirty="0">
                            <a:latin typeface="Cambria Math" panose="02040503050406030204" pitchFamily="18" charset="0"/>
                          </a:rPr>
                        </m:ctrlPr>
                      </m:sSubPr>
                      <m:e>
                        <m:acc>
                          <m:accPr>
                            <m:chr m:val="̂"/>
                            <m:ctrlPr>
                              <a:rPr lang="en-US" altLang="zh-CN" sz="900" i="1" dirty="0">
                                <a:latin typeface="Cambria Math" panose="02040503050406030204" pitchFamily="18" charset="0"/>
                              </a:rPr>
                            </m:ctrlPr>
                          </m:accPr>
                          <m:e>
                            <m:r>
                              <a:rPr lang="en-US" altLang="zh-CN" sz="900" i="1" dirty="0">
                                <a:latin typeface="Cambria Math" panose="02040503050406030204" pitchFamily="18" charset="0"/>
                              </a:rPr>
                              <m:t>𝛽</m:t>
                            </m:r>
                          </m:e>
                        </m:acc>
                      </m:e>
                      <m:sub>
                        <m:r>
                          <a:rPr lang="en-US" altLang="zh-CN" sz="900" i="1" dirty="0">
                            <a:latin typeface="Cambria Math" panose="02040503050406030204" pitchFamily="18" charset="0"/>
                          </a:rPr>
                          <m:t>1</m:t>
                        </m:r>
                      </m:sub>
                    </m:sSub>
                    <m:r>
                      <a:rPr lang="en-US" altLang="zh-CN" sz="900" i="1" dirty="0">
                        <a:latin typeface="Cambria Math" panose="02040503050406030204" pitchFamily="18" charset="0"/>
                      </a:rPr>
                      <m:t>) </m:t>
                    </m:r>
                  </m:oMath>
                </a14:m>
                <a:r>
                  <a:rPr lang="en-US" altLang="zh-CN" sz="900" dirty="0"/>
                  <a:t>is 0.57, for </a:t>
                </a:r>
                <a14:m>
                  <m:oMath xmlns:m="http://schemas.openxmlformats.org/officeDocument/2006/math">
                    <m:r>
                      <a:rPr lang="en-US" altLang="zh-CN" sz="900" i="1" dirty="0">
                        <a:latin typeface="Cambria Math" panose="02040503050406030204" pitchFamily="18" charset="0"/>
                      </a:rPr>
                      <m:t>𝑆𝐸</m:t>
                    </m:r>
                    <m:r>
                      <a:rPr lang="en-US" altLang="zh-CN" sz="900" i="1" dirty="0">
                        <a:latin typeface="Cambria Math" panose="02040503050406030204" pitchFamily="18" charset="0"/>
                      </a:rPr>
                      <m:t>(</m:t>
                    </m:r>
                    <m:sSub>
                      <m:sSubPr>
                        <m:ctrlPr>
                          <a:rPr lang="en-US" altLang="zh-CN" sz="900" i="1" dirty="0">
                            <a:latin typeface="Cambria Math" panose="02040503050406030204" pitchFamily="18" charset="0"/>
                          </a:rPr>
                        </m:ctrlPr>
                      </m:sSubPr>
                      <m:e>
                        <m:acc>
                          <m:accPr>
                            <m:chr m:val="̂"/>
                            <m:ctrlPr>
                              <a:rPr lang="en-US" altLang="zh-CN" sz="900" i="1" dirty="0">
                                <a:latin typeface="Cambria Math" panose="02040503050406030204" pitchFamily="18" charset="0"/>
                              </a:rPr>
                            </m:ctrlPr>
                          </m:accPr>
                          <m:e>
                            <m:r>
                              <a:rPr lang="en-US" altLang="zh-CN" sz="900" i="1" dirty="0">
                                <a:latin typeface="Cambria Math" panose="02040503050406030204" pitchFamily="18" charset="0"/>
                              </a:rPr>
                              <m:t>𝛽</m:t>
                            </m:r>
                          </m:e>
                        </m:acc>
                      </m:e>
                      <m:sub>
                        <m:r>
                          <a:rPr lang="en-US" altLang="zh-CN" sz="900" i="1" dirty="0">
                            <a:latin typeface="Cambria Math" panose="02040503050406030204" pitchFamily="18" charset="0"/>
                          </a:rPr>
                          <m:t>2</m:t>
                        </m:r>
                      </m:sub>
                    </m:sSub>
                    <m:r>
                      <a:rPr lang="en-US" altLang="zh-CN" sz="900" i="1" dirty="0">
                        <a:latin typeface="Cambria Math" panose="02040503050406030204" pitchFamily="18" charset="0"/>
                      </a:rPr>
                      <m:t>) </m:t>
                    </m:r>
                  </m:oMath>
                </a14:m>
                <a:r>
                  <a:rPr lang="en-US" altLang="zh-CN" sz="900" dirty="0"/>
                  <a:t>is 0.38, for </a:t>
                </a:r>
                <a14:m>
                  <m:oMath xmlns:m="http://schemas.openxmlformats.org/officeDocument/2006/math">
                    <m:r>
                      <a:rPr lang="en-US" altLang="zh-CN" sz="900" i="1" dirty="0">
                        <a:latin typeface="Cambria Math" panose="02040503050406030204" pitchFamily="18" charset="0"/>
                      </a:rPr>
                      <m:t>𝑆𝐸</m:t>
                    </m:r>
                    <m:r>
                      <a:rPr lang="en-US" altLang="zh-CN" sz="900" i="1" dirty="0">
                        <a:latin typeface="Cambria Math" panose="02040503050406030204" pitchFamily="18" charset="0"/>
                      </a:rPr>
                      <m:t>(</m:t>
                    </m:r>
                    <m:sSub>
                      <m:sSubPr>
                        <m:ctrlPr>
                          <a:rPr lang="en-US" altLang="zh-CN" sz="900" i="1" dirty="0">
                            <a:latin typeface="Cambria Math" panose="02040503050406030204" pitchFamily="18" charset="0"/>
                          </a:rPr>
                        </m:ctrlPr>
                      </m:sSubPr>
                      <m:e>
                        <m:acc>
                          <m:accPr>
                            <m:chr m:val="̂"/>
                            <m:ctrlPr>
                              <a:rPr lang="en-US" altLang="zh-CN" sz="900" i="1" dirty="0">
                                <a:latin typeface="Cambria Math" panose="02040503050406030204" pitchFamily="18" charset="0"/>
                              </a:rPr>
                            </m:ctrlPr>
                          </m:accPr>
                          <m:e>
                            <m:r>
                              <a:rPr lang="en-US" altLang="zh-CN" sz="900" i="1" dirty="0">
                                <a:latin typeface="Cambria Math" panose="02040503050406030204" pitchFamily="18" charset="0"/>
                              </a:rPr>
                              <m:t>𝛽</m:t>
                            </m:r>
                          </m:e>
                        </m:acc>
                      </m:e>
                      <m:sub>
                        <m:r>
                          <a:rPr lang="en-US" altLang="zh-CN" sz="900" i="1" dirty="0">
                            <a:latin typeface="Cambria Math" panose="02040503050406030204" pitchFamily="18" charset="0"/>
                          </a:rPr>
                          <m:t>0</m:t>
                        </m:r>
                      </m:sub>
                    </m:sSub>
                    <m:r>
                      <a:rPr lang="en-US" altLang="zh-CN" sz="900" i="1" dirty="0">
                        <a:latin typeface="Cambria Math" panose="02040503050406030204" pitchFamily="18" charset="0"/>
                      </a:rPr>
                      <m:t>) </m:t>
                    </m:r>
                  </m:oMath>
                </a14:m>
                <a:r>
                  <a:rPr lang="en-US" altLang="zh-CN" sz="900" dirty="0"/>
                  <a:t>is 0.11, which are larger than results of standard formula.</a:t>
                </a:r>
              </a:p>
              <a:p>
                <a:pPr algn="just"/>
                <a:endParaRPr lang="en-US" altLang="zh-CN" sz="900" dirty="0"/>
              </a:p>
              <a:p>
                <a:pPr algn="just"/>
                <a:endParaRPr lang="en-US" sz="900" dirty="0"/>
              </a:p>
            </p:txBody>
          </p:sp>
        </mc:Choice>
        <mc:Fallback xmlns="">
          <p:sp>
            <p:nvSpPr>
              <p:cNvPr id="14" name="Rectangle 13"/>
              <p:cNvSpPr>
                <a:spLocks noRot="1" noChangeAspect="1" noMove="1" noResize="1" noEditPoints="1" noAdjustHandles="1" noChangeArrowheads="1" noChangeShapeType="1" noTextEdit="1"/>
              </p:cNvSpPr>
              <p:nvPr/>
            </p:nvSpPr>
            <p:spPr>
              <a:xfrm>
                <a:off x="8227241" y="1421021"/>
                <a:ext cx="3794332" cy="1471868"/>
              </a:xfrm>
              <a:prstGeom prst="rect">
                <a:avLst/>
              </a:prstGeom>
              <a:blipFill>
                <a:blip r:embed="rId3"/>
                <a:stretch>
                  <a:fillRect b="-2869"/>
                </a:stretch>
              </a:blipFill>
              <a:ln>
                <a:solidFill>
                  <a:schemeClr val="accent1">
                    <a:lumMod val="75000"/>
                  </a:schemeClr>
                </a:solidFill>
              </a:ln>
            </p:spPr>
            <p:txBody>
              <a:bodyPr/>
              <a:lstStyle/>
              <a:p>
                <a:r>
                  <a:rPr lang="zh-CN" altLang="en-US">
                    <a:noFill/>
                  </a:rPr>
                  <a:t> </a:t>
                </a:r>
              </a:p>
            </p:txBody>
          </p:sp>
        </mc:Fallback>
      </mc:AlternateContent>
      <p:sp>
        <p:nvSpPr>
          <p:cNvPr id="15" name="Rectangle 14"/>
          <p:cNvSpPr/>
          <p:nvPr/>
        </p:nvSpPr>
        <p:spPr>
          <a:xfrm>
            <a:off x="8227236" y="5140557"/>
            <a:ext cx="3794332" cy="396154"/>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just"/>
            <a:r>
              <a:rPr lang="en-US" sz="1000" dirty="0"/>
              <a:t>James, G., Witten, D., Hastie, T., &amp; </a:t>
            </a:r>
            <a:r>
              <a:rPr lang="en-US" sz="1000" dirty="0" err="1"/>
              <a:t>Tibshirani</a:t>
            </a:r>
            <a:r>
              <a:rPr lang="en-US" sz="1000" dirty="0"/>
              <a:t>, R. (2013). </a:t>
            </a:r>
            <a:r>
              <a:rPr lang="en-US" sz="1000" i="1" dirty="0"/>
              <a:t>An introduction to statistical learning </a:t>
            </a:r>
            <a:r>
              <a:rPr lang="en-US" sz="1000" dirty="0"/>
              <a:t>(Vol. 112). New York: springer.</a:t>
            </a:r>
          </a:p>
          <a:p>
            <a:pPr algn="just"/>
            <a:endParaRPr lang="en-US" sz="1000" dirty="0"/>
          </a:p>
        </p:txBody>
      </p:sp>
      <p:sp>
        <p:nvSpPr>
          <p:cNvPr id="17" name="Rectangle 16"/>
          <p:cNvSpPr/>
          <p:nvPr/>
        </p:nvSpPr>
        <p:spPr>
          <a:xfrm>
            <a:off x="8227236" y="4882363"/>
            <a:ext cx="3794332" cy="26492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 References</a:t>
            </a:r>
          </a:p>
        </p:txBody>
      </p:sp>
      <p:sp>
        <p:nvSpPr>
          <p:cNvPr id="20" name="Rectangle 19"/>
          <p:cNvSpPr/>
          <p:nvPr/>
        </p:nvSpPr>
        <p:spPr>
          <a:xfrm>
            <a:off x="8227236" y="2945948"/>
            <a:ext cx="3794332" cy="26492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Analysis &amp; Conclusion</a:t>
            </a:r>
          </a:p>
        </p:txBody>
      </p:sp>
      <p:sp>
        <p:nvSpPr>
          <p:cNvPr id="22" name="Rectangle 21"/>
          <p:cNvSpPr/>
          <p:nvPr/>
        </p:nvSpPr>
        <p:spPr>
          <a:xfrm>
            <a:off x="4198169" y="4471078"/>
            <a:ext cx="1305376" cy="2254756"/>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nchorCtr="0"/>
          <a:lstStyle/>
          <a:p>
            <a:pPr algn="just"/>
            <a:r>
              <a:rPr lang="en-US" altLang="zh-CN" sz="1000" dirty="0"/>
              <a:t>Leave One Out Cross Validation (LOOCV) is used in this part to choose models. </a:t>
            </a:r>
          </a:p>
          <a:p>
            <a:pPr algn="just"/>
            <a:r>
              <a:rPr lang="en-US" sz="1000" dirty="0"/>
              <a:t>Through testing, the MSE for Eq. I, II, III &amp; IV are 7.71, 7.55, 1.11, 0.89. Hence, we choose Eq. II for SWS and Eq. IV for DS.</a:t>
            </a:r>
          </a:p>
        </p:txBody>
      </p:sp>
      <p:sp>
        <p:nvSpPr>
          <p:cNvPr id="23" name="Rectangle 22"/>
          <p:cNvSpPr/>
          <p:nvPr/>
        </p:nvSpPr>
        <p:spPr>
          <a:xfrm>
            <a:off x="4198168" y="4206158"/>
            <a:ext cx="3801754" cy="26492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4. Prediction on Mammals Sleep Dataset</a:t>
            </a:r>
          </a:p>
        </p:txBody>
      </p:sp>
      <mc:AlternateContent xmlns:mc="http://schemas.openxmlformats.org/markup-compatibility/2006" xmlns:a14="http://schemas.microsoft.com/office/drawing/2010/main">
        <mc:Choice Requires="a14">
          <p:sp>
            <p:nvSpPr>
              <p:cNvPr id="25" name="Rectangle 24"/>
              <p:cNvSpPr/>
              <p:nvPr/>
            </p:nvSpPr>
            <p:spPr>
              <a:xfrm>
                <a:off x="4195123" y="1414821"/>
                <a:ext cx="3795276" cy="264044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just"/>
                <a:r>
                  <a:rPr lang="en-US" altLang="zh-CN" sz="1000" b="1" dirty="0"/>
                  <a:t>Methodology</a:t>
                </a:r>
              </a:p>
              <a:p>
                <a:pPr marL="171450" indent="-171450" algn="just">
                  <a:buFont typeface="Wingdings" charset="2"/>
                  <a:buChar char="Ø"/>
                </a:pPr>
                <a:r>
                  <a:rPr lang="en-US" altLang="zh-CN" sz="1000" dirty="0"/>
                  <a:t>multiple linear regression</a:t>
                </a:r>
              </a:p>
              <a:p>
                <a:pPr algn="just"/>
                <a:r>
                  <a:rPr lang="en-US" sz="1000" b="1" dirty="0"/>
                  <a:t>Variable Selection &amp; Model Design </a:t>
                </a:r>
              </a:p>
              <a:p>
                <a:pPr algn="just"/>
                <a:r>
                  <a:rPr lang="en-US" sz="1000" dirty="0"/>
                  <a:t>To determine the variables that predict the sleep variability, a lot of attempts have been carried out (e.g., interaction term, non-linear transformation of predictors) to find better models, in which SWS and DS are predicted separately using </a:t>
                </a:r>
                <a:r>
                  <a:rPr lang="en-US" altLang="zh-CN" sz="1000" dirty="0"/>
                  <a:t>constitutional  and ecological variables. Hence, two candidate multiple regression equations are selected for SWS and DS, respectively.</a:t>
                </a:r>
              </a:p>
              <a:p>
                <a:pPr marL="171450" indent="-171450" algn="just">
                  <a:buFont typeface="Wingdings" panose="05000000000000000000" pitchFamily="2" charset="2"/>
                  <a:buChar char="Ø"/>
                </a:pPr>
                <a:r>
                  <a:rPr lang="en-US" sz="1000" dirty="0"/>
                  <a:t>For SWS: </a:t>
                </a:r>
              </a:p>
              <a:p>
                <a:pPr marL="285750" indent="-285750" algn="just">
                  <a:buFont typeface="+mj-lt"/>
                  <a:buAutoNum type="romanUcPeriod"/>
                </a:pPr>
                <a14:m>
                  <m:oMath xmlns:m="http://schemas.openxmlformats.org/officeDocument/2006/math">
                    <m:r>
                      <a:rPr lang="en-US" sz="1000" b="0" i="1" smtClean="0">
                        <a:latin typeface="Cambria Math" panose="02040503050406030204" pitchFamily="18" charset="0"/>
                      </a:rPr>
                      <m:t>𝑆𝑊𝑆</m:t>
                    </m:r>
                    <m:r>
                      <a:rPr lang="en-US" sz="1000" b="0" i="1" smtClean="0">
                        <a:latin typeface="Cambria Math" panose="02040503050406030204" pitchFamily="18" charset="0"/>
                      </a:rPr>
                      <m:t>=14.37−</m:t>
                    </m:r>
                    <m:d>
                      <m:dPr>
                        <m:ctrlPr>
                          <a:rPr lang="en-US" sz="1000" i="1" smtClean="0">
                            <a:latin typeface="Cambria Math" panose="02040503050406030204" pitchFamily="18" charset="0"/>
                          </a:rPr>
                        </m:ctrlPr>
                      </m:dPr>
                      <m:e>
                        <m:r>
                          <a:rPr lang="en-US" sz="1000" b="0" i="1" smtClean="0">
                            <a:latin typeface="Cambria Math" panose="02040503050406030204" pitchFamily="18" charset="0"/>
                          </a:rPr>
                          <m:t>0.53±0.19</m:t>
                        </m:r>
                      </m:e>
                    </m:d>
                    <m:r>
                      <a:rPr lang="en-US" sz="1000" b="0" i="1" smtClean="0">
                        <a:latin typeface="Cambria Math" panose="02040503050406030204" pitchFamily="18" charset="0"/>
                      </a:rPr>
                      <m:t>𝑙𝑜𝑔𝐵</m:t>
                    </m:r>
                    <m:r>
                      <a:rPr lang="en-US" sz="1000" b="0" i="1" smtClean="0">
                        <a:latin typeface="Cambria Math" panose="02040503050406030204" pitchFamily="18" charset="0"/>
                      </a:rPr>
                      <m:t>−</m:t>
                    </m:r>
                    <m:d>
                      <m:dPr>
                        <m:ctrlPr>
                          <a:rPr lang="en-US" sz="1000" i="1" smtClean="0">
                            <a:latin typeface="Cambria Math" panose="02040503050406030204" pitchFamily="18" charset="0"/>
                          </a:rPr>
                        </m:ctrlPr>
                      </m:dPr>
                      <m:e>
                        <m:r>
                          <a:rPr lang="en-US" sz="1000" b="0" i="1" smtClean="0">
                            <a:latin typeface="Cambria Math" panose="02040503050406030204" pitchFamily="18" charset="0"/>
                          </a:rPr>
                          <m:t>0.615±0.55</m:t>
                        </m:r>
                      </m:e>
                    </m:d>
                    <m:r>
                      <a:rPr lang="en-US" sz="1000" b="0" i="1" smtClean="0">
                        <a:latin typeface="Cambria Math" panose="02040503050406030204" pitchFamily="18" charset="0"/>
                      </a:rPr>
                      <m:t>𝑙𝑜𝑔𝐺</m:t>
                    </m:r>
                    <m:r>
                      <a:rPr lang="en-US" sz="1000" b="0" i="1" smtClean="0">
                        <a:latin typeface="Cambria Math" panose="02040503050406030204" pitchFamily="18" charset="0"/>
                      </a:rPr>
                      <m:t>−</m:t>
                    </m:r>
                    <m:d>
                      <m:dPr>
                        <m:ctrlPr>
                          <a:rPr lang="en-US" sz="1000" i="1" smtClean="0">
                            <a:latin typeface="Cambria Math" panose="02040503050406030204" pitchFamily="18" charset="0"/>
                          </a:rPr>
                        </m:ctrlPr>
                      </m:dPr>
                      <m:e>
                        <m:r>
                          <a:rPr lang="en-US" sz="1000" b="0" i="1" smtClean="0">
                            <a:latin typeface="Cambria Math" panose="02040503050406030204" pitchFamily="18" charset="0"/>
                          </a:rPr>
                          <m:t>0.93±0.32</m:t>
                        </m:r>
                      </m:e>
                    </m:d>
                    <m:r>
                      <a:rPr lang="en-US" sz="1000" b="0" i="1" smtClean="0">
                        <a:latin typeface="Cambria Math" panose="02040503050406030204" pitchFamily="18" charset="0"/>
                      </a:rPr>
                      <m:t>𝐷</m:t>
                    </m:r>
                  </m:oMath>
                </a14:m>
                <a:endParaRPr lang="en-US" sz="1000" dirty="0"/>
              </a:p>
              <a:p>
                <a:pPr marL="285750" indent="-285750" algn="just">
                  <a:buFont typeface="+mj-lt"/>
                  <a:buAutoNum type="romanUcPeriod"/>
                </a:pPr>
                <a14:m>
                  <m:oMath xmlns:m="http://schemas.openxmlformats.org/officeDocument/2006/math">
                    <m:r>
                      <a:rPr lang="en-US" altLang="zh-CN" sz="1000" b="0" i="1" smtClean="0">
                        <a:latin typeface="Cambria Math" panose="02040503050406030204" pitchFamily="18" charset="0"/>
                      </a:rPr>
                      <m:t>𝑆𝑊𝑆</m:t>
                    </m:r>
                    <m:r>
                      <a:rPr lang="en-US" altLang="zh-CN" sz="1000" b="0" i="1" smtClean="0">
                        <a:latin typeface="Cambria Math" panose="02040503050406030204" pitchFamily="18" charset="0"/>
                      </a:rPr>
                      <m:t>=11.9−</m:t>
                    </m:r>
                    <m:d>
                      <m:dPr>
                        <m:ctrlPr>
                          <a:rPr lang="en-US" altLang="zh-CN" sz="1000" i="1">
                            <a:latin typeface="Cambria Math" panose="02040503050406030204" pitchFamily="18" charset="0"/>
                          </a:rPr>
                        </m:ctrlPr>
                      </m:dPr>
                      <m:e>
                        <m:r>
                          <a:rPr lang="en-US" altLang="zh-CN" sz="1000" b="0" i="1" smtClean="0">
                            <a:latin typeface="Cambria Math" panose="02040503050406030204" pitchFamily="18" charset="0"/>
                          </a:rPr>
                          <m:t>0.68</m:t>
                        </m:r>
                        <m:r>
                          <a:rPr lang="en-US" altLang="zh-CN" sz="1000" b="0" i="1">
                            <a:latin typeface="Cambria Math" panose="02040503050406030204" pitchFamily="18" charset="0"/>
                          </a:rPr>
                          <m:t>±0</m:t>
                        </m:r>
                        <m:r>
                          <a:rPr lang="en-US" altLang="zh-CN" sz="1000" b="0" i="1" smtClean="0">
                            <a:latin typeface="Cambria Math" panose="02040503050406030204" pitchFamily="18" charset="0"/>
                          </a:rPr>
                          <m:t>.14</m:t>
                        </m:r>
                      </m:e>
                    </m:d>
                    <m:r>
                      <a:rPr lang="en-US" altLang="zh-CN" sz="1000" b="0" i="1">
                        <a:latin typeface="Cambria Math" panose="02040503050406030204" pitchFamily="18" charset="0"/>
                      </a:rPr>
                      <m:t>𝑙𝑜𝑔𝐵</m:t>
                    </m:r>
                    <m:r>
                      <a:rPr lang="en-US" altLang="zh-CN" sz="1000" b="0" i="1">
                        <a:latin typeface="Cambria Math" panose="02040503050406030204" pitchFamily="18" charset="0"/>
                      </a:rPr>
                      <m:t>−</m:t>
                    </m:r>
                    <m:d>
                      <m:dPr>
                        <m:ctrlPr>
                          <a:rPr lang="en-US" altLang="zh-CN" sz="1000" i="1">
                            <a:latin typeface="Cambria Math" panose="02040503050406030204" pitchFamily="18" charset="0"/>
                          </a:rPr>
                        </m:ctrlPr>
                      </m:dPr>
                      <m:e>
                        <m:r>
                          <a:rPr lang="en-US" altLang="zh-CN" sz="1000" b="0" i="1">
                            <a:latin typeface="Cambria Math" panose="02040503050406030204" pitchFamily="18" charset="0"/>
                          </a:rPr>
                          <m:t>0.</m:t>
                        </m:r>
                        <m:r>
                          <a:rPr lang="en-US" altLang="zh-CN" sz="1000" b="0" i="1" smtClean="0">
                            <a:latin typeface="Cambria Math" panose="02040503050406030204" pitchFamily="18" charset="0"/>
                          </a:rPr>
                          <m:t>97</m:t>
                        </m:r>
                        <m:r>
                          <a:rPr lang="en-US" altLang="zh-CN" sz="1000" b="0" i="1">
                            <a:latin typeface="Cambria Math" panose="02040503050406030204" pitchFamily="18" charset="0"/>
                          </a:rPr>
                          <m:t>±0.</m:t>
                        </m:r>
                        <m:r>
                          <a:rPr lang="en-US" altLang="zh-CN" sz="1000" b="0" i="1" smtClean="0">
                            <a:latin typeface="Cambria Math" panose="02040503050406030204" pitchFamily="18" charset="0"/>
                          </a:rPr>
                          <m:t>32</m:t>
                        </m:r>
                      </m:e>
                    </m:d>
                    <m:r>
                      <a:rPr lang="en-US" altLang="zh-CN" sz="1000" b="0" i="1">
                        <a:latin typeface="Cambria Math" panose="02040503050406030204" pitchFamily="18" charset="0"/>
                      </a:rPr>
                      <m:t>𝐷</m:t>
                    </m:r>
                  </m:oMath>
                </a14:m>
                <a:endParaRPr lang="en-US" sz="1000" dirty="0"/>
              </a:p>
              <a:p>
                <a:pPr marL="171450" indent="-171450" algn="just">
                  <a:buFont typeface="Wingdings" panose="05000000000000000000" pitchFamily="2" charset="2"/>
                  <a:buChar char="Ø"/>
                </a:pPr>
                <a:r>
                  <a:rPr lang="en-US" sz="1000" dirty="0"/>
                  <a:t>For DS:</a:t>
                </a:r>
              </a:p>
              <a:p>
                <a:pPr marL="285750" indent="-285750" algn="just">
                  <a:buFont typeface="+mj-lt"/>
                  <a:buAutoNum type="romanUcPeriod" startAt="3"/>
                </a:pPr>
                <a14:m>
                  <m:oMath xmlns:m="http://schemas.openxmlformats.org/officeDocument/2006/math">
                    <m:r>
                      <a:rPr lang="en-US" altLang="zh-CN" sz="1000" b="0" i="1" smtClean="0">
                        <a:latin typeface="Cambria Math" panose="02040503050406030204" pitchFamily="18" charset="0"/>
                      </a:rPr>
                      <m:t>𝐷𝑆</m:t>
                    </m:r>
                    <m:r>
                      <a:rPr lang="en-US" altLang="zh-CN" sz="1000" i="1">
                        <a:latin typeface="Cambria Math" panose="02040503050406030204" pitchFamily="18" charset="0"/>
                      </a:rPr>
                      <m:t>=</m:t>
                    </m:r>
                    <m:r>
                      <a:rPr lang="en-US" altLang="zh-CN" sz="1000" b="0" i="1" smtClean="0">
                        <a:latin typeface="Cambria Math" panose="02040503050406030204" pitchFamily="18" charset="0"/>
                      </a:rPr>
                      <m:t>5.58</m:t>
                    </m:r>
                    <m:r>
                      <a:rPr lang="en-US" altLang="zh-CN" sz="1000" i="1">
                        <a:latin typeface="Cambria Math" panose="02040503050406030204" pitchFamily="18" charset="0"/>
                      </a:rPr>
                      <m:t>−</m:t>
                    </m:r>
                    <m:d>
                      <m:dPr>
                        <m:ctrlPr>
                          <a:rPr lang="en-US" altLang="zh-CN" sz="1000" i="1">
                            <a:latin typeface="Cambria Math" panose="02040503050406030204" pitchFamily="18" charset="0"/>
                          </a:rPr>
                        </m:ctrlPr>
                      </m:dPr>
                      <m:e>
                        <m:r>
                          <a:rPr lang="en-US" altLang="zh-CN" sz="1000" i="1">
                            <a:latin typeface="Cambria Math" panose="02040503050406030204" pitchFamily="18" charset="0"/>
                          </a:rPr>
                          <m:t>0.</m:t>
                        </m:r>
                        <m:r>
                          <a:rPr lang="en-US" altLang="zh-CN" sz="1000" b="0" i="1" smtClean="0">
                            <a:latin typeface="Cambria Math" panose="02040503050406030204" pitchFamily="18" charset="0"/>
                          </a:rPr>
                          <m:t>44</m:t>
                        </m:r>
                        <m:r>
                          <a:rPr lang="en-US" altLang="zh-CN" sz="1000" i="1">
                            <a:latin typeface="Cambria Math" panose="02040503050406030204" pitchFamily="18" charset="0"/>
                          </a:rPr>
                          <m:t>±0.1</m:t>
                        </m:r>
                        <m:r>
                          <a:rPr lang="en-US" altLang="zh-CN" sz="1000" b="0" i="1" smtClean="0">
                            <a:latin typeface="Cambria Math" panose="02040503050406030204" pitchFamily="18" charset="0"/>
                          </a:rPr>
                          <m:t>2</m:t>
                        </m:r>
                      </m:e>
                    </m:d>
                    <m:r>
                      <a:rPr lang="en-US" altLang="zh-CN" sz="1000" b="0" i="1" smtClean="0">
                        <a:latin typeface="Cambria Math" panose="02040503050406030204" pitchFamily="18" charset="0"/>
                      </a:rPr>
                      <m:t>𝐷</m:t>
                    </m:r>
                    <m:r>
                      <a:rPr lang="en-US" altLang="zh-CN" sz="1000" i="1">
                        <a:latin typeface="Cambria Math" panose="02040503050406030204" pitchFamily="18" charset="0"/>
                      </a:rPr>
                      <m:t>−</m:t>
                    </m:r>
                    <m:d>
                      <m:dPr>
                        <m:ctrlPr>
                          <a:rPr lang="en-US" altLang="zh-CN" sz="1000" i="1">
                            <a:latin typeface="Cambria Math" panose="02040503050406030204" pitchFamily="18" charset="0"/>
                          </a:rPr>
                        </m:ctrlPr>
                      </m:dPr>
                      <m:e>
                        <m:r>
                          <a:rPr lang="en-US" altLang="zh-CN" sz="1000" i="1">
                            <a:latin typeface="Cambria Math" panose="02040503050406030204" pitchFamily="18" charset="0"/>
                          </a:rPr>
                          <m:t>0.</m:t>
                        </m:r>
                        <m:r>
                          <a:rPr lang="en-US" altLang="zh-CN" sz="1000" b="0" i="1" smtClean="0">
                            <a:latin typeface="Cambria Math" panose="02040503050406030204" pitchFamily="18" charset="0"/>
                          </a:rPr>
                          <m:t>57</m:t>
                        </m:r>
                        <m:r>
                          <a:rPr lang="en-US" altLang="zh-CN" sz="1000" i="1">
                            <a:latin typeface="Cambria Math" panose="02040503050406030204" pitchFamily="18" charset="0"/>
                          </a:rPr>
                          <m:t>±</m:t>
                        </m:r>
                        <m:r>
                          <a:rPr lang="en-US" altLang="zh-CN" sz="1000" b="0" i="1" smtClean="0">
                            <a:latin typeface="Cambria Math" panose="02040503050406030204" pitchFamily="18" charset="0"/>
                          </a:rPr>
                          <m:t>0.16</m:t>
                        </m:r>
                      </m:e>
                    </m:d>
                    <m:r>
                      <a:rPr lang="en-US" altLang="zh-CN" sz="1000" i="1">
                        <a:latin typeface="Cambria Math" panose="02040503050406030204" pitchFamily="18" charset="0"/>
                      </a:rPr>
                      <m:t>𝐷</m:t>
                    </m:r>
                  </m:oMath>
                </a14:m>
                <a:endParaRPr lang="en-US" altLang="zh-CN" sz="1000" dirty="0"/>
              </a:p>
              <a:p>
                <a:pPr marL="285750" indent="-285750" algn="just">
                  <a:buFont typeface="+mj-lt"/>
                  <a:buAutoNum type="romanUcPeriod" startAt="4"/>
                </a:pPr>
                <a14:m>
                  <m:oMath xmlns:m="http://schemas.openxmlformats.org/officeDocument/2006/math">
                    <m:r>
                      <a:rPr lang="en-US" altLang="zh-CN" sz="1000" b="0" i="1" smtClean="0">
                        <a:latin typeface="Cambria Math" panose="02040503050406030204" pitchFamily="18" charset="0"/>
                      </a:rPr>
                      <m:t>𝐷𝑆</m:t>
                    </m:r>
                    <m:r>
                      <a:rPr lang="en-US" altLang="zh-CN" sz="1000" i="1">
                        <a:latin typeface="Cambria Math" panose="02040503050406030204" pitchFamily="18" charset="0"/>
                      </a:rPr>
                      <m:t>=</m:t>
                    </m:r>
                    <m:r>
                      <a:rPr lang="en-US" altLang="zh-CN" sz="1000" b="0" i="1" smtClean="0">
                        <a:latin typeface="Cambria Math" panose="02040503050406030204" pitchFamily="18" charset="0"/>
                      </a:rPr>
                      <m:t>9.65</m:t>
                    </m:r>
                    <m:r>
                      <a:rPr lang="en-US" altLang="zh-CN" sz="1000" i="1">
                        <a:latin typeface="Cambria Math" panose="02040503050406030204" pitchFamily="18" charset="0"/>
                      </a:rPr>
                      <m:t>−</m:t>
                    </m:r>
                    <m:d>
                      <m:dPr>
                        <m:ctrlPr>
                          <a:rPr lang="en-US" altLang="zh-CN" sz="1000" i="1">
                            <a:latin typeface="Cambria Math" panose="02040503050406030204" pitchFamily="18" charset="0"/>
                          </a:rPr>
                        </m:ctrlPr>
                      </m:dPr>
                      <m:e>
                        <m:r>
                          <a:rPr lang="en-US" altLang="zh-CN" sz="1000" b="0" i="1" smtClean="0">
                            <a:latin typeface="Cambria Math" panose="02040503050406030204" pitchFamily="18" charset="0"/>
                          </a:rPr>
                          <m:t>2.04</m:t>
                        </m:r>
                        <m:r>
                          <a:rPr lang="en-US" altLang="zh-CN" sz="1000" i="1">
                            <a:latin typeface="Cambria Math" panose="02040503050406030204" pitchFamily="18" charset="0"/>
                          </a:rPr>
                          <m:t>±0.</m:t>
                        </m:r>
                        <m:r>
                          <a:rPr lang="en-US" altLang="zh-CN" sz="1000" b="0" i="1" smtClean="0">
                            <a:latin typeface="Cambria Math" panose="02040503050406030204" pitchFamily="18" charset="0"/>
                          </a:rPr>
                          <m:t>48</m:t>
                        </m:r>
                      </m:e>
                    </m:d>
                    <m:r>
                      <a:rPr lang="en-US" altLang="zh-CN" sz="1000" b="0" i="1" smtClean="0">
                        <a:latin typeface="Cambria Math" panose="02040503050406030204" pitchFamily="18" charset="0"/>
                      </a:rPr>
                      <m:t>𝐷</m:t>
                    </m:r>
                    <m:r>
                      <a:rPr lang="en-US" altLang="zh-CN" sz="1000" i="1">
                        <a:latin typeface="Cambria Math" panose="02040503050406030204" pitchFamily="18" charset="0"/>
                      </a:rPr>
                      <m:t>−</m:t>
                    </m:r>
                    <m:d>
                      <m:dPr>
                        <m:ctrlPr>
                          <a:rPr lang="en-US" altLang="zh-CN" sz="1000" i="1">
                            <a:latin typeface="Cambria Math" panose="02040503050406030204" pitchFamily="18" charset="0"/>
                          </a:rPr>
                        </m:ctrlPr>
                      </m:dPr>
                      <m:e>
                        <m:r>
                          <a:rPr lang="en-US" altLang="zh-CN" sz="1000" b="0" i="1" smtClean="0">
                            <a:latin typeface="Cambria Math" panose="02040503050406030204" pitchFamily="18" charset="0"/>
                          </a:rPr>
                          <m:t>1.49</m:t>
                        </m:r>
                        <m:r>
                          <a:rPr lang="en-US" altLang="zh-CN" sz="1000" i="1">
                            <a:latin typeface="Cambria Math" panose="02040503050406030204" pitchFamily="18" charset="0"/>
                          </a:rPr>
                          <m:t>±0.3</m:t>
                        </m:r>
                      </m:e>
                    </m:d>
                    <m:r>
                      <a:rPr lang="en-US" altLang="zh-CN" sz="1000" b="0" i="1" smtClean="0">
                        <a:latin typeface="Cambria Math" panose="02040503050406030204" pitchFamily="18" charset="0"/>
                      </a:rPr>
                      <m:t>𝑙𝑜𝑔𝐺</m:t>
                    </m:r>
                    <m:r>
                      <a:rPr lang="en-US" altLang="zh-CN" sz="1000" b="0" i="1" smtClean="0">
                        <a:latin typeface="Cambria Math" panose="02040503050406030204" pitchFamily="18" charset="0"/>
                      </a:rPr>
                      <m:t>+</m:t>
                    </m:r>
                    <m:d>
                      <m:dPr>
                        <m:ctrlPr>
                          <a:rPr lang="en-US" altLang="zh-CN" sz="1000" b="0" i="1" smtClean="0">
                            <a:latin typeface="Cambria Math" panose="02040503050406030204" pitchFamily="18" charset="0"/>
                          </a:rPr>
                        </m:ctrlPr>
                      </m:dPr>
                      <m:e>
                        <m:r>
                          <a:rPr lang="en-US" altLang="zh-CN" sz="1000" b="0" i="1" smtClean="0">
                            <a:latin typeface="Cambria Math" panose="02040503050406030204" pitchFamily="18" charset="0"/>
                          </a:rPr>
                          <m:t>0.34±0.1</m:t>
                        </m:r>
                      </m:e>
                    </m:d>
                    <m:r>
                      <a:rPr lang="en-US" altLang="zh-CN" sz="1000" b="0" i="1" smtClean="0">
                        <a:latin typeface="Cambria Math" panose="02040503050406030204" pitchFamily="18" charset="0"/>
                      </a:rPr>
                      <m:t>𝐷</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𝑙𝑜𝑔𝐺</m:t>
                    </m:r>
                  </m:oMath>
                </a14:m>
                <a:endParaRPr lang="en-US" altLang="zh-CN" sz="1000" dirty="0"/>
              </a:p>
              <a:p>
                <a:pPr algn="just"/>
                <a:endParaRPr lang="en-US" sz="1000" dirty="0"/>
              </a:p>
            </p:txBody>
          </p:sp>
        </mc:Choice>
        <mc:Fallback xmlns="">
          <p:sp>
            <p:nvSpPr>
              <p:cNvPr id="25" name="Rectangle 24"/>
              <p:cNvSpPr>
                <a:spLocks noRot="1" noChangeAspect="1" noMove="1" noResize="1" noEditPoints="1" noAdjustHandles="1" noChangeArrowheads="1" noChangeShapeType="1" noTextEdit="1"/>
              </p:cNvSpPr>
              <p:nvPr/>
            </p:nvSpPr>
            <p:spPr>
              <a:xfrm>
                <a:off x="4195123" y="1414821"/>
                <a:ext cx="3795276" cy="2640448"/>
              </a:xfrm>
              <a:prstGeom prst="rect">
                <a:avLst/>
              </a:prstGeom>
              <a:blipFill>
                <a:blip r:embed="rId4"/>
                <a:stretch>
                  <a:fillRect b="-1379"/>
                </a:stretch>
              </a:blipFill>
              <a:ln>
                <a:solidFill>
                  <a:schemeClr val="accent1">
                    <a:lumMod val="75000"/>
                  </a:schemeClr>
                </a:solidFill>
              </a:ln>
            </p:spPr>
            <p:txBody>
              <a:bodyPr/>
              <a:lstStyle/>
              <a:p>
                <a:r>
                  <a:rPr lang="zh-CN" altLang="en-US">
                    <a:noFill/>
                  </a:rPr>
                  <a:t> </a:t>
                </a:r>
              </a:p>
            </p:txBody>
          </p:sp>
        </mc:Fallback>
      </mc:AlternateContent>
      <p:sp>
        <p:nvSpPr>
          <p:cNvPr id="26" name="Rectangle 25"/>
          <p:cNvSpPr/>
          <p:nvPr/>
        </p:nvSpPr>
        <p:spPr>
          <a:xfrm>
            <a:off x="8227231" y="3209266"/>
            <a:ext cx="3794332" cy="162003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just"/>
            <a:r>
              <a:rPr lang="en-US" sz="900" dirty="0"/>
              <a:t>By analyzing the correlations and multiple linear regression for SWS and DS, several conclusions can be drawn from this project:</a:t>
            </a:r>
          </a:p>
          <a:p>
            <a:pPr marL="171450" indent="-171450" algn="just">
              <a:buFont typeface="Wingdings" panose="05000000000000000000" pitchFamily="2" charset="2"/>
              <a:buChar char="Ø"/>
            </a:pPr>
            <a:r>
              <a:rPr lang="en-US" sz="900" dirty="0"/>
              <a:t>Predators often need a great deal of sleep as they face less danger, while species subject to heavy predation often sleep less.</a:t>
            </a:r>
          </a:p>
          <a:p>
            <a:pPr marL="171450" indent="-171450" algn="just">
              <a:buFont typeface="Wingdings" panose="05000000000000000000" pitchFamily="2" charset="2"/>
              <a:buChar char="Ø"/>
            </a:pPr>
            <a:r>
              <a:rPr lang="en-US" sz="900" dirty="0"/>
              <a:t>Slow-wave sleep is negatively correlated with a factor related to body weight and size, which indicates that large species can hardly have long deep sleeping.</a:t>
            </a:r>
          </a:p>
          <a:p>
            <a:pPr marL="171450" indent="-171450" algn="just">
              <a:buFont typeface="Wingdings" panose="05000000000000000000" pitchFamily="2" charset="2"/>
              <a:buChar char="Ø"/>
            </a:pPr>
            <a:r>
              <a:rPr lang="en-US" sz="900" dirty="0"/>
              <a:t>Dream sleep is associated with a factor related to predatory danger, which suggests that dream sleep are disadvantageous in prey species.</a:t>
            </a:r>
          </a:p>
          <a:p>
            <a:pPr marL="171450" indent="-171450" algn="just">
              <a:buFont typeface="Wingdings" panose="05000000000000000000" pitchFamily="2" charset="2"/>
              <a:buChar char="Ø"/>
            </a:pPr>
            <a:r>
              <a:rPr lang="en-US" sz="900" dirty="0"/>
              <a:t>Both constitutional and ecological influences are important predictors for the amount and type of sleep which a mammalian specie need. </a:t>
            </a:r>
          </a:p>
          <a:p>
            <a:pPr marL="171450" indent="-171450" algn="just">
              <a:buFont typeface="Wingdings" panose="05000000000000000000" pitchFamily="2" charset="2"/>
              <a:buChar char="Ø"/>
            </a:pPr>
            <a:endParaRPr lang="en-US" sz="900" dirty="0"/>
          </a:p>
        </p:txBody>
      </p:sp>
      <p:sp>
        <p:nvSpPr>
          <p:cNvPr id="3" name="Rounded Rectangle 2"/>
          <p:cNvSpPr/>
          <p:nvPr/>
        </p:nvSpPr>
        <p:spPr>
          <a:xfrm>
            <a:off x="212447" y="4544662"/>
            <a:ext cx="643685" cy="216016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Fig.1 Scatterplots of selected predictors</a:t>
            </a:r>
          </a:p>
        </p:txBody>
      </p:sp>
      <p:sp>
        <p:nvSpPr>
          <p:cNvPr id="29" name="Rectangle 28"/>
          <p:cNvSpPr/>
          <p:nvPr/>
        </p:nvSpPr>
        <p:spPr>
          <a:xfrm>
            <a:off x="8227236" y="5815563"/>
            <a:ext cx="3773842" cy="834071"/>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just"/>
            <a:r>
              <a:rPr lang="en-US" altLang="zh-CN" sz="1000" dirty="0"/>
              <a:t>Haojie WANG (20371572)</a:t>
            </a:r>
          </a:p>
          <a:p>
            <a:pPr algn="just"/>
            <a:r>
              <a:rPr lang="en-US" altLang="zh-CN" sz="1000" dirty="0"/>
              <a:t>PhD Student</a:t>
            </a:r>
          </a:p>
          <a:p>
            <a:pPr algn="just"/>
            <a:r>
              <a:rPr lang="en-US" altLang="zh-CN" sz="1000" dirty="0"/>
              <a:t>Department of Civil and Environmental Engineering, HKUST</a:t>
            </a:r>
          </a:p>
          <a:p>
            <a:pPr algn="just"/>
            <a:r>
              <a:rPr lang="en-US" altLang="zh-CN" sz="1000" dirty="0"/>
              <a:t>Tel: (852) 5422-9876</a:t>
            </a:r>
          </a:p>
          <a:p>
            <a:pPr algn="just"/>
            <a:r>
              <a:rPr lang="en-US" altLang="zh-CN" sz="1000" dirty="0"/>
              <a:t>Email: </a:t>
            </a:r>
            <a:r>
              <a:rPr lang="en-US" altLang="zh-CN" sz="1000" dirty="0">
                <a:hlinkClick r:id="rId5"/>
              </a:rPr>
              <a:t>hwangbw@ust.hk</a:t>
            </a:r>
            <a:r>
              <a:rPr lang="en-US" altLang="zh-CN" sz="1000" dirty="0"/>
              <a:t> or </a:t>
            </a:r>
            <a:r>
              <a:rPr lang="en-US" altLang="zh-CN" sz="1000" dirty="0">
                <a:hlinkClick r:id="rId6"/>
              </a:rPr>
              <a:t>h.wang@connect.ust.hk</a:t>
            </a:r>
            <a:r>
              <a:rPr lang="en-US" altLang="zh-CN" sz="1000" dirty="0"/>
              <a:t> </a:t>
            </a:r>
          </a:p>
        </p:txBody>
      </p:sp>
      <p:sp>
        <p:nvSpPr>
          <p:cNvPr id="30" name="Rectangle 29"/>
          <p:cNvSpPr/>
          <p:nvPr/>
        </p:nvSpPr>
        <p:spPr>
          <a:xfrm>
            <a:off x="8227236" y="5582109"/>
            <a:ext cx="3773842" cy="23345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8</a:t>
            </a:r>
            <a:r>
              <a:rPr lang="en-US" sz="1200" dirty="0"/>
              <a:t>. </a:t>
            </a:r>
            <a:r>
              <a:rPr lang="en-US" altLang="zh-CN" sz="1200" dirty="0"/>
              <a:t>Contact Information</a:t>
            </a:r>
            <a:endParaRPr lang="en-US" sz="1200" dirty="0"/>
          </a:p>
        </p:txBody>
      </p:sp>
      <p:pic>
        <p:nvPicPr>
          <p:cNvPr id="1030" name="Picture 6" descr="Image result for hkust logo white">
            <a:extLst>
              <a:ext uri="{FF2B5EF4-FFF2-40B4-BE49-F238E27FC236}">
                <a16:creationId xmlns:a16="http://schemas.microsoft.com/office/drawing/2014/main" id="{A952E8A3-6E3C-4C2C-84D1-019CDBCF4C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895" y="242366"/>
            <a:ext cx="1510626" cy="483400"/>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6E82652E-23EB-4B21-858E-3EFF6585A202}"/>
              </a:ext>
            </a:extLst>
          </p:cNvPr>
          <p:cNvPicPr>
            <a:picLocks noChangeAspect="1"/>
          </p:cNvPicPr>
          <p:nvPr/>
        </p:nvPicPr>
        <p:blipFill rotWithShape="1">
          <a:blip r:embed="rId8"/>
          <a:srcRect l="3739" t="4957" r="3820" b="4957"/>
          <a:stretch/>
        </p:blipFill>
        <p:spPr>
          <a:xfrm>
            <a:off x="920208" y="4544661"/>
            <a:ext cx="2980480" cy="2160161"/>
          </a:xfrm>
          <a:prstGeom prst="rect">
            <a:avLst/>
          </a:prstGeom>
        </p:spPr>
      </p:pic>
      <p:sp>
        <p:nvSpPr>
          <p:cNvPr id="38" name="Rounded Rectangle 2">
            <a:extLst>
              <a:ext uri="{FF2B5EF4-FFF2-40B4-BE49-F238E27FC236}">
                <a16:creationId xmlns:a16="http://schemas.microsoft.com/office/drawing/2014/main" id="{33D7F293-4576-46E9-B0D7-6B508FE50D65}"/>
              </a:ext>
            </a:extLst>
          </p:cNvPr>
          <p:cNvSpPr/>
          <p:nvPr/>
        </p:nvSpPr>
        <p:spPr>
          <a:xfrm>
            <a:off x="5548052" y="6433842"/>
            <a:ext cx="2435417" cy="291992"/>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Fig.1 Fitted SWS regression plane and real SWS </a:t>
            </a:r>
          </a:p>
        </p:txBody>
      </p:sp>
      <p:pic>
        <p:nvPicPr>
          <p:cNvPr id="37" name="图片 36">
            <a:extLst>
              <a:ext uri="{FF2B5EF4-FFF2-40B4-BE49-F238E27FC236}">
                <a16:creationId xmlns:a16="http://schemas.microsoft.com/office/drawing/2014/main" id="{0451DB9F-A9CD-4F12-A1CC-CAED20A1DB59}"/>
              </a:ext>
            </a:extLst>
          </p:cNvPr>
          <p:cNvPicPr>
            <a:picLocks noChangeAspect="1"/>
          </p:cNvPicPr>
          <p:nvPr/>
        </p:nvPicPr>
        <p:blipFill rotWithShape="1">
          <a:blip r:embed="rId9"/>
          <a:srcRect l="8619" b="5202"/>
          <a:stretch/>
        </p:blipFill>
        <p:spPr>
          <a:xfrm>
            <a:off x="5548053" y="4471078"/>
            <a:ext cx="2435417" cy="1936370"/>
          </a:xfrm>
          <a:prstGeom prst="rect">
            <a:avLst/>
          </a:prstGeom>
          <a:ln w="12700">
            <a:solidFill>
              <a:schemeClr val="accent1">
                <a:lumMod val="75000"/>
              </a:schemeClr>
            </a:solidFill>
          </a:ln>
        </p:spPr>
      </p:pic>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1077</TotalTime>
  <Words>759</Words>
  <Application>Microsoft Office PowerPoint</Application>
  <PresentationFormat>宽屏</PresentationFormat>
  <Paragraphs>50</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DengXian</vt:lpstr>
      <vt:lpstr>Arial</vt:lpstr>
      <vt:lpstr>Calibri</vt:lpstr>
      <vt:lpstr>Calibri Light</vt:lpstr>
      <vt:lpstr>Cambria Math</vt:lpstr>
      <vt:lpstr>Wingdings</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Haojie WANG</dc:creator>
  <cp:lastModifiedBy>Haojie WANG</cp:lastModifiedBy>
  <cp:revision>131</cp:revision>
  <dcterms:created xsi:type="dcterms:W3CDTF">2017-03-11T12:28:27Z</dcterms:created>
  <dcterms:modified xsi:type="dcterms:W3CDTF">2018-03-15T15:20:53Z</dcterms:modified>
</cp:coreProperties>
</file>