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36"/>
    <p:restoredTop sz="94690"/>
  </p:normalViewPr>
  <p:slideViewPr>
    <p:cSldViewPr snapToGrid="0" snapToObjects="1" showGuides="1">
      <p:cViewPr varScale="1">
        <p:scale>
          <a:sx n="113" d="100"/>
          <a:sy n="113" d="100"/>
        </p:scale>
        <p:origin x="432" y="184"/>
      </p:cViewPr>
      <p:guideLst>
        <p:guide orient="horz" pos="417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80CCD-9AC9-BD48-9CD9-0EF9FAA1EF85}" type="datetimeFigureOut">
              <a:rPr kumimoji="1" lang="zh-CN" altLang="en-US" smtClean="0"/>
              <a:t>2018/3/15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E5FADF-D317-614F-AEAD-24DFD810AA0C}" type="slidenum">
              <a:rPr kumimoji="1" lang="zh-CN" altLang="en-US" smtClean="0"/>
              <a:t>‹#›</a:t>
            </a:fld>
            <a:endParaRPr kumimoji="1" lang="zh-CN" altLang="en-US"/>
          </a:p>
        </p:txBody>
      </p:sp>
    </p:spTree>
    <p:extLst>
      <p:ext uri="{BB962C8B-B14F-4D97-AF65-F5344CB8AC3E}">
        <p14:creationId xmlns:p14="http://schemas.microsoft.com/office/powerpoint/2010/main" val="1841383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DDC0DB-27B0-574F-A089-D9F49C9392A3}"/>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5BA99F6D-77AE-E844-98AE-8501D5775F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ADDEAB3-DC26-4743-B70C-F53396A2503B}"/>
              </a:ext>
            </a:extLst>
          </p:cNvPr>
          <p:cNvSpPr>
            <a:spLocks noGrp="1"/>
          </p:cNvSpPr>
          <p:nvPr>
            <p:ph type="dt" sz="half" idx="10"/>
          </p:nvPr>
        </p:nvSpPr>
        <p:spPr/>
        <p:txBody>
          <a:bodyPr/>
          <a:lstStyle/>
          <a:p>
            <a:fld id="{A6B0A459-D684-1A4F-B427-FF79276C0C2C}" type="datetimeFigureOut">
              <a:rPr kumimoji="1" lang="zh-CN" altLang="en-US" smtClean="0"/>
              <a:t>2018/3/15</a:t>
            </a:fld>
            <a:endParaRPr kumimoji="1" lang="zh-CN" altLang="en-US"/>
          </a:p>
        </p:txBody>
      </p:sp>
      <p:sp>
        <p:nvSpPr>
          <p:cNvPr id="5" name="页脚占位符 4">
            <a:extLst>
              <a:ext uri="{FF2B5EF4-FFF2-40B4-BE49-F238E27FC236}">
                <a16:creationId xmlns:a16="http://schemas.microsoft.com/office/drawing/2014/main" id="{C66413D1-F010-7E4C-B6AF-D23D293E66B1}"/>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a16="http://schemas.microsoft.com/office/drawing/2014/main" id="{47E2F9AA-01D1-724D-A4FE-743F95AB305B}"/>
              </a:ext>
            </a:extLst>
          </p:cNvPr>
          <p:cNvSpPr>
            <a:spLocks noGrp="1"/>
          </p:cNvSpPr>
          <p:nvPr>
            <p:ph type="sldNum" sz="quarter" idx="12"/>
          </p:nvPr>
        </p:nvSpPr>
        <p:spPr/>
        <p:txBody>
          <a:bodyPr/>
          <a:lstStyle/>
          <a:p>
            <a:fld id="{2770EBDB-ACAF-7B4D-878C-F6EC5E3D89C0}" type="slidenum">
              <a:rPr kumimoji="1" lang="zh-CN" altLang="en-US" smtClean="0"/>
              <a:t>‹#›</a:t>
            </a:fld>
            <a:endParaRPr kumimoji="1" lang="zh-CN" altLang="en-US"/>
          </a:p>
        </p:txBody>
      </p:sp>
    </p:spTree>
    <p:extLst>
      <p:ext uri="{BB962C8B-B14F-4D97-AF65-F5344CB8AC3E}">
        <p14:creationId xmlns:p14="http://schemas.microsoft.com/office/powerpoint/2010/main" val="800121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A18E8-2E0A-5E42-9E5B-D4868276AB61}"/>
              </a:ext>
            </a:extLst>
          </p:cNvPr>
          <p:cNvSpPr>
            <a:spLocks noGrp="1"/>
          </p:cNvSpPr>
          <p:nvPr>
            <p:ph type="title"/>
          </p:nvPr>
        </p:nvSpPr>
        <p:spPr/>
        <p:txBody>
          <a:bodyPr/>
          <a:lstStyle/>
          <a:p>
            <a:r>
              <a:rPr kumimoji="1" lang="zh-CN" altLang="en-US"/>
              <a:t>单击此处编辑母版标题样式</a:t>
            </a:r>
          </a:p>
        </p:txBody>
      </p:sp>
      <p:sp>
        <p:nvSpPr>
          <p:cNvPr id="3" name="竖排文本占位符 2">
            <a:extLst>
              <a:ext uri="{FF2B5EF4-FFF2-40B4-BE49-F238E27FC236}">
                <a16:creationId xmlns:a16="http://schemas.microsoft.com/office/drawing/2014/main" id="{B10113DF-A9ED-D244-BA24-8E566411E35A}"/>
              </a:ext>
            </a:extLst>
          </p:cNvPr>
          <p:cNvSpPr>
            <a:spLocks noGrp="1"/>
          </p:cNvSpPr>
          <p:nvPr>
            <p:ph type="body" orient="vert" idx="1"/>
          </p:nvPr>
        </p:nvSpPr>
        <p:spPr/>
        <p:txBody>
          <a:bodyPr vert="eaVert"/>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a:extLst>
              <a:ext uri="{FF2B5EF4-FFF2-40B4-BE49-F238E27FC236}">
                <a16:creationId xmlns:a16="http://schemas.microsoft.com/office/drawing/2014/main" id="{7D6EE432-ECF2-7E47-AD4D-6CA89A9617F0}"/>
              </a:ext>
            </a:extLst>
          </p:cNvPr>
          <p:cNvSpPr>
            <a:spLocks noGrp="1"/>
          </p:cNvSpPr>
          <p:nvPr>
            <p:ph type="dt" sz="half" idx="10"/>
          </p:nvPr>
        </p:nvSpPr>
        <p:spPr/>
        <p:txBody>
          <a:bodyPr/>
          <a:lstStyle/>
          <a:p>
            <a:fld id="{A6B0A459-D684-1A4F-B427-FF79276C0C2C}" type="datetimeFigureOut">
              <a:rPr kumimoji="1" lang="zh-CN" altLang="en-US" smtClean="0"/>
              <a:t>2018/3/15</a:t>
            </a:fld>
            <a:endParaRPr kumimoji="1" lang="zh-CN" altLang="en-US"/>
          </a:p>
        </p:txBody>
      </p:sp>
      <p:sp>
        <p:nvSpPr>
          <p:cNvPr id="5" name="页脚占位符 4">
            <a:extLst>
              <a:ext uri="{FF2B5EF4-FFF2-40B4-BE49-F238E27FC236}">
                <a16:creationId xmlns:a16="http://schemas.microsoft.com/office/drawing/2014/main" id="{558261E7-AFD5-DD44-BAB2-F6FF03BBBD97}"/>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a16="http://schemas.microsoft.com/office/drawing/2014/main" id="{B6A754E5-4674-CD46-BD0F-2B77A3BBE09E}"/>
              </a:ext>
            </a:extLst>
          </p:cNvPr>
          <p:cNvSpPr>
            <a:spLocks noGrp="1"/>
          </p:cNvSpPr>
          <p:nvPr>
            <p:ph type="sldNum" sz="quarter" idx="12"/>
          </p:nvPr>
        </p:nvSpPr>
        <p:spPr/>
        <p:txBody>
          <a:bodyPr/>
          <a:lstStyle/>
          <a:p>
            <a:fld id="{2770EBDB-ACAF-7B4D-878C-F6EC5E3D89C0}" type="slidenum">
              <a:rPr kumimoji="1" lang="zh-CN" altLang="en-US" smtClean="0"/>
              <a:t>‹#›</a:t>
            </a:fld>
            <a:endParaRPr kumimoji="1" lang="zh-CN" altLang="en-US"/>
          </a:p>
        </p:txBody>
      </p:sp>
    </p:spTree>
    <p:extLst>
      <p:ext uri="{BB962C8B-B14F-4D97-AF65-F5344CB8AC3E}">
        <p14:creationId xmlns:p14="http://schemas.microsoft.com/office/powerpoint/2010/main" val="2927496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FC88AEB-8FE0-1644-B7E4-DBF427985FA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a:extLst>
              <a:ext uri="{FF2B5EF4-FFF2-40B4-BE49-F238E27FC236}">
                <a16:creationId xmlns:a16="http://schemas.microsoft.com/office/drawing/2014/main" id="{1D8B410B-64A5-734F-B8D7-37CF12ABA6F2}"/>
              </a:ext>
            </a:extLst>
          </p:cNvPr>
          <p:cNvSpPr>
            <a:spLocks noGrp="1"/>
          </p:cNvSpPr>
          <p:nvPr>
            <p:ph type="body" orient="vert" idx="1"/>
          </p:nvPr>
        </p:nvSpPr>
        <p:spPr>
          <a:xfrm>
            <a:off x="838200" y="365125"/>
            <a:ext cx="7734300" cy="5811838"/>
          </a:xfrm>
        </p:spPr>
        <p:txBody>
          <a:bodyPr vert="eaVert"/>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a:extLst>
              <a:ext uri="{FF2B5EF4-FFF2-40B4-BE49-F238E27FC236}">
                <a16:creationId xmlns:a16="http://schemas.microsoft.com/office/drawing/2014/main" id="{89915026-2E4C-754F-93DF-4B6BA2C58291}"/>
              </a:ext>
            </a:extLst>
          </p:cNvPr>
          <p:cNvSpPr>
            <a:spLocks noGrp="1"/>
          </p:cNvSpPr>
          <p:nvPr>
            <p:ph type="dt" sz="half" idx="10"/>
          </p:nvPr>
        </p:nvSpPr>
        <p:spPr/>
        <p:txBody>
          <a:bodyPr/>
          <a:lstStyle/>
          <a:p>
            <a:fld id="{A6B0A459-D684-1A4F-B427-FF79276C0C2C}" type="datetimeFigureOut">
              <a:rPr kumimoji="1" lang="zh-CN" altLang="en-US" smtClean="0"/>
              <a:t>2018/3/15</a:t>
            </a:fld>
            <a:endParaRPr kumimoji="1" lang="zh-CN" altLang="en-US"/>
          </a:p>
        </p:txBody>
      </p:sp>
      <p:sp>
        <p:nvSpPr>
          <p:cNvPr id="5" name="页脚占位符 4">
            <a:extLst>
              <a:ext uri="{FF2B5EF4-FFF2-40B4-BE49-F238E27FC236}">
                <a16:creationId xmlns:a16="http://schemas.microsoft.com/office/drawing/2014/main" id="{7DC06F7B-7323-384C-839D-623F7E2CBD8E}"/>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a16="http://schemas.microsoft.com/office/drawing/2014/main" id="{7BC26B8B-B4D1-0A4E-B26D-196E5AFD123C}"/>
              </a:ext>
            </a:extLst>
          </p:cNvPr>
          <p:cNvSpPr>
            <a:spLocks noGrp="1"/>
          </p:cNvSpPr>
          <p:nvPr>
            <p:ph type="sldNum" sz="quarter" idx="12"/>
          </p:nvPr>
        </p:nvSpPr>
        <p:spPr/>
        <p:txBody>
          <a:bodyPr/>
          <a:lstStyle/>
          <a:p>
            <a:fld id="{2770EBDB-ACAF-7B4D-878C-F6EC5E3D89C0}" type="slidenum">
              <a:rPr kumimoji="1" lang="zh-CN" altLang="en-US" smtClean="0"/>
              <a:t>‹#›</a:t>
            </a:fld>
            <a:endParaRPr kumimoji="1" lang="zh-CN" altLang="en-US"/>
          </a:p>
        </p:txBody>
      </p:sp>
    </p:spTree>
    <p:extLst>
      <p:ext uri="{BB962C8B-B14F-4D97-AF65-F5344CB8AC3E}">
        <p14:creationId xmlns:p14="http://schemas.microsoft.com/office/powerpoint/2010/main" val="534710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D24CC-AFD2-634C-BC87-11C0FC6CD41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C41D515-F0A3-1449-B7A0-E8D507CA0D13}"/>
              </a:ext>
            </a:extLst>
          </p:cNvPr>
          <p:cNvSpPr>
            <a:spLocks noGrp="1"/>
          </p:cNvSpPr>
          <p:nvPr>
            <p:ph idx="1"/>
          </p:nvPr>
        </p:nvSpPr>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a:extLst>
              <a:ext uri="{FF2B5EF4-FFF2-40B4-BE49-F238E27FC236}">
                <a16:creationId xmlns:a16="http://schemas.microsoft.com/office/drawing/2014/main" id="{ABF6A73C-7D98-7E4F-BDBC-41883C0A9224}"/>
              </a:ext>
            </a:extLst>
          </p:cNvPr>
          <p:cNvSpPr>
            <a:spLocks noGrp="1"/>
          </p:cNvSpPr>
          <p:nvPr>
            <p:ph type="dt" sz="half" idx="10"/>
          </p:nvPr>
        </p:nvSpPr>
        <p:spPr/>
        <p:txBody>
          <a:bodyPr/>
          <a:lstStyle/>
          <a:p>
            <a:fld id="{A6B0A459-D684-1A4F-B427-FF79276C0C2C}" type="datetimeFigureOut">
              <a:rPr kumimoji="1" lang="zh-CN" altLang="en-US" smtClean="0"/>
              <a:t>2018/3/15</a:t>
            </a:fld>
            <a:endParaRPr kumimoji="1" lang="zh-CN" altLang="en-US"/>
          </a:p>
        </p:txBody>
      </p:sp>
      <p:sp>
        <p:nvSpPr>
          <p:cNvPr id="5" name="页脚占位符 4">
            <a:extLst>
              <a:ext uri="{FF2B5EF4-FFF2-40B4-BE49-F238E27FC236}">
                <a16:creationId xmlns:a16="http://schemas.microsoft.com/office/drawing/2014/main" id="{13759D1E-4989-0A43-AF3E-91B5B45DA60E}"/>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a16="http://schemas.microsoft.com/office/drawing/2014/main" id="{D1E4671E-C391-134F-83C4-112FBCC21E32}"/>
              </a:ext>
            </a:extLst>
          </p:cNvPr>
          <p:cNvSpPr>
            <a:spLocks noGrp="1"/>
          </p:cNvSpPr>
          <p:nvPr>
            <p:ph type="sldNum" sz="quarter" idx="12"/>
          </p:nvPr>
        </p:nvSpPr>
        <p:spPr/>
        <p:txBody>
          <a:bodyPr/>
          <a:lstStyle/>
          <a:p>
            <a:fld id="{2770EBDB-ACAF-7B4D-878C-F6EC5E3D89C0}" type="slidenum">
              <a:rPr kumimoji="1" lang="zh-CN" altLang="en-US" smtClean="0"/>
              <a:t>‹#›</a:t>
            </a:fld>
            <a:endParaRPr kumimoji="1" lang="zh-CN" altLang="en-US"/>
          </a:p>
        </p:txBody>
      </p:sp>
    </p:spTree>
    <p:extLst>
      <p:ext uri="{BB962C8B-B14F-4D97-AF65-F5344CB8AC3E}">
        <p14:creationId xmlns:p14="http://schemas.microsoft.com/office/powerpoint/2010/main" val="223485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89CC37-C82A-174A-A67C-B6E9FE57AD22}"/>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766648B9-7F19-B547-ABC7-6BD59EF67B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编辑母版文本样式</a:t>
            </a:r>
          </a:p>
        </p:txBody>
      </p:sp>
      <p:sp>
        <p:nvSpPr>
          <p:cNvPr id="4" name="日期占位符 3">
            <a:extLst>
              <a:ext uri="{FF2B5EF4-FFF2-40B4-BE49-F238E27FC236}">
                <a16:creationId xmlns:a16="http://schemas.microsoft.com/office/drawing/2014/main" id="{079375FA-F9AF-D242-A730-5DA01AE254EA}"/>
              </a:ext>
            </a:extLst>
          </p:cNvPr>
          <p:cNvSpPr>
            <a:spLocks noGrp="1"/>
          </p:cNvSpPr>
          <p:nvPr>
            <p:ph type="dt" sz="half" idx="10"/>
          </p:nvPr>
        </p:nvSpPr>
        <p:spPr/>
        <p:txBody>
          <a:bodyPr/>
          <a:lstStyle/>
          <a:p>
            <a:fld id="{A6B0A459-D684-1A4F-B427-FF79276C0C2C}" type="datetimeFigureOut">
              <a:rPr kumimoji="1" lang="zh-CN" altLang="en-US" smtClean="0"/>
              <a:t>2018/3/15</a:t>
            </a:fld>
            <a:endParaRPr kumimoji="1" lang="zh-CN" altLang="en-US"/>
          </a:p>
        </p:txBody>
      </p:sp>
      <p:sp>
        <p:nvSpPr>
          <p:cNvPr id="5" name="页脚占位符 4">
            <a:extLst>
              <a:ext uri="{FF2B5EF4-FFF2-40B4-BE49-F238E27FC236}">
                <a16:creationId xmlns:a16="http://schemas.microsoft.com/office/drawing/2014/main" id="{467A7CB3-B550-AB41-B208-D67B947937F3}"/>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a16="http://schemas.microsoft.com/office/drawing/2014/main" id="{7B9435A7-1958-D742-B8E5-5F888099BCD0}"/>
              </a:ext>
            </a:extLst>
          </p:cNvPr>
          <p:cNvSpPr>
            <a:spLocks noGrp="1"/>
          </p:cNvSpPr>
          <p:nvPr>
            <p:ph type="sldNum" sz="quarter" idx="12"/>
          </p:nvPr>
        </p:nvSpPr>
        <p:spPr/>
        <p:txBody>
          <a:bodyPr/>
          <a:lstStyle/>
          <a:p>
            <a:fld id="{2770EBDB-ACAF-7B4D-878C-F6EC5E3D89C0}" type="slidenum">
              <a:rPr kumimoji="1" lang="zh-CN" altLang="en-US" smtClean="0"/>
              <a:t>‹#›</a:t>
            </a:fld>
            <a:endParaRPr kumimoji="1" lang="zh-CN" altLang="en-US"/>
          </a:p>
        </p:txBody>
      </p:sp>
    </p:spTree>
    <p:extLst>
      <p:ext uri="{BB962C8B-B14F-4D97-AF65-F5344CB8AC3E}">
        <p14:creationId xmlns:p14="http://schemas.microsoft.com/office/powerpoint/2010/main" val="4293779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CDBEDB-26FB-AD49-A0D0-D8D1D49BCF4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04EE8DF-47A6-7B4E-A06F-650C220AAB20}"/>
              </a:ext>
            </a:extLst>
          </p:cNvPr>
          <p:cNvSpPr>
            <a:spLocks noGrp="1"/>
          </p:cNvSpPr>
          <p:nvPr>
            <p:ph sz="half" idx="1"/>
          </p:nvPr>
        </p:nvSpPr>
        <p:spPr>
          <a:xfrm>
            <a:off x="838200" y="1825625"/>
            <a:ext cx="5181600" cy="435133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内容占位符 3">
            <a:extLst>
              <a:ext uri="{FF2B5EF4-FFF2-40B4-BE49-F238E27FC236}">
                <a16:creationId xmlns:a16="http://schemas.microsoft.com/office/drawing/2014/main" id="{6EC84F7F-8FD4-C24F-8D59-0F852C517732}"/>
              </a:ext>
            </a:extLst>
          </p:cNvPr>
          <p:cNvSpPr>
            <a:spLocks noGrp="1"/>
          </p:cNvSpPr>
          <p:nvPr>
            <p:ph sz="half" idx="2"/>
          </p:nvPr>
        </p:nvSpPr>
        <p:spPr>
          <a:xfrm>
            <a:off x="6172200" y="1825625"/>
            <a:ext cx="5181600" cy="435133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日期占位符 4">
            <a:extLst>
              <a:ext uri="{FF2B5EF4-FFF2-40B4-BE49-F238E27FC236}">
                <a16:creationId xmlns:a16="http://schemas.microsoft.com/office/drawing/2014/main" id="{380FE657-4F0E-EB46-89E4-8B0ABDC4DFF9}"/>
              </a:ext>
            </a:extLst>
          </p:cNvPr>
          <p:cNvSpPr>
            <a:spLocks noGrp="1"/>
          </p:cNvSpPr>
          <p:nvPr>
            <p:ph type="dt" sz="half" idx="10"/>
          </p:nvPr>
        </p:nvSpPr>
        <p:spPr/>
        <p:txBody>
          <a:bodyPr/>
          <a:lstStyle/>
          <a:p>
            <a:fld id="{A6B0A459-D684-1A4F-B427-FF79276C0C2C}" type="datetimeFigureOut">
              <a:rPr kumimoji="1" lang="zh-CN" altLang="en-US" smtClean="0"/>
              <a:t>2018/3/15</a:t>
            </a:fld>
            <a:endParaRPr kumimoji="1" lang="zh-CN" altLang="en-US"/>
          </a:p>
        </p:txBody>
      </p:sp>
      <p:sp>
        <p:nvSpPr>
          <p:cNvPr id="6" name="页脚占位符 5">
            <a:extLst>
              <a:ext uri="{FF2B5EF4-FFF2-40B4-BE49-F238E27FC236}">
                <a16:creationId xmlns:a16="http://schemas.microsoft.com/office/drawing/2014/main" id="{C735F346-07F3-4146-B60A-041C1E3FB10F}"/>
              </a:ext>
            </a:extLst>
          </p:cNvPr>
          <p:cNvSpPr>
            <a:spLocks noGrp="1"/>
          </p:cNvSpPr>
          <p:nvPr>
            <p:ph type="ftr" sz="quarter" idx="11"/>
          </p:nvPr>
        </p:nvSpPr>
        <p:spPr/>
        <p:txBody>
          <a:bodyPr/>
          <a:lstStyle/>
          <a:p>
            <a:endParaRPr kumimoji="1" lang="zh-CN" altLang="en-US"/>
          </a:p>
        </p:txBody>
      </p:sp>
      <p:sp>
        <p:nvSpPr>
          <p:cNvPr id="7" name="幻灯片编号占位符 6">
            <a:extLst>
              <a:ext uri="{FF2B5EF4-FFF2-40B4-BE49-F238E27FC236}">
                <a16:creationId xmlns:a16="http://schemas.microsoft.com/office/drawing/2014/main" id="{32B47A4C-393F-CB44-92B5-B1605D6017FF}"/>
              </a:ext>
            </a:extLst>
          </p:cNvPr>
          <p:cNvSpPr>
            <a:spLocks noGrp="1"/>
          </p:cNvSpPr>
          <p:nvPr>
            <p:ph type="sldNum" sz="quarter" idx="12"/>
          </p:nvPr>
        </p:nvSpPr>
        <p:spPr/>
        <p:txBody>
          <a:bodyPr/>
          <a:lstStyle/>
          <a:p>
            <a:fld id="{2770EBDB-ACAF-7B4D-878C-F6EC5E3D89C0}" type="slidenum">
              <a:rPr kumimoji="1" lang="zh-CN" altLang="en-US" smtClean="0"/>
              <a:t>‹#›</a:t>
            </a:fld>
            <a:endParaRPr kumimoji="1" lang="zh-CN" altLang="en-US"/>
          </a:p>
        </p:txBody>
      </p:sp>
    </p:spTree>
    <p:extLst>
      <p:ext uri="{BB962C8B-B14F-4D97-AF65-F5344CB8AC3E}">
        <p14:creationId xmlns:p14="http://schemas.microsoft.com/office/powerpoint/2010/main" val="4190511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2F46EE-0997-A242-85D5-57CEAD5654AA}"/>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992625C-DECC-D148-914C-63BA6254B4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编辑母版文本样式</a:t>
            </a:r>
          </a:p>
        </p:txBody>
      </p:sp>
      <p:sp>
        <p:nvSpPr>
          <p:cNvPr id="4" name="内容占位符 3">
            <a:extLst>
              <a:ext uri="{FF2B5EF4-FFF2-40B4-BE49-F238E27FC236}">
                <a16:creationId xmlns:a16="http://schemas.microsoft.com/office/drawing/2014/main" id="{CEC7D819-7100-1745-9C5A-0F6BC35307C8}"/>
              </a:ext>
            </a:extLst>
          </p:cNvPr>
          <p:cNvSpPr>
            <a:spLocks noGrp="1"/>
          </p:cNvSpPr>
          <p:nvPr>
            <p:ph sz="half" idx="2"/>
          </p:nvPr>
        </p:nvSpPr>
        <p:spPr>
          <a:xfrm>
            <a:off x="839788" y="2505075"/>
            <a:ext cx="5157787" cy="368458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文本占位符 4">
            <a:extLst>
              <a:ext uri="{FF2B5EF4-FFF2-40B4-BE49-F238E27FC236}">
                <a16:creationId xmlns:a16="http://schemas.microsoft.com/office/drawing/2014/main" id="{47699798-D20A-F342-A805-CE5D13CD4E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编辑母版文本样式</a:t>
            </a:r>
          </a:p>
        </p:txBody>
      </p:sp>
      <p:sp>
        <p:nvSpPr>
          <p:cNvPr id="6" name="内容占位符 5">
            <a:extLst>
              <a:ext uri="{FF2B5EF4-FFF2-40B4-BE49-F238E27FC236}">
                <a16:creationId xmlns:a16="http://schemas.microsoft.com/office/drawing/2014/main" id="{94DCA5B9-C347-0B4D-9D1B-1ADD037635FD}"/>
              </a:ext>
            </a:extLst>
          </p:cNvPr>
          <p:cNvSpPr>
            <a:spLocks noGrp="1"/>
          </p:cNvSpPr>
          <p:nvPr>
            <p:ph sz="quarter" idx="4"/>
          </p:nvPr>
        </p:nvSpPr>
        <p:spPr>
          <a:xfrm>
            <a:off x="6172200" y="2505075"/>
            <a:ext cx="5183188" cy="368458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7" name="日期占位符 6">
            <a:extLst>
              <a:ext uri="{FF2B5EF4-FFF2-40B4-BE49-F238E27FC236}">
                <a16:creationId xmlns:a16="http://schemas.microsoft.com/office/drawing/2014/main" id="{2247F96B-5EDF-7F4E-9DB5-FF9699C8ED2D}"/>
              </a:ext>
            </a:extLst>
          </p:cNvPr>
          <p:cNvSpPr>
            <a:spLocks noGrp="1"/>
          </p:cNvSpPr>
          <p:nvPr>
            <p:ph type="dt" sz="half" idx="10"/>
          </p:nvPr>
        </p:nvSpPr>
        <p:spPr/>
        <p:txBody>
          <a:bodyPr/>
          <a:lstStyle/>
          <a:p>
            <a:fld id="{A6B0A459-D684-1A4F-B427-FF79276C0C2C}" type="datetimeFigureOut">
              <a:rPr kumimoji="1" lang="zh-CN" altLang="en-US" smtClean="0"/>
              <a:t>2018/3/15</a:t>
            </a:fld>
            <a:endParaRPr kumimoji="1" lang="zh-CN" altLang="en-US"/>
          </a:p>
        </p:txBody>
      </p:sp>
      <p:sp>
        <p:nvSpPr>
          <p:cNvPr id="8" name="页脚占位符 7">
            <a:extLst>
              <a:ext uri="{FF2B5EF4-FFF2-40B4-BE49-F238E27FC236}">
                <a16:creationId xmlns:a16="http://schemas.microsoft.com/office/drawing/2014/main" id="{65B82235-5698-2E43-8095-2CCFA94C4615}"/>
              </a:ext>
            </a:extLst>
          </p:cNvPr>
          <p:cNvSpPr>
            <a:spLocks noGrp="1"/>
          </p:cNvSpPr>
          <p:nvPr>
            <p:ph type="ftr" sz="quarter" idx="11"/>
          </p:nvPr>
        </p:nvSpPr>
        <p:spPr/>
        <p:txBody>
          <a:bodyPr/>
          <a:lstStyle/>
          <a:p>
            <a:endParaRPr kumimoji="1" lang="zh-CN" altLang="en-US"/>
          </a:p>
        </p:txBody>
      </p:sp>
      <p:sp>
        <p:nvSpPr>
          <p:cNvPr id="9" name="幻灯片编号占位符 8">
            <a:extLst>
              <a:ext uri="{FF2B5EF4-FFF2-40B4-BE49-F238E27FC236}">
                <a16:creationId xmlns:a16="http://schemas.microsoft.com/office/drawing/2014/main" id="{6FC6FE0A-53C4-B040-B4DD-5334168DD333}"/>
              </a:ext>
            </a:extLst>
          </p:cNvPr>
          <p:cNvSpPr>
            <a:spLocks noGrp="1"/>
          </p:cNvSpPr>
          <p:nvPr>
            <p:ph type="sldNum" sz="quarter" idx="12"/>
          </p:nvPr>
        </p:nvSpPr>
        <p:spPr/>
        <p:txBody>
          <a:bodyPr/>
          <a:lstStyle/>
          <a:p>
            <a:fld id="{2770EBDB-ACAF-7B4D-878C-F6EC5E3D89C0}" type="slidenum">
              <a:rPr kumimoji="1" lang="zh-CN" altLang="en-US" smtClean="0"/>
              <a:t>‹#›</a:t>
            </a:fld>
            <a:endParaRPr kumimoji="1" lang="zh-CN" altLang="en-US"/>
          </a:p>
        </p:txBody>
      </p:sp>
    </p:spTree>
    <p:extLst>
      <p:ext uri="{BB962C8B-B14F-4D97-AF65-F5344CB8AC3E}">
        <p14:creationId xmlns:p14="http://schemas.microsoft.com/office/powerpoint/2010/main" val="1414239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81CDD-A623-9543-96E2-5BD4322CF621}"/>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2290747B-A1E9-2A44-8C62-9D2B3E1C51ED}"/>
              </a:ext>
            </a:extLst>
          </p:cNvPr>
          <p:cNvSpPr>
            <a:spLocks noGrp="1"/>
          </p:cNvSpPr>
          <p:nvPr>
            <p:ph type="dt" sz="half" idx="10"/>
          </p:nvPr>
        </p:nvSpPr>
        <p:spPr/>
        <p:txBody>
          <a:bodyPr/>
          <a:lstStyle/>
          <a:p>
            <a:fld id="{A6B0A459-D684-1A4F-B427-FF79276C0C2C}" type="datetimeFigureOut">
              <a:rPr kumimoji="1" lang="zh-CN" altLang="en-US" smtClean="0"/>
              <a:t>2018/3/15</a:t>
            </a:fld>
            <a:endParaRPr kumimoji="1" lang="zh-CN" altLang="en-US"/>
          </a:p>
        </p:txBody>
      </p:sp>
      <p:sp>
        <p:nvSpPr>
          <p:cNvPr id="4" name="页脚占位符 3">
            <a:extLst>
              <a:ext uri="{FF2B5EF4-FFF2-40B4-BE49-F238E27FC236}">
                <a16:creationId xmlns:a16="http://schemas.microsoft.com/office/drawing/2014/main" id="{0A02D0A9-80F8-444A-8EC0-23F9000B6C0F}"/>
              </a:ext>
            </a:extLst>
          </p:cNvPr>
          <p:cNvSpPr>
            <a:spLocks noGrp="1"/>
          </p:cNvSpPr>
          <p:nvPr>
            <p:ph type="ftr" sz="quarter" idx="11"/>
          </p:nvPr>
        </p:nvSpPr>
        <p:spPr/>
        <p:txBody>
          <a:bodyPr/>
          <a:lstStyle/>
          <a:p>
            <a:endParaRPr kumimoji="1" lang="zh-CN" altLang="en-US"/>
          </a:p>
        </p:txBody>
      </p:sp>
      <p:sp>
        <p:nvSpPr>
          <p:cNvPr id="5" name="幻灯片编号占位符 4">
            <a:extLst>
              <a:ext uri="{FF2B5EF4-FFF2-40B4-BE49-F238E27FC236}">
                <a16:creationId xmlns:a16="http://schemas.microsoft.com/office/drawing/2014/main" id="{A5BC6B87-A584-B143-9332-2C72A6D33906}"/>
              </a:ext>
            </a:extLst>
          </p:cNvPr>
          <p:cNvSpPr>
            <a:spLocks noGrp="1"/>
          </p:cNvSpPr>
          <p:nvPr>
            <p:ph type="sldNum" sz="quarter" idx="12"/>
          </p:nvPr>
        </p:nvSpPr>
        <p:spPr/>
        <p:txBody>
          <a:bodyPr/>
          <a:lstStyle/>
          <a:p>
            <a:fld id="{2770EBDB-ACAF-7B4D-878C-F6EC5E3D89C0}" type="slidenum">
              <a:rPr kumimoji="1" lang="zh-CN" altLang="en-US" smtClean="0"/>
              <a:t>‹#›</a:t>
            </a:fld>
            <a:endParaRPr kumimoji="1" lang="zh-CN" altLang="en-US"/>
          </a:p>
        </p:txBody>
      </p:sp>
    </p:spTree>
    <p:extLst>
      <p:ext uri="{BB962C8B-B14F-4D97-AF65-F5344CB8AC3E}">
        <p14:creationId xmlns:p14="http://schemas.microsoft.com/office/powerpoint/2010/main" val="217564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E4E615C-EE77-BF4E-AB4B-D12CD849871F}"/>
              </a:ext>
            </a:extLst>
          </p:cNvPr>
          <p:cNvSpPr>
            <a:spLocks noGrp="1"/>
          </p:cNvSpPr>
          <p:nvPr>
            <p:ph type="dt" sz="half" idx="10"/>
          </p:nvPr>
        </p:nvSpPr>
        <p:spPr/>
        <p:txBody>
          <a:bodyPr/>
          <a:lstStyle/>
          <a:p>
            <a:fld id="{A6B0A459-D684-1A4F-B427-FF79276C0C2C}" type="datetimeFigureOut">
              <a:rPr kumimoji="1" lang="zh-CN" altLang="en-US" smtClean="0"/>
              <a:t>2018/3/15</a:t>
            </a:fld>
            <a:endParaRPr kumimoji="1" lang="zh-CN" altLang="en-US"/>
          </a:p>
        </p:txBody>
      </p:sp>
      <p:sp>
        <p:nvSpPr>
          <p:cNvPr id="3" name="页脚占位符 2">
            <a:extLst>
              <a:ext uri="{FF2B5EF4-FFF2-40B4-BE49-F238E27FC236}">
                <a16:creationId xmlns:a16="http://schemas.microsoft.com/office/drawing/2014/main" id="{1E5F961F-BCFA-894F-8DCF-198FB0892E69}"/>
              </a:ext>
            </a:extLst>
          </p:cNvPr>
          <p:cNvSpPr>
            <a:spLocks noGrp="1"/>
          </p:cNvSpPr>
          <p:nvPr>
            <p:ph type="ftr" sz="quarter" idx="11"/>
          </p:nvPr>
        </p:nvSpPr>
        <p:spPr/>
        <p:txBody>
          <a:bodyPr/>
          <a:lstStyle/>
          <a:p>
            <a:endParaRPr kumimoji="1" lang="zh-CN" altLang="en-US"/>
          </a:p>
        </p:txBody>
      </p:sp>
      <p:sp>
        <p:nvSpPr>
          <p:cNvPr id="4" name="幻灯片编号占位符 3">
            <a:extLst>
              <a:ext uri="{FF2B5EF4-FFF2-40B4-BE49-F238E27FC236}">
                <a16:creationId xmlns:a16="http://schemas.microsoft.com/office/drawing/2014/main" id="{7FA84B72-BA39-2441-B870-DFF0FA954160}"/>
              </a:ext>
            </a:extLst>
          </p:cNvPr>
          <p:cNvSpPr>
            <a:spLocks noGrp="1"/>
          </p:cNvSpPr>
          <p:nvPr>
            <p:ph type="sldNum" sz="quarter" idx="12"/>
          </p:nvPr>
        </p:nvSpPr>
        <p:spPr/>
        <p:txBody>
          <a:bodyPr/>
          <a:lstStyle/>
          <a:p>
            <a:fld id="{2770EBDB-ACAF-7B4D-878C-F6EC5E3D89C0}" type="slidenum">
              <a:rPr kumimoji="1" lang="zh-CN" altLang="en-US" smtClean="0"/>
              <a:t>‹#›</a:t>
            </a:fld>
            <a:endParaRPr kumimoji="1" lang="zh-CN" altLang="en-US"/>
          </a:p>
        </p:txBody>
      </p:sp>
    </p:spTree>
    <p:extLst>
      <p:ext uri="{BB962C8B-B14F-4D97-AF65-F5344CB8AC3E}">
        <p14:creationId xmlns:p14="http://schemas.microsoft.com/office/powerpoint/2010/main" val="2224856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A609A1-2100-964E-87E6-6D4227CCEF5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844F6D2-A02E-7843-A139-DD094D9F12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文本占位符 3">
            <a:extLst>
              <a:ext uri="{FF2B5EF4-FFF2-40B4-BE49-F238E27FC236}">
                <a16:creationId xmlns:a16="http://schemas.microsoft.com/office/drawing/2014/main" id="{C23EA9E3-1EBE-244B-B1C5-F1791182D9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编辑母版文本样式</a:t>
            </a:r>
          </a:p>
        </p:txBody>
      </p:sp>
      <p:sp>
        <p:nvSpPr>
          <p:cNvPr id="5" name="日期占位符 4">
            <a:extLst>
              <a:ext uri="{FF2B5EF4-FFF2-40B4-BE49-F238E27FC236}">
                <a16:creationId xmlns:a16="http://schemas.microsoft.com/office/drawing/2014/main" id="{617EC584-6B85-DC4E-A0DA-31B664FC82E9}"/>
              </a:ext>
            </a:extLst>
          </p:cNvPr>
          <p:cNvSpPr>
            <a:spLocks noGrp="1"/>
          </p:cNvSpPr>
          <p:nvPr>
            <p:ph type="dt" sz="half" idx="10"/>
          </p:nvPr>
        </p:nvSpPr>
        <p:spPr/>
        <p:txBody>
          <a:bodyPr/>
          <a:lstStyle/>
          <a:p>
            <a:fld id="{A6B0A459-D684-1A4F-B427-FF79276C0C2C}" type="datetimeFigureOut">
              <a:rPr kumimoji="1" lang="zh-CN" altLang="en-US" smtClean="0"/>
              <a:t>2018/3/15</a:t>
            </a:fld>
            <a:endParaRPr kumimoji="1" lang="zh-CN" altLang="en-US"/>
          </a:p>
        </p:txBody>
      </p:sp>
      <p:sp>
        <p:nvSpPr>
          <p:cNvPr id="6" name="页脚占位符 5">
            <a:extLst>
              <a:ext uri="{FF2B5EF4-FFF2-40B4-BE49-F238E27FC236}">
                <a16:creationId xmlns:a16="http://schemas.microsoft.com/office/drawing/2014/main" id="{94AD7BC8-B1F5-2E49-B9A7-34A182C7FD2D}"/>
              </a:ext>
            </a:extLst>
          </p:cNvPr>
          <p:cNvSpPr>
            <a:spLocks noGrp="1"/>
          </p:cNvSpPr>
          <p:nvPr>
            <p:ph type="ftr" sz="quarter" idx="11"/>
          </p:nvPr>
        </p:nvSpPr>
        <p:spPr/>
        <p:txBody>
          <a:bodyPr/>
          <a:lstStyle/>
          <a:p>
            <a:endParaRPr kumimoji="1" lang="zh-CN" altLang="en-US"/>
          </a:p>
        </p:txBody>
      </p:sp>
      <p:sp>
        <p:nvSpPr>
          <p:cNvPr id="7" name="幻灯片编号占位符 6">
            <a:extLst>
              <a:ext uri="{FF2B5EF4-FFF2-40B4-BE49-F238E27FC236}">
                <a16:creationId xmlns:a16="http://schemas.microsoft.com/office/drawing/2014/main" id="{F4D1B372-D433-CB46-85BE-01622A589C3F}"/>
              </a:ext>
            </a:extLst>
          </p:cNvPr>
          <p:cNvSpPr>
            <a:spLocks noGrp="1"/>
          </p:cNvSpPr>
          <p:nvPr>
            <p:ph type="sldNum" sz="quarter" idx="12"/>
          </p:nvPr>
        </p:nvSpPr>
        <p:spPr/>
        <p:txBody>
          <a:bodyPr/>
          <a:lstStyle/>
          <a:p>
            <a:fld id="{2770EBDB-ACAF-7B4D-878C-F6EC5E3D89C0}" type="slidenum">
              <a:rPr kumimoji="1" lang="zh-CN" altLang="en-US" smtClean="0"/>
              <a:t>‹#›</a:t>
            </a:fld>
            <a:endParaRPr kumimoji="1" lang="zh-CN" altLang="en-US"/>
          </a:p>
        </p:txBody>
      </p:sp>
    </p:spTree>
    <p:extLst>
      <p:ext uri="{BB962C8B-B14F-4D97-AF65-F5344CB8AC3E}">
        <p14:creationId xmlns:p14="http://schemas.microsoft.com/office/powerpoint/2010/main" val="3011218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22856A-874B-8045-A3DB-15210E554CF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217172F8-6DF2-6342-A03B-72B40B583E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F6C62399-EAEC-3848-A685-66CB5DDDD0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编辑母版文本样式</a:t>
            </a:r>
          </a:p>
        </p:txBody>
      </p:sp>
      <p:sp>
        <p:nvSpPr>
          <p:cNvPr id="5" name="日期占位符 4">
            <a:extLst>
              <a:ext uri="{FF2B5EF4-FFF2-40B4-BE49-F238E27FC236}">
                <a16:creationId xmlns:a16="http://schemas.microsoft.com/office/drawing/2014/main" id="{5E6B0B6C-ADF5-0B4D-837F-D98B38FD2796}"/>
              </a:ext>
            </a:extLst>
          </p:cNvPr>
          <p:cNvSpPr>
            <a:spLocks noGrp="1"/>
          </p:cNvSpPr>
          <p:nvPr>
            <p:ph type="dt" sz="half" idx="10"/>
          </p:nvPr>
        </p:nvSpPr>
        <p:spPr/>
        <p:txBody>
          <a:bodyPr/>
          <a:lstStyle/>
          <a:p>
            <a:fld id="{A6B0A459-D684-1A4F-B427-FF79276C0C2C}" type="datetimeFigureOut">
              <a:rPr kumimoji="1" lang="zh-CN" altLang="en-US" smtClean="0"/>
              <a:t>2018/3/15</a:t>
            </a:fld>
            <a:endParaRPr kumimoji="1" lang="zh-CN" altLang="en-US"/>
          </a:p>
        </p:txBody>
      </p:sp>
      <p:sp>
        <p:nvSpPr>
          <p:cNvPr id="6" name="页脚占位符 5">
            <a:extLst>
              <a:ext uri="{FF2B5EF4-FFF2-40B4-BE49-F238E27FC236}">
                <a16:creationId xmlns:a16="http://schemas.microsoft.com/office/drawing/2014/main" id="{9929DBC9-9BA7-0944-B98A-0984D5721D5A}"/>
              </a:ext>
            </a:extLst>
          </p:cNvPr>
          <p:cNvSpPr>
            <a:spLocks noGrp="1"/>
          </p:cNvSpPr>
          <p:nvPr>
            <p:ph type="ftr" sz="quarter" idx="11"/>
          </p:nvPr>
        </p:nvSpPr>
        <p:spPr/>
        <p:txBody>
          <a:bodyPr/>
          <a:lstStyle/>
          <a:p>
            <a:endParaRPr kumimoji="1" lang="zh-CN" altLang="en-US"/>
          </a:p>
        </p:txBody>
      </p:sp>
      <p:sp>
        <p:nvSpPr>
          <p:cNvPr id="7" name="幻灯片编号占位符 6">
            <a:extLst>
              <a:ext uri="{FF2B5EF4-FFF2-40B4-BE49-F238E27FC236}">
                <a16:creationId xmlns:a16="http://schemas.microsoft.com/office/drawing/2014/main" id="{BC4F9377-EAD9-AF4F-8623-26DC2D748A60}"/>
              </a:ext>
            </a:extLst>
          </p:cNvPr>
          <p:cNvSpPr>
            <a:spLocks noGrp="1"/>
          </p:cNvSpPr>
          <p:nvPr>
            <p:ph type="sldNum" sz="quarter" idx="12"/>
          </p:nvPr>
        </p:nvSpPr>
        <p:spPr/>
        <p:txBody>
          <a:bodyPr/>
          <a:lstStyle/>
          <a:p>
            <a:fld id="{2770EBDB-ACAF-7B4D-878C-F6EC5E3D89C0}" type="slidenum">
              <a:rPr kumimoji="1" lang="zh-CN" altLang="en-US" smtClean="0"/>
              <a:t>‹#›</a:t>
            </a:fld>
            <a:endParaRPr kumimoji="1" lang="zh-CN" altLang="en-US"/>
          </a:p>
        </p:txBody>
      </p:sp>
    </p:spTree>
    <p:extLst>
      <p:ext uri="{BB962C8B-B14F-4D97-AF65-F5344CB8AC3E}">
        <p14:creationId xmlns:p14="http://schemas.microsoft.com/office/powerpoint/2010/main" val="1294443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8A16C28-B6D1-E44D-85F4-B58DC76CC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A538F60-0202-E649-BB08-D5D5611BD4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a:extLst>
              <a:ext uri="{FF2B5EF4-FFF2-40B4-BE49-F238E27FC236}">
                <a16:creationId xmlns:a16="http://schemas.microsoft.com/office/drawing/2014/main" id="{D0DF3BF1-21DC-7343-8CF5-77452921D1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B0A459-D684-1A4F-B427-FF79276C0C2C}" type="datetimeFigureOut">
              <a:rPr kumimoji="1" lang="zh-CN" altLang="en-US" smtClean="0"/>
              <a:t>2018/3/15</a:t>
            </a:fld>
            <a:endParaRPr kumimoji="1" lang="zh-CN" altLang="en-US"/>
          </a:p>
        </p:txBody>
      </p:sp>
      <p:sp>
        <p:nvSpPr>
          <p:cNvPr id="5" name="页脚占位符 4">
            <a:extLst>
              <a:ext uri="{FF2B5EF4-FFF2-40B4-BE49-F238E27FC236}">
                <a16:creationId xmlns:a16="http://schemas.microsoft.com/office/drawing/2014/main" id="{4F62E9EB-4E04-8943-A6DD-47FDCDEE24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a:extLst>
              <a:ext uri="{FF2B5EF4-FFF2-40B4-BE49-F238E27FC236}">
                <a16:creationId xmlns:a16="http://schemas.microsoft.com/office/drawing/2014/main" id="{CC5FC25F-497E-DA45-98CB-20DC8E98C9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70EBDB-ACAF-7B4D-878C-F6EC5E3D89C0}" type="slidenum">
              <a:rPr kumimoji="1" lang="zh-CN" altLang="en-US" smtClean="0"/>
              <a:t>‹#›</a:t>
            </a:fld>
            <a:endParaRPr kumimoji="1" lang="zh-CN" altLang="en-US"/>
          </a:p>
        </p:txBody>
      </p:sp>
    </p:spTree>
    <p:extLst>
      <p:ext uri="{BB962C8B-B14F-4D97-AF65-F5344CB8AC3E}">
        <p14:creationId xmlns:p14="http://schemas.microsoft.com/office/powerpoint/2010/main" val="2163193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bastianraschka.com/Articles/2014_python_lda.html" TargetMode="External"/><Relationship Id="rId7" Type="http://schemas.openxmlformats.org/officeDocument/2006/relationships/image" Target="../media/image4.png"/><Relationship Id="rId2" Type="http://schemas.openxmlformats.org/officeDocument/2006/relationships/hyperlink" Target="https://courses.cs.washington.edu/courses/cse446/17au/"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CA30DF54-3BE7-4A41-967F-B1652F79C8F0}"/>
              </a:ext>
            </a:extLst>
          </p:cNvPr>
          <p:cNvSpPr/>
          <p:nvPr/>
        </p:nvSpPr>
        <p:spPr>
          <a:xfrm>
            <a:off x="0" y="0"/>
            <a:ext cx="12192000" cy="9810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MATH </a:t>
            </a:r>
            <a:r>
              <a:rPr lang="en-US" altLang="zh-Hans"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4432</a:t>
            </a:r>
            <a:r>
              <a:rPr lang="en-US" altLang="zh-CN"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dirty="0">
                <a:latin typeface="Microsoft YaHei" panose="020B0503020204020204" pitchFamily="34" charset="-122"/>
                <a:ea typeface="Microsoft YaHei" panose="020B0503020204020204" pitchFamily="34" charset="-122"/>
                <a:cs typeface="Times New Roman" panose="02020603050405020304" pitchFamily="18" charset="0"/>
              </a:rPr>
              <a:t>Mini-Project 1</a:t>
            </a:r>
            <a:r>
              <a:rPr lang="en-US" altLang="zh-CN"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 Multi-classi</a:t>
            </a:r>
            <a:r>
              <a:rPr lang="en-US" altLang="zh-Hans"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fi</a:t>
            </a:r>
            <a:r>
              <a:rPr lang="en-US" altLang="zh-CN"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cation: Hand-written Digits</a:t>
            </a:r>
          </a:p>
          <a:p>
            <a:pPr algn="ctr">
              <a:lnSpc>
                <a:spcPct val="150000"/>
              </a:lnSpc>
            </a:pPr>
            <a:r>
              <a:rPr lang="en-US" altLang="zh-Hans" sz="1050" dirty="0">
                <a:solidFill>
                  <a:schemeClr val="bg1"/>
                </a:solidFill>
              </a:rPr>
              <a:t>LI,</a:t>
            </a:r>
            <a:r>
              <a:rPr lang="zh-Hans" altLang="en-US" sz="1050" dirty="0">
                <a:solidFill>
                  <a:schemeClr val="bg1"/>
                </a:solidFill>
              </a:rPr>
              <a:t>  </a:t>
            </a:r>
            <a:r>
              <a:rPr lang="en-US" altLang="zh-Hans" sz="1050" dirty="0">
                <a:solidFill>
                  <a:schemeClr val="bg1"/>
                </a:solidFill>
              </a:rPr>
              <a:t>Junrong</a:t>
            </a:r>
            <a:r>
              <a:rPr lang="zh-Hans" altLang="en-US" sz="1050" dirty="0">
                <a:solidFill>
                  <a:schemeClr val="bg1"/>
                </a:solidFill>
              </a:rPr>
              <a:t> </a:t>
            </a:r>
            <a:r>
              <a:rPr lang="en-US" altLang="zh-Hans" sz="1050" dirty="0">
                <a:solidFill>
                  <a:schemeClr val="bg1"/>
                </a:solidFill>
              </a:rPr>
              <a:t>(Analysis,</a:t>
            </a:r>
            <a:r>
              <a:rPr lang="zh-Hans" altLang="en-US" sz="1050" dirty="0">
                <a:solidFill>
                  <a:schemeClr val="bg1"/>
                </a:solidFill>
              </a:rPr>
              <a:t> </a:t>
            </a:r>
            <a:r>
              <a:rPr lang="en-US" altLang="zh-Hans" sz="1050" dirty="0">
                <a:solidFill>
                  <a:schemeClr val="bg1"/>
                </a:solidFill>
              </a:rPr>
              <a:t>Algorithm)</a:t>
            </a:r>
            <a:r>
              <a:rPr lang="en-US" altLang="zh-CN" sz="1050" baseline="30000" dirty="0">
                <a:solidFill>
                  <a:schemeClr val="bg1"/>
                </a:solidFill>
              </a:rPr>
              <a:t>1</a:t>
            </a:r>
            <a:r>
              <a:rPr lang="en-US" altLang="zh-CN" sz="1050" dirty="0">
                <a:solidFill>
                  <a:schemeClr val="bg1"/>
                </a:solidFill>
              </a:rPr>
              <a:t>, </a:t>
            </a:r>
            <a:r>
              <a:rPr lang="en-US" altLang="zh-Hans" sz="1050" dirty="0">
                <a:solidFill>
                  <a:schemeClr val="bg1"/>
                </a:solidFill>
              </a:rPr>
              <a:t>LIU,</a:t>
            </a:r>
            <a:r>
              <a:rPr lang="zh-Hans" altLang="en-US" sz="1050" dirty="0">
                <a:solidFill>
                  <a:schemeClr val="bg1"/>
                </a:solidFill>
              </a:rPr>
              <a:t> </a:t>
            </a:r>
            <a:r>
              <a:rPr lang="en-US" altLang="zh-Hans" sz="1050" dirty="0">
                <a:solidFill>
                  <a:schemeClr val="bg1"/>
                </a:solidFill>
              </a:rPr>
              <a:t>Cheng</a:t>
            </a:r>
            <a:r>
              <a:rPr lang="zh-Hans" altLang="en-US" sz="1050" dirty="0">
                <a:solidFill>
                  <a:schemeClr val="bg1"/>
                </a:solidFill>
              </a:rPr>
              <a:t> </a:t>
            </a:r>
            <a:r>
              <a:rPr lang="en-US" altLang="zh-Hans" sz="1050" dirty="0">
                <a:solidFill>
                  <a:schemeClr val="bg1"/>
                </a:solidFill>
              </a:rPr>
              <a:t>(Analysis,</a:t>
            </a:r>
            <a:r>
              <a:rPr lang="zh-Hans" altLang="en-US" sz="1050" dirty="0">
                <a:solidFill>
                  <a:schemeClr val="bg1"/>
                </a:solidFill>
              </a:rPr>
              <a:t> </a:t>
            </a:r>
            <a:r>
              <a:rPr lang="en-US" altLang="zh-Hans" sz="1050" dirty="0">
                <a:solidFill>
                  <a:schemeClr val="bg1"/>
                </a:solidFill>
              </a:rPr>
              <a:t>Algorithm)</a:t>
            </a:r>
            <a:r>
              <a:rPr lang="en-US" altLang="zh-CN" sz="1050" baseline="30000" dirty="0">
                <a:solidFill>
                  <a:schemeClr val="bg1"/>
                </a:solidFill>
              </a:rPr>
              <a:t>2</a:t>
            </a:r>
            <a:r>
              <a:rPr lang="en-US" altLang="zh-CN" sz="1050" dirty="0">
                <a:solidFill>
                  <a:schemeClr val="bg1"/>
                </a:solidFill>
              </a:rPr>
              <a:t> and </a:t>
            </a:r>
            <a:r>
              <a:rPr lang="en-US" altLang="zh-Hans" sz="1050" dirty="0">
                <a:solidFill>
                  <a:schemeClr val="bg1"/>
                </a:solidFill>
              </a:rPr>
              <a:t>ZHANG,</a:t>
            </a:r>
            <a:r>
              <a:rPr lang="zh-Hans" altLang="en-US" sz="1050" dirty="0">
                <a:solidFill>
                  <a:schemeClr val="bg1"/>
                </a:solidFill>
              </a:rPr>
              <a:t> </a:t>
            </a:r>
            <a:r>
              <a:rPr lang="en-US" altLang="zh-Hans" sz="1050" dirty="0">
                <a:solidFill>
                  <a:schemeClr val="bg1"/>
                </a:solidFill>
              </a:rPr>
              <a:t>Wenhao</a:t>
            </a:r>
            <a:r>
              <a:rPr lang="zh-Hans" altLang="en-US" sz="1050" dirty="0">
                <a:solidFill>
                  <a:schemeClr val="bg1"/>
                </a:solidFill>
              </a:rPr>
              <a:t> </a:t>
            </a:r>
            <a:r>
              <a:rPr lang="en-US" altLang="zh-Hans" sz="1050" dirty="0">
                <a:solidFill>
                  <a:schemeClr val="bg1"/>
                </a:solidFill>
              </a:rPr>
              <a:t>(Analysis,</a:t>
            </a:r>
            <a:r>
              <a:rPr lang="zh-Hans" altLang="en-US" sz="1050" dirty="0">
                <a:solidFill>
                  <a:schemeClr val="bg1"/>
                </a:solidFill>
              </a:rPr>
              <a:t> </a:t>
            </a:r>
            <a:r>
              <a:rPr lang="en-US" altLang="zh-Hans" sz="1050" dirty="0">
                <a:solidFill>
                  <a:schemeClr val="bg1"/>
                </a:solidFill>
              </a:rPr>
              <a:t>Poster)</a:t>
            </a:r>
            <a:r>
              <a:rPr lang="en-US" altLang="zh-Hans" sz="1050" baseline="30000" dirty="0">
                <a:solidFill>
                  <a:schemeClr val="bg1"/>
                </a:solidFill>
              </a:rPr>
              <a:t>3</a:t>
            </a:r>
            <a:endParaRPr lang="en-US" altLang="zh-CN" sz="1050" baseline="30000" dirty="0">
              <a:solidFill>
                <a:schemeClr val="bg1"/>
              </a:solidFill>
            </a:endParaRPr>
          </a:p>
          <a:p>
            <a:pPr algn="ctr"/>
            <a:r>
              <a:rPr lang="en-US" altLang="zh-CN" sz="1050" baseline="30000" dirty="0">
                <a:solidFill>
                  <a:schemeClr val="bg1"/>
                </a:solidFill>
              </a:rPr>
              <a:t>1</a:t>
            </a:r>
            <a:r>
              <a:rPr lang="en-US" altLang="zh-CN" sz="1050" dirty="0">
                <a:solidFill>
                  <a:schemeClr val="bg1"/>
                </a:solidFill>
              </a:rPr>
              <a:t>: </a:t>
            </a:r>
            <a:r>
              <a:rPr lang="en-US" altLang="zh-Hans" sz="1050" dirty="0">
                <a:solidFill>
                  <a:schemeClr val="bg1"/>
                </a:solidFill>
              </a:rPr>
              <a:t>jlibz@connect.ust.hk</a:t>
            </a:r>
            <a:r>
              <a:rPr lang="zh-Hans" altLang="en-US" sz="1050" dirty="0">
                <a:solidFill>
                  <a:schemeClr val="bg1"/>
                </a:solidFill>
              </a:rPr>
              <a:t> </a:t>
            </a:r>
            <a:r>
              <a:rPr lang="en-US" altLang="zh-CN" sz="1050" baseline="30000" dirty="0">
                <a:solidFill>
                  <a:schemeClr val="bg1"/>
                </a:solidFill>
              </a:rPr>
              <a:t>2</a:t>
            </a:r>
            <a:r>
              <a:rPr lang="en-US" altLang="zh-CN" sz="1050" dirty="0">
                <a:solidFill>
                  <a:schemeClr val="bg1"/>
                </a:solidFill>
              </a:rPr>
              <a:t>: </a:t>
            </a:r>
            <a:r>
              <a:rPr lang="en-US" altLang="zh-Hans" sz="1050" dirty="0">
                <a:solidFill>
                  <a:schemeClr val="bg1"/>
                </a:solidFill>
              </a:rPr>
              <a:t>cliubg@connect.ust.hk</a:t>
            </a:r>
            <a:r>
              <a:rPr lang="zh-Hans" altLang="en-US" sz="1050" dirty="0">
                <a:solidFill>
                  <a:schemeClr val="bg1"/>
                </a:solidFill>
              </a:rPr>
              <a:t> </a:t>
            </a:r>
            <a:r>
              <a:rPr lang="en-US" altLang="zh-Hans" sz="1050" baseline="30000" dirty="0">
                <a:solidFill>
                  <a:schemeClr val="bg1"/>
                </a:solidFill>
              </a:rPr>
              <a:t>3</a:t>
            </a:r>
            <a:r>
              <a:rPr lang="en-US" altLang="zh-Hans" sz="1050" dirty="0">
                <a:solidFill>
                  <a:schemeClr val="bg1"/>
                </a:solidFill>
              </a:rPr>
              <a:t>:wzhangat@connect.ust.hk</a:t>
            </a:r>
            <a:r>
              <a:rPr lang="en-US" altLang="zh-Hans" sz="1050"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	</a:t>
            </a:r>
            <a:endParaRPr lang="en-US" altLang="zh-CN" sz="1050"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5" name="Rectangle 8">
            <a:extLst>
              <a:ext uri="{FF2B5EF4-FFF2-40B4-BE49-F238E27FC236}">
                <a16:creationId xmlns:a16="http://schemas.microsoft.com/office/drawing/2014/main" id="{BB48E4C0-14FC-9A49-855E-E53550B51788}"/>
              </a:ext>
            </a:extLst>
          </p:cNvPr>
          <p:cNvSpPr/>
          <p:nvPr/>
        </p:nvSpPr>
        <p:spPr>
          <a:xfrm>
            <a:off x="164895" y="1076875"/>
            <a:ext cx="3794332" cy="264920"/>
          </a:xfrm>
          <a:prstGeom prst="rect">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latin typeface="Microsoft YaHei" panose="020B0503020204020204" pitchFamily="34" charset="-122"/>
                <a:ea typeface="Microsoft YaHei" panose="020B0503020204020204" pitchFamily="34" charset="-122"/>
              </a:rPr>
              <a:t>1. </a:t>
            </a:r>
            <a:r>
              <a:rPr lang="en-US" altLang="zh-Hans" sz="1200" dirty="0">
                <a:latin typeface="Microsoft YaHei" panose="020B0503020204020204" pitchFamily="34" charset="-122"/>
                <a:ea typeface="Microsoft YaHei" panose="020B0503020204020204" pitchFamily="34" charset="-122"/>
              </a:rPr>
              <a:t>Introduction</a:t>
            </a:r>
            <a:endParaRPr lang="en-US" sz="1200" dirty="0">
              <a:latin typeface="Microsoft YaHei" panose="020B0503020204020204" pitchFamily="34" charset="-122"/>
              <a:ea typeface="Microsoft YaHei" panose="020B0503020204020204" pitchFamily="34" charset="-122"/>
            </a:endParaRPr>
          </a:p>
        </p:txBody>
      </p:sp>
      <p:sp>
        <p:nvSpPr>
          <p:cNvPr id="6" name="Rectangle 12">
            <a:extLst>
              <a:ext uri="{FF2B5EF4-FFF2-40B4-BE49-F238E27FC236}">
                <a16:creationId xmlns:a16="http://schemas.microsoft.com/office/drawing/2014/main" id="{743AF8E6-15C7-A64B-9D21-E2ABFDD05F9D}"/>
              </a:ext>
            </a:extLst>
          </p:cNvPr>
          <p:cNvSpPr/>
          <p:nvPr/>
        </p:nvSpPr>
        <p:spPr>
          <a:xfrm>
            <a:off x="164895" y="1341795"/>
            <a:ext cx="3794332" cy="1852961"/>
          </a:xfrm>
          <a:prstGeom prst="rect">
            <a:avLst/>
          </a:prstGeom>
          <a:ln>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Hans" sz="1000" b="1" u="sng" dirty="0">
                <a:latin typeface="Microsoft YaHei" panose="020B0503020204020204" pitchFamily="34" charset="-122"/>
                <a:ea typeface="Microsoft YaHei" panose="020B0503020204020204" pitchFamily="34" charset="-122"/>
              </a:rPr>
              <a:t>Data</a:t>
            </a:r>
            <a:r>
              <a:rPr lang="zh-Hans" altLang="en-US" sz="1000" b="1" u="sng" dirty="0">
                <a:latin typeface="Microsoft YaHei" panose="020B0503020204020204" pitchFamily="34" charset="-122"/>
                <a:ea typeface="Microsoft YaHei" panose="020B0503020204020204" pitchFamily="34" charset="-122"/>
              </a:rPr>
              <a:t> </a:t>
            </a:r>
            <a:r>
              <a:rPr lang="en-US" altLang="zh-Hans" sz="1000" b="1" u="sng" dirty="0">
                <a:latin typeface="Microsoft YaHei" panose="020B0503020204020204" pitchFamily="34" charset="-122"/>
                <a:ea typeface="Microsoft YaHei" panose="020B0503020204020204" pitchFamily="34" charset="-122"/>
              </a:rPr>
              <a:t>Format</a:t>
            </a:r>
            <a:r>
              <a:rPr lang="zh-Hans" altLang="en-US" sz="1000" b="1" dirty="0">
                <a:latin typeface="Microsoft YaHei" panose="020B0503020204020204" pitchFamily="34" charset="-122"/>
                <a:ea typeface="Microsoft YaHei" panose="020B0503020204020204" pitchFamily="34" charset="-122"/>
              </a:rPr>
              <a:t> </a:t>
            </a:r>
            <a:endParaRPr lang="en-US" altLang="zh-Hans" sz="1000" b="1" dirty="0">
              <a:latin typeface="Microsoft YaHei" panose="020B0503020204020204" pitchFamily="34" charset="-122"/>
              <a:ea typeface="Microsoft YaHei" panose="020B0503020204020204" pitchFamily="34" charset="-122"/>
            </a:endParaRPr>
          </a:p>
          <a:p>
            <a:pPr algn="just"/>
            <a:r>
              <a:rPr lang="en-US" altLang="zh-Hans" sz="1000" dirty="0">
                <a:latin typeface="Microsoft YaHei" panose="020B0503020204020204" pitchFamily="34" charset="-122"/>
                <a:ea typeface="Microsoft YaHei" panose="020B0503020204020204" pitchFamily="34" charset="-122"/>
              </a:rPr>
              <a:t>Both</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the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train</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and</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test</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data</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are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composed</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of</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n</a:t>
            </a:r>
            <a:r>
              <a:rPr lang="en-US" altLang="zh-CN" sz="1000" dirty="0">
                <a:latin typeface="Microsoft YaHei" panose="020B0503020204020204" pitchFamily="34" charset="-122"/>
                <a:ea typeface="Microsoft YaHei" panose="020B0503020204020204" pitchFamily="34" charset="-122"/>
              </a:rPr>
              <a:t>ormalized</a:t>
            </a:r>
            <a:r>
              <a:rPr lang="zh-Hans" altLang="en-US" sz="1000" dirty="0">
                <a:latin typeface="Microsoft YaHei" panose="020B0503020204020204" pitchFamily="34" charset="-122"/>
                <a:ea typeface="Microsoft YaHei" panose="020B0503020204020204" pitchFamily="34" charset="-122"/>
              </a:rPr>
              <a:t> </a:t>
            </a:r>
            <a:r>
              <a:rPr lang="en-US" altLang="zh-CN" sz="1000" dirty="0">
                <a:latin typeface="Microsoft YaHei" panose="020B0503020204020204" pitchFamily="34" charset="-122"/>
                <a:ea typeface="Microsoft YaHei" panose="020B0503020204020204" pitchFamily="34" charset="-122"/>
              </a:rPr>
              <a:t>handwritten digits</a:t>
            </a:r>
            <a:r>
              <a:rPr lang="en-US" altLang="zh-Hans" sz="1000" dirty="0">
                <a:latin typeface="Microsoft YaHei" panose="020B0503020204020204" pitchFamily="34" charset="-122"/>
                <a:ea typeface="Microsoft YaHei" panose="020B0503020204020204" pitchFamily="34" charset="-122"/>
              </a:rPr>
              <a:t>.</a:t>
            </a:r>
            <a:r>
              <a:rPr lang="zh-Hans" altLang="en-US" sz="1000" dirty="0">
                <a:latin typeface="Microsoft YaHei" panose="020B0503020204020204" pitchFamily="34" charset="-122"/>
                <a:ea typeface="Microsoft YaHei" panose="020B0503020204020204" pitchFamily="34" charset="-122"/>
              </a:rPr>
              <a:t> </a:t>
            </a:r>
            <a:r>
              <a:rPr lang="en-US" altLang="zh-CN" sz="1000" dirty="0">
                <a:latin typeface="Microsoft YaHei" panose="020B0503020204020204" pitchFamily="34" charset="-122"/>
                <a:ea typeface="Microsoft YaHei" panose="020B0503020204020204" pitchFamily="34" charset="-122"/>
              </a:rPr>
              <a:t>The original scanned digits are binary and of different sizes and orientations</a:t>
            </a:r>
            <a:r>
              <a:rPr lang="en-US" altLang="zh-Hans" sz="1000" dirty="0">
                <a:latin typeface="Microsoft YaHei" panose="020B0503020204020204" pitchFamily="34" charset="-122"/>
                <a:ea typeface="Microsoft YaHei" panose="020B0503020204020204" pitchFamily="34" charset="-122"/>
              </a:rPr>
              <a:t>,</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which</a:t>
            </a:r>
            <a:r>
              <a:rPr lang="zh-Hans" altLang="en-US" sz="1000" dirty="0">
                <a:latin typeface="Microsoft YaHei" panose="020B0503020204020204" pitchFamily="34" charset="-122"/>
                <a:ea typeface="Microsoft YaHei" panose="020B0503020204020204" pitchFamily="34" charset="-122"/>
              </a:rPr>
              <a:t> </a:t>
            </a:r>
            <a:r>
              <a:rPr lang="en-US" altLang="zh-CN" sz="1000" dirty="0">
                <a:latin typeface="Microsoft YaHei" panose="020B0503020204020204" pitchFamily="34" charset="-122"/>
                <a:ea typeface="Microsoft YaHei" panose="020B0503020204020204" pitchFamily="34" charset="-122"/>
              </a:rPr>
              <a:t>have been normalized in</a:t>
            </a:r>
            <a:r>
              <a:rPr lang="en-US" altLang="zh-Hans" sz="1000" dirty="0">
                <a:latin typeface="Microsoft YaHei" panose="020B0503020204020204" pitchFamily="34" charset="-122"/>
                <a:ea typeface="Microsoft YaHei" panose="020B0503020204020204" pitchFamily="34" charset="-122"/>
              </a:rPr>
              <a:t>to</a:t>
            </a:r>
            <a:r>
              <a:rPr lang="en-US" altLang="zh-CN" sz="1000" dirty="0">
                <a:latin typeface="Microsoft YaHei" panose="020B0503020204020204" pitchFamily="34" charset="-122"/>
                <a:ea typeface="Microsoft YaHei" panose="020B0503020204020204" pitchFamily="34" charset="-122"/>
              </a:rPr>
              <a:t> 16 x 16 grayscale images</a:t>
            </a:r>
            <a:r>
              <a:rPr lang="en-US" altLang="zh-Hans" sz="1000" dirty="0">
                <a:latin typeface="Microsoft YaHei" panose="020B0503020204020204" pitchFamily="34" charset="-122"/>
                <a:ea typeface="Microsoft YaHei" panose="020B0503020204020204" pitchFamily="34" charset="-122"/>
              </a:rPr>
              <a:t>.</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Each</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piece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of</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data</a:t>
            </a:r>
            <a:r>
              <a:rPr lang="zh-Hans" altLang="en-US" sz="1000" dirty="0">
                <a:latin typeface="Microsoft YaHei" panose="020B0503020204020204" pitchFamily="34" charset="-122"/>
                <a:ea typeface="Microsoft YaHei" panose="020B0503020204020204" pitchFamily="34" charset="-122"/>
              </a:rPr>
              <a:t> </a:t>
            </a:r>
            <a:r>
              <a:rPr lang="en-US" altLang="zh-CN" sz="1000" dirty="0">
                <a:latin typeface="Microsoft YaHei" panose="020B0503020204020204" pitchFamily="34" charset="-122"/>
                <a:ea typeface="Microsoft YaHei" panose="020B0503020204020204" pitchFamily="34" charset="-122"/>
              </a:rPr>
              <a:t>consists of the digit id (0-9) followed by the 256 grayscale values</a:t>
            </a:r>
            <a:r>
              <a:rPr lang="en-US" altLang="zh-Hans" sz="1000" dirty="0">
                <a:latin typeface="Microsoft YaHei" panose="020B0503020204020204" pitchFamily="34" charset="-122"/>
                <a:ea typeface="Microsoft YaHei" panose="020B0503020204020204" pitchFamily="34" charset="-122"/>
              </a:rPr>
              <a:t>.</a:t>
            </a:r>
            <a:r>
              <a:rPr lang="en-US" altLang="zh-CN" sz="1000" dirty="0">
                <a:latin typeface="Microsoft YaHei" panose="020B0503020204020204" pitchFamily="34" charset="-122"/>
                <a:ea typeface="Microsoft YaHei" panose="020B0503020204020204" pitchFamily="34" charset="-122"/>
              </a:rPr>
              <a:t> There are 7291 training observations and 2007 test observations</a:t>
            </a:r>
            <a:r>
              <a:rPr lang="en-US" altLang="zh-Hans" sz="1000" dirty="0">
                <a:latin typeface="Microsoft YaHei" panose="020B0503020204020204" pitchFamily="34" charset="-122"/>
                <a:ea typeface="Microsoft YaHei" panose="020B0503020204020204" pitchFamily="34" charset="-122"/>
              </a:rPr>
              <a:t>.</a:t>
            </a:r>
            <a:endParaRPr lang="en-US" sz="1000" dirty="0">
              <a:latin typeface="Microsoft YaHei" panose="020B0503020204020204" pitchFamily="34" charset="-122"/>
              <a:ea typeface="Microsoft YaHei" panose="020B0503020204020204" pitchFamily="34" charset="-122"/>
            </a:endParaRPr>
          </a:p>
          <a:p>
            <a:pPr algn="just"/>
            <a:r>
              <a:rPr lang="en-US" altLang="zh-Hans" sz="1000" b="1" u="sng" dirty="0">
                <a:latin typeface="Microsoft YaHei" panose="020B0503020204020204" pitchFamily="34" charset="-122"/>
                <a:ea typeface="Microsoft YaHei" panose="020B0503020204020204" pitchFamily="34" charset="-122"/>
              </a:rPr>
              <a:t>Intention</a:t>
            </a:r>
          </a:p>
          <a:p>
            <a:pPr algn="just"/>
            <a:r>
              <a:rPr lang="en-US" altLang="zh-Hans" sz="1000" dirty="0">
                <a:latin typeface="Microsoft YaHei" panose="020B0503020204020204" pitchFamily="34" charset="-122"/>
                <a:ea typeface="Microsoft YaHei" panose="020B0503020204020204" pitchFamily="34" charset="-122"/>
              </a:rPr>
              <a:t>Apply</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proper</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algorithms</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on</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the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train</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set</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and</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predict</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the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digit</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id</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based</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on</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the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given</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grayscale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values</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given</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by</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the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test</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set.</a:t>
            </a:r>
            <a:r>
              <a:rPr lang="zh-Hans" altLang="en-US" sz="1000" dirty="0">
                <a:latin typeface="Microsoft YaHei" panose="020B0503020204020204" pitchFamily="34" charset="-122"/>
                <a:ea typeface="Microsoft YaHei" panose="020B0503020204020204" pitchFamily="34" charset="-122"/>
              </a:rPr>
              <a:t> </a:t>
            </a:r>
            <a:endParaRPr lang="en-US" sz="1000" dirty="0">
              <a:latin typeface="Microsoft YaHei" panose="020B0503020204020204" pitchFamily="34" charset="-122"/>
              <a:ea typeface="Microsoft YaHei" panose="020B0503020204020204" pitchFamily="34" charset="-122"/>
            </a:endParaRPr>
          </a:p>
        </p:txBody>
      </p:sp>
      <p:sp>
        <p:nvSpPr>
          <p:cNvPr id="7" name="Rectangle 8">
            <a:extLst>
              <a:ext uri="{FF2B5EF4-FFF2-40B4-BE49-F238E27FC236}">
                <a16:creationId xmlns:a16="http://schemas.microsoft.com/office/drawing/2014/main" id="{B449D976-D641-DC41-A483-59386C27B5A8}"/>
              </a:ext>
            </a:extLst>
          </p:cNvPr>
          <p:cNvSpPr/>
          <p:nvPr/>
        </p:nvSpPr>
        <p:spPr>
          <a:xfrm>
            <a:off x="164895" y="3301152"/>
            <a:ext cx="3794332" cy="264920"/>
          </a:xfrm>
          <a:prstGeom prst="rect">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Hans" sz="1200" dirty="0">
                <a:latin typeface="Microsoft YaHei" panose="020B0503020204020204" pitchFamily="34" charset="-122"/>
                <a:ea typeface="Microsoft YaHei" panose="020B0503020204020204" pitchFamily="34" charset="-122"/>
              </a:rPr>
              <a:t>2</a:t>
            </a:r>
            <a:r>
              <a:rPr lang="en-US" sz="1200" dirty="0">
                <a:latin typeface="Microsoft YaHei" panose="020B0503020204020204" pitchFamily="34" charset="-122"/>
                <a:ea typeface="Microsoft YaHei" panose="020B0503020204020204" pitchFamily="34" charset="-122"/>
              </a:rPr>
              <a:t>. </a:t>
            </a:r>
            <a:r>
              <a:rPr lang="en-US" altLang="zh-Hans" sz="1200" dirty="0">
                <a:latin typeface="Microsoft YaHei" panose="020B0503020204020204" pitchFamily="34" charset="-122"/>
                <a:ea typeface="Microsoft YaHei" panose="020B0503020204020204" pitchFamily="34" charset="-122"/>
              </a:rPr>
              <a:t>Algorithms</a:t>
            </a:r>
            <a:r>
              <a:rPr lang="zh-Hans" altLang="en-US" sz="1200" dirty="0">
                <a:latin typeface="Microsoft YaHei" panose="020B0503020204020204" pitchFamily="34" charset="-122"/>
                <a:ea typeface="Microsoft YaHei" panose="020B0503020204020204" pitchFamily="34" charset="-122"/>
              </a:rPr>
              <a:t> </a:t>
            </a:r>
            <a:r>
              <a:rPr lang="en-US" altLang="zh-Hans" sz="1200" dirty="0">
                <a:latin typeface="Microsoft YaHei" panose="020B0503020204020204" pitchFamily="34" charset="-122"/>
                <a:ea typeface="Microsoft YaHei" panose="020B0503020204020204" pitchFamily="34" charset="-122"/>
              </a:rPr>
              <a:t>Adopted</a:t>
            </a:r>
            <a:r>
              <a:rPr lang="zh-Hans" altLang="en-US" sz="1200" dirty="0">
                <a:latin typeface="Microsoft YaHei" panose="020B0503020204020204" pitchFamily="34" charset="-122"/>
                <a:ea typeface="Microsoft YaHei" panose="020B0503020204020204" pitchFamily="34" charset="-122"/>
              </a:rPr>
              <a:t> </a:t>
            </a:r>
            <a:endParaRPr lang="en-US" sz="1200" dirty="0">
              <a:latin typeface="Microsoft YaHei" panose="020B0503020204020204" pitchFamily="34" charset="-122"/>
              <a:ea typeface="Microsoft YaHei" panose="020B0503020204020204" pitchFamily="34" charset="-122"/>
            </a:endParaRPr>
          </a:p>
        </p:txBody>
      </p:sp>
      <p:sp>
        <p:nvSpPr>
          <p:cNvPr id="8" name="Rectangle 12">
            <a:extLst>
              <a:ext uri="{FF2B5EF4-FFF2-40B4-BE49-F238E27FC236}">
                <a16:creationId xmlns:a16="http://schemas.microsoft.com/office/drawing/2014/main" id="{A6F17053-2781-1648-A21F-01A5AA35ED60}"/>
              </a:ext>
            </a:extLst>
          </p:cNvPr>
          <p:cNvSpPr/>
          <p:nvPr/>
        </p:nvSpPr>
        <p:spPr>
          <a:xfrm>
            <a:off x="164895" y="3566072"/>
            <a:ext cx="3794332" cy="960163"/>
          </a:xfrm>
          <a:prstGeom prst="rect">
            <a:avLst/>
          </a:prstGeom>
          <a:ln>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Hans" sz="1000" b="1" u="sng" dirty="0">
                <a:latin typeface="Microsoft YaHei" panose="020B0503020204020204" pitchFamily="34" charset="-122"/>
                <a:ea typeface="Microsoft YaHei" panose="020B0503020204020204" pitchFamily="34" charset="-122"/>
              </a:rPr>
              <a:t>K</a:t>
            </a:r>
            <a:r>
              <a:rPr lang="en-US" altLang="zh-CN" sz="1000" b="1" u="sng" dirty="0">
                <a:latin typeface="Microsoft YaHei" panose="020B0503020204020204" pitchFamily="34" charset="-122"/>
                <a:ea typeface="Microsoft YaHei" panose="020B0503020204020204" pitchFamily="34" charset="-122"/>
              </a:rPr>
              <a:t>-</a:t>
            </a:r>
            <a:r>
              <a:rPr lang="en-US" altLang="zh-Hans" sz="1000" b="1" u="sng" dirty="0">
                <a:latin typeface="Microsoft YaHei" panose="020B0503020204020204" pitchFamily="34" charset="-122"/>
                <a:ea typeface="Microsoft YaHei" panose="020B0503020204020204" pitchFamily="34" charset="-122"/>
              </a:rPr>
              <a:t>N</a:t>
            </a:r>
            <a:r>
              <a:rPr lang="en-US" altLang="zh-CN" sz="1000" b="1" u="sng" dirty="0">
                <a:latin typeface="Microsoft YaHei" panose="020B0503020204020204" pitchFamily="34" charset="-122"/>
                <a:ea typeface="Microsoft YaHei" panose="020B0503020204020204" pitchFamily="34" charset="-122"/>
              </a:rPr>
              <a:t>earest </a:t>
            </a:r>
            <a:r>
              <a:rPr lang="en-US" altLang="zh-Hans" sz="1000" b="1" u="sng" dirty="0">
                <a:latin typeface="Microsoft YaHei" panose="020B0503020204020204" pitchFamily="34" charset="-122"/>
                <a:ea typeface="Microsoft YaHei" panose="020B0503020204020204" pitchFamily="34" charset="-122"/>
              </a:rPr>
              <a:t>N</a:t>
            </a:r>
            <a:r>
              <a:rPr lang="en-US" altLang="zh-CN" sz="1000" b="1" u="sng" dirty="0">
                <a:latin typeface="Microsoft YaHei" panose="020B0503020204020204" pitchFamily="34" charset="-122"/>
                <a:ea typeface="Microsoft YaHei" panose="020B0503020204020204" pitchFamily="34" charset="-122"/>
              </a:rPr>
              <a:t>eighbors </a:t>
            </a:r>
            <a:r>
              <a:rPr lang="en-US" altLang="zh-Hans" sz="1000" b="1" u="sng" dirty="0">
                <a:latin typeface="Microsoft YaHei" panose="020B0503020204020204" pitchFamily="34" charset="-122"/>
                <a:ea typeface="Microsoft YaHei" panose="020B0503020204020204" pitchFamily="34" charset="-122"/>
              </a:rPr>
              <a:t>A</a:t>
            </a:r>
            <a:r>
              <a:rPr lang="en-US" altLang="zh-CN" sz="1000" b="1" u="sng" dirty="0">
                <a:latin typeface="Microsoft YaHei" panose="020B0503020204020204" pitchFamily="34" charset="-122"/>
                <a:ea typeface="Microsoft YaHei" panose="020B0503020204020204" pitchFamily="34" charset="-122"/>
              </a:rPr>
              <a:t>lgorithm</a:t>
            </a:r>
            <a:r>
              <a:rPr lang="zh-Hans" altLang="en-US" sz="1000" b="1" u="sng" dirty="0">
                <a:latin typeface="Microsoft YaHei" panose="020B0503020204020204" pitchFamily="34" charset="-122"/>
                <a:ea typeface="Microsoft YaHei" panose="020B0503020204020204" pitchFamily="34" charset="-122"/>
              </a:rPr>
              <a:t> </a:t>
            </a:r>
            <a:r>
              <a:rPr lang="en-US" altLang="zh-Hans" sz="1000" b="1" u="sng" dirty="0">
                <a:latin typeface="Microsoft YaHei" panose="020B0503020204020204" pitchFamily="34" charset="-122"/>
                <a:ea typeface="Microsoft YaHei" panose="020B0503020204020204" pitchFamily="34" charset="-122"/>
              </a:rPr>
              <a:t>(KNN)</a:t>
            </a:r>
            <a:r>
              <a:rPr lang="zh-Hans" altLang="en-US" sz="1000" b="1" u="sng" dirty="0">
                <a:latin typeface="Microsoft YaHei" panose="020B0503020204020204" pitchFamily="34" charset="-122"/>
                <a:ea typeface="Microsoft YaHei" panose="020B0503020204020204" pitchFamily="34" charset="-122"/>
              </a:rPr>
              <a:t> </a:t>
            </a:r>
            <a:endParaRPr lang="en-US" altLang="zh-Hans" sz="1000" b="1" u="sng" dirty="0">
              <a:latin typeface="Microsoft YaHei" panose="020B0503020204020204" pitchFamily="34" charset="-122"/>
              <a:ea typeface="Microsoft YaHei" panose="020B0503020204020204" pitchFamily="34" charset="-122"/>
            </a:endParaRPr>
          </a:p>
          <a:p>
            <a:pPr algn="just"/>
            <a:endParaRPr lang="en-US" altLang="zh-Hans" sz="1000" b="1" u="sng" dirty="0">
              <a:latin typeface="Microsoft YaHei" panose="020B0503020204020204" pitchFamily="34" charset="-122"/>
              <a:ea typeface="Microsoft YaHei" panose="020B0503020204020204" pitchFamily="34" charset="-122"/>
            </a:endParaRPr>
          </a:p>
          <a:p>
            <a:pPr algn="just"/>
            <a:r>
              <a:rPr lang="en-US" altLang="zh-Hans" sz="1000" b="1" u="sng" dirty="0">
                <a:latin typeface="Microsoft YaHei" panose="020B0503020204020204" pitchFamily="34" charset="-122"/>
                <a:ea typeface="Microsoft YaHei" panose="020B0503020204020204" pitchFamily="34" charset="-122"/>
              </a:rPr>
              <a:t>Linear</a:t>
            </a:r>
            <a:r>
              <a:rPr lang="zh-Hans" altLang="en-US" sz="1000" b="1" u="sng" dirty="0">
                <a:latin typeface="Microsoft YaHei" panose="020B0503020204020204" pitchFamily="34" charset="-122"/>
                <a:ea typeface="Microsoft YaHei" panose="020B0503020204020204" pitchFamily="34" charset="-122"/>
              </a:rPr>
              <a:t> </a:t>
            </a:r>
            <a:r>
              <a:rPr lang="en-US" altLang="zh-Hans" sz="1000" b="1" u="sng" dirty="0">
                <a:latin typeface="Microsoft YaHei" panose="020B0503020204020204" pitchFamily="34" charset="-122"/>
                <a:ea typeface="Microsoft YaHei" panose="020B0503020204020204" pitchFamily="34" charset="-122"/>
              </a:rPr>
              <a:t>Discriminant</a:t>
            </a:r>
            <a:r>
              <a:rPr lang="zh-Hans" altLang="en-US" sz="1000" b="1" u="sng" dirty="0">
                <a:latin typeface="Microsoft YaHei" panose="020B0503020204020204" pitchFamily="34" charset="-122"/>
                <a:ea typeface="Microsoft YaHei" panose="020B0503020204020204" pitchFamily="34" charset="-122"/>
              </a:rPr>
              <a:t> </a:t>
            </a:r>
            <a:r>
              <a:rPr lang="en-US" altLang="zh-Hans" sz="1000" b="1" u="sng" dirty="0">
                <a:latin typeface="Microsoft YaHei" panose="020B0503020204020204" pitchFamily="34" charset="-122"/>
                <a:ea typeface="Microsoft YaHei" panose="020B0503020204020204" pitchFamily="34" charset="-122"/>
              </a:rPr>
              <a:t>Analysis</a:t>
            </a:r>
            <a:r>
              <a:rPr lang="zh-Hans" altLang="en-US" sz="1000" b="1" u="sng" dirty="0">
                <a:latin typeface="Microsoft YaHei" panose="020B0503020204020204" pitchFamily="34" charset="-122"/>
                <a:ea typeface="Microsoft YaHei" panose="020B0503020204020204" pitchFamily="34" charset="-122"/>
              </a:rPr>
              <a:t> </a:t>
            </a:r>
            <a:r>
              <a:rPr lang="en-US" altLang="zh-Hans" sz="1000" b="1" u="sng" dirty="0">
                <a:latin typeface="Microsoft YaHei" panose="020B0503020204020204" pitchFamily="34" charset="-122"/>
                <a:ea typeface="Microsoft YaHei" panose="020B0503020204020204" pitchFamily="34" charset="-122"/>
              </a:rPr>
              <a:t>(LDA)</a:t>
            </a:r>
          </a:p>
          <a:p>
            <a:pPr algn="just"/>
            <a:endParaRPr lang="en-US" altLang="zh-Hans" sz="1000" b="1" u="sng" dirty="0">
              <a:latin typeface="Microsoft YaHei" panose="020B0503020204020204" pitchFamily="34" charset="-122"/>
              <a:ea typeface="Microsoft YaHei" panose="020B0503020204020204" pitchFamily="34" charset="-122"/>
            </a:endParaRPr>
          </a:p>
          <a:p>
            <a:pPr algn="just"/>
            <a:r>
              <a:rPr lang="en-US" altLang="zh-Hans" sz="1000" b="1" u="sng" dirty="0">
                <a:latin typeface="Microsoft YaHei" panose="020B0503020204020204" pitchFamily="34" charset="-122"/>
                <a:ea typeface="Microsoft YaHei" panose="020B0503020204020204" pitchFamily="34" charset="-122"/>
              </a:rPr>
              <a:t>Principle</a:t>
            </a:r>
            <a:r>
              <a:rPr lang="zh-Hans" altLang="en-US" sz="1000" b="1" u="sng" dirty="0">
                <a:latin typeface="Microsoft YaHei" panose="020B0503020204020204" pitchFamily="34" charset="-122"/>
                <a:ea typeface="Microsoft YaHei" panose="020B0503020204020204" pitchFamily="34" charset="-122"/>
              </a:rPr>
              <a:t> </a:t>
            </a:r>
            <a:r>
              <a:rPr lang="en-US" altLang="zh-Hans" sz="1000" b="1" u="sng" dirty="0">
                <a:latin typeface="Microsoft YaHei" panose="020B0503020204020204" pitchFamily="34" charset="-122"/>
                <a:ea typeface="Microsoft YaHei" panose="020B0503020204020204" pitchFamily="34" charset="-122"/>
              </a:rPr>
              <a:t>Component</a:t>
            </a:r>
            <a:r>
              <a:rPr lang="zh-Hans" altLang="en-US" sz="1000" b="1" u="sng" dirty="0">
                <a:latin typeface="Microsoft YaHei" panose="020B0503020204020204" pitchFamily="34" charset="-122"/>
                <a:ea typeface="Microsoft YaHei" panose="020B0503020204020204" pitchFamily="34" charset="-122"/>
              </a:rPr>
              <a:t> </a:t>
            </a:r>
            <a:r>
              <a:rPr lang="en-US" altLang="zh-Hans" sz="1000" b="1" u="sng" dirty="0">
                <a:latin typeface="Microsoft YaHei" panose="020B0503020204020204" pitchFamily="34" charset="-122"/>
                <a:ea typeface="Microsoft YaHei" panose="020B0503020204020204" pitchFamily="34" charset="-122"/>
              </a:rPr>
              <a:t>Analysis</a:t>
            </a:r>
            <a:r>
              <a:rPr lang="zh-Hans" altLang="en-US" sz="1000" b="1" u="sng" dirty="0">
                <a:latin typeface="Microsoft YaHei" panose="020B0503020204020204" pitchFamily="34" charset="-122"/>
                <a:ea typeface="Microsoft YaHei" panose="020B0503020204020204" pitchFamily="34" charset="-122"/>
              </a:rPr>
              <a:t> </a:t>
            </a:r>
            <a:r>
              <a:rPr lang="en-US" altLang="zh-Hans" sz="1000" b="1" u="sng" dirty="0">
                <a:latin typeface="Microsoft YaHei" panose="020B0503020204020204" pitchFamily="34" charset="-122"/>
                <a:ea typeface="Microsoft YaHei" panose="020B0503020204020204" pitchFamily="34" charset="-122"/>
              </a:rPr>
              <a:t>and</a:t>
            </a:r>
            <a:r>
              <a:rPr lang="zh-Hans" altLang="en-US" sz="1000" b="1" u="sng" dirty="0">
                <a:latin typeface="Microsoft YaHei" panose="020B0503020204020204" pitchFamily="34" charset="-122"/>
                <a:ea typeface="Microsoft YaHei" panose="020B0503020204020204" pitchFamily="34" charset="-122"/>
              </a:rPr>
              <a:t> </a:t>
            </a:r>
            <a:r>
              <a:rPr lang="en-US" altLang="zh-Hans" sz="1000" b="1" u="sng" dirty="0">
                <a:latin typeface="Microsoft YaHei" panose="020B0503020204020204" pitchFamily="34" charset="-122"/>
                <a:ea typeface="Microsoft YaHei" panose="020B0503020204020204" pitchFamily="34" charset="-122"/>
              </a:rPr>
              <a:t>Linear discriminant analysis (PCA-LDA)</a:t>
            </a:r>
          </a:p>
        </p:txBody>
      </p:sp>
      <p:sp>
        <p:nvSpPr>
          <p:cNvPr id="12" name="Rectangle 18">
            <a:extLst>
              <a:ext uri="{FF2B5EF4-FFF2-40B4-BE49-F238E27FC236}">
                <a16:creationId xmlns:a16="http://schemas.microsoft.com/office/drawing/2014/main" id="{0AD8297E-DD2F-F94C-BA98-6BEA6373F431}"/>
              </a:ext>
            </a:extLst>
          </p:cNvPr>
          <p:cNvSpPr/>
          <p:nvPr/>
        </p:nvSpPr>
        <p:spPr>
          <a:xfrm>
            <a:off x="8226187" y="1597223"/>
            <a:ext cx="3794576" cy="302807"/>
          </a:xfrm>
          <a:prstGeom prst="rect">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Hans" sz="1200" dirty="0">
                <a:latin typeface="Microsoft YaHei" panose="020B0503020204020204" pitchFamily="34" charset="-122"/>
                <a:ea typeface="Microsoft YaHei" panose="020B0503020204020204" pitchFamily="34" charset="-122"/>
              </a:rPr>
              <a:t>6</a:t>
            </a:r>
            <a:r>
              <a:rPr lang="en-US" sz="1200" dirty="0">
                <a:latin typeface="Microsoft YaHei" panose="020B0503020204020204" pitchFamily="34" charset="-122"/>
                <a:ea typeface="Microsoft YaHei" panose="020B0503020204020204" pitchFamily="34" charset="-122"/>
              </a:rPr>
              <a:t>. Analysis</a:t>
            </a:r>
          </a:p>
        </p:txBody>
      </p:sp>
      <p:sp>
        <p:nvSpPr>
          <p:cNvPr id="13" name="Rectangle 13">
            <a:extLst>
              <a:ext uri="{FF2B5EF4-FFF2-40B4-BE49-F238E27FC236}">
                <a16:creationId xmlns:a16="http://schemas.microsoft.com/office/drawing/2014/main" id="{94646840-39A8-A945-AAF8-5CB207F06F9A}"/>
              </a:ext>
            </a:extLst>
          </p:cNvPr>
          <p:cNvSpPr/>
          <p:nvPr/>
        </p:nvSpPr>
        <p:spPr>
          <a:xfrm>
            <a:off x="8226659" y="1900030"/>
            <a:ext cx="3793860" cy="2412059"/>
          </a:xfrm>
          <a:prstGeom prst="rect">
            <a:avLst/>
          </a:prstGeom>
          <a:ln>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Hans" sz="900" dirty="0">
                <a:latin typeface="Microsoft YaHei" panose="020B0503020204020204" pitchFamily="34" charset="-122"/>
                <a:ea typeface="Microsoft YaHei" panose="020B0503020204020204" pitchFamily="34" charset="-122"/>
              </a:rPr>
              <a:t>The</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principle</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of</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Occam’s</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razor</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encourages</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us</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to</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use</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parameters</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as</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simple</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as</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possible,</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and</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thus</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we</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adopt</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LDA</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to</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reduce</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the</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number</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of</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dimensions.</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Meanwhile,</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C</a:t>
            </a:r>
            <a:r>
              <a:rPr lang="en-US" altLang="zh-CN" sz="900" dirty="0">
                <a:latin typeface="Microsoft YaHei" panose="020B0503020204020204" pitchFamily="34" charset="-122"/>
                <a:ea typeface="Microsoft YaHei" panose="020B0503020204020204" pitchFamily="34" charset="-122"/>
              </a:rPr>
              <a:t>urse of </a:t>
            </a:r>
            <a:r>
              <a:rPr lang="en-US" altLang="zh-Hans" sz="900" dirty="0">
                <a:latin typeface="Microsoft YaHei" panose="020B0503020204020204" pitchFamily="34" charset="-122"/>
                <a:ea typeface="Microsoft YaHei" panose="020B0503020204020204" pitchFamily="34" charset="-122"/>
              </a:rPr>
              <a:t>D</a:t>
            </a:r>
            <a:r>
              <a:rPr lang="en-US" altLang="zh-CN" sz="900" dirty="0">
                <a:latin typeface="Microsoft YaHei" panose="020B0503020204020204" pitchFamily="34" charset="-122"/>
                <a:ea typeface="Microsoft YaHei" panose="020B0503020204020204" pitchFamily="34" charset="-122"/>
              </a:rPr>
              <a:t>imensionality</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believes</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that</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more</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features</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represents</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more</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dimensions.</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This</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is</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why</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we</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also</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try</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reducing</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the</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number</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of</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features.</a:t>
            </a:r>
          </a:p>
          <a:p>
            <a:pPr algn="just"/>
            <a:r>
              <a:rPr lang="en-US" altLang="zh-CN" sz="900" dirty="0">
                <a:latin typeface="Microsoft YaHei" panose="020B0503020204020204" pitchFamily="34" charset="-122"/>
                <a:ea typeface="Microsoft YaHei" panose="020B0503020204020204" pitchFamily="34" charset="-122"/>
              </a:rPr>
              <a:t>It is really natural to compare the LDA method with PCA</a:t>
            </a:r>
            <a:r>
              <a:rPr lang="en-US" altLang="zh-Hans" sz="900" dirty="0">
                <a:latin typeface="Microsoft YaHei" panose="020B0503020204020204" pitchFamily="34" charset="-122"/>
                <a:ea typeface="Microsoft YaHei" panose="020B0503020204020204" pitchFamily="34" charset="-122"/>
              </a:rPr>
              <a:t>,</a:t>
            </a:r>
            <a:r>
              <a:rPr lang="zh-Hans" altLang="en-US" sz="900" dirty="0">
                <a:latin typeface="Microsoft YaHei" panose="020B0503020204020204" pitchFamily="34" charset="-122"/>
                <a:ea typeface="Microsoft YaHei" panose="020B0503020204020204" pitchFamily="34" charset="-122"/>
              </a:rPr>
              <a:t> </a:t>
            </a:r>
            <a:r>
              <a:rPr lang="en-US" altLang="zh-CN" sz="900" dirty="0">
                <a:latin typeface="Microsoft YaHei" panose="020B0503020204020204" pitchFamily="34" charset="-122"/>
                <a:ea typeface="Microsoft YaHei" panose="020B0503020204020204" pitchFamily="34" charset="-122"/>
              </a:rPr>
              <a:t>because they are similar. However, the main application of PCA is on the unsupervised learning because its aim is to maximize the variance of different groups of features while the LDA maximizes the variance among different classes and at the same time minimizes the in-class variance. So here I come up with the idea of mixing PCA and LDA, I would use PCA first to throw away unrelated data and then use the LDA to analysis. This is intuitive because as we may notice, there are some white space at the four corners of the data, and they are actually trivial. The variances for them is also very low. If we can throw away them, then we can make the features more meaningful.</a:t>
            </a:r>
          </a:p>
        </p:txBody>
      </p:sp>
      <p:sp>
        <p:nvSpPr>
          <p:cNvPr id="19" name="Rectangle 18">
            <a:extLst>
              <a:ext uri="{FF2B5EF4-FFF2-40B4-BE49-F238E27FC236}">
                <a16:creationId xmlns:a16="http://schemas.microsoft.com/office/drawing/2014/main" id="{E2895995-71F1-B847-B11B-8C3E347D1D64}"/>
              </a:ext>
            </a:extLst>
          </p:cNvPr>
          <p:cNvSpPr/>
          <p:nvPr/>
        </p:nvSpPr>
        <p:spPr>
          <a:xfrm>
            <a:off x="8226187" y="4347410"/>
            <a:ext cx="3794332" cy="264920"/>
          </a:xfrm>
          <a:prstGeom prst="rect">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Hans" sz="1200" dirty="0">
                <a:latin typeface="Microsoft YaHei" panose="020B0503020204020204" pitchFamily="34" charset="-122"/>
                <a:ea typeface="Microsoft YaHei" panose="020B0503020204020204" pitchFamily="34" charset="-122"/>
              </a:rPr>
              <a:t>7.</a:t>
            </a:r>
            <a:r>
              <a:rPr lang="zh-Hans" altLang="en-US" sz="1200" dirty="0">
                <a:latin typeface="Microsoft YaHei" panose="020B0503020204020204" pitchFamily="34" charset="-122"/>
                <a:ea typeface="Microsoft YaHei" panose="020B0503020204020204" pitchFamily="34" charset="-122"/>
              </a:rPr>
              <a:t> </a:t>
            </a:r>
            <a:r>
              <a:rPr lang="en-US" altLang="zh-Hans" sz="1200" dirty="0">
                <a:latin typeface="Microsoft YaHei" panose="020B0503020204020204" pitchFamily="34" charset="-122"/>
                <a:ea typeface="Microsoft YaHei" panose="020B0503020204020204" pitchFamily="34" charset="-122"/>
              </a:rPr>
              <a:t>Reference</a:t>
            </a:r>
            <a:endParaRPr lang="en-US" sz="1200" dirty="0">
              <a:latin typeface="Microsoft YaHei" panose="020B0503020204020204" pitchFamily="34" charset="-122"/>
              <a:ea typeface="Microsoft YaHei" panose="020B0503020204020204" pitchFamily="34" charset="-122"/>
            </a:endParaRPr>
          </a:p>
        </p:txBody>
      </p:sp>
      <p:sp>
        <p:nvSpPr>
          <p:cNvPr id="20" name="Rectangle 13">
            <a:extLst>
              <a:ext uri="{FF2B5EF4-FFF2-40B4-BE49-F238E27FC236}">
                <a16:creationId xmlns:a16="http://schemas.microsoft.com/office/drawing/2014/main" id="{AB2133A9-C981-8342-80DC-B8508B307C2B}"/>
              </a:ext>
            </a:extLst>
          </p:cNvPr>
          <p:cNvSpPr/>
          <p:nvPr/>
        </p:nvSpPr>
        <p:spPr>
          <a:xfrm>
            <a:off x="8226187" y="4618531"/>
            <a:ext cx="3794332" cy="815422"/>
          </a:xfrm>
          <a:prstGeom prst="rect">
            <a:avLst/>
          </a:prstGeom>
          <a:ln>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Hans" sz="1000" b="1" dirty="0">
                <a:solidFill>
                  <a:schemeClr val="tx1"/>
                </a:solidFill>
                <a:latin typeface="Microsoft YaHei" panose="020B0503020204020204" pitchFamily="34" charset="-122"/>
                <a:ea typeface="Microsoft YaHei" panose="020B0503020204020204" pitchFamily="34" charset="-122"/>
              </a:rPr>
              <a:t>Course</a:t>
            </a:r>
            <a:r>
              <a:rPr lang="zh-Hans" altLang="en-US" sz="1000" b="1" dirty="0">
                <a:solidFill>
                  <a:schemeClr val="tx1"/>
                </a:solidFill>
                <a:latin typeface="Microsoft YaHei" panose="020B0503020204020204" pitchFamily="34" charset="-122"/>
                <a:ea typeface="Microsoft YaHei" panose="020B0503020204020204" pitchFamily="34" charset="-122"/>
              </a:rPr>
              <a:t> </a:t>
            </a:r>
            <a:r>
              <a:rPr lang="en-US" altLang="zh-Hans" sz="1000" b="1" dirty="0">
                <a:solidFill>
                  <a:schemeClr val="tx1"/>
                </a:solidFill>
                <a:latin typeface="Microsoft YaHei" panose="020B0503020204020204" pitchFamily="34" charset="-122"/>
                <a:ea typeface="Microsoft YaHei" panose="020B0503020204020204" pitchFamily="34" charset="-122"/>
              </a:rPr>
              <a:t>Material</a:t>
            </a:r>
            <a:r>
              <a:rPr lang="zh-Hans" altLang="en-US" sz="1000" b="1" dirty="0">
                <a:solidFill>
                  <a:schemeClr val="tx1"/>
                </a:solidFill>
                <a:latin typeface="Microsoft YaHei" panose="020B0503020204020204" pitchFamily="34" charset="-122"/>
                <a:ea typeface="Microsoft YaHei" panose="020B0503020204020204" pitchFamily="34" charset="-122"/>
              </a:rPr>
              <a:t> </a:t>
            </a:r>
            <a:r>
              <a:rPr lang="en-US" altLang="zh-Hans" sz="1000" b="1" dirty="0">
                <a:solidFill>
                  <a:schemeClr val="tx1"/>
                </a:solidFill>
                <a:latin typeface="Microsoft YaHei" panose="020B0503020204020204" pitchFamily="34" charset="-122"/>
                <a:ea typeface="Microsoft YaHei" panose="020B0503020204020204" pitchFamily="34" charset="-122"/>
              </a:rPr>
              <a:t>of</a:t>
            </a:r>
            <a:r>
              <a:rPr lang="zh-Hans" altLang="en-US" sz="1000" b="1" dirty="0">
                <a:solidFill>
                  <a:schemeClr val="tx1"/>
                </a:solidFill>
                <a:latin typeface="Microsoft YaHei" panose="020B0503020204020204" pitchFamily="34" charset="-122"/>
                <a:ea typeface="Microsoft YaHei" panose="020B0503020204020204" pitchFamily="34" charset="-122"/>
              </a:rPr>
              <a:t> </a:t>
            </a:r>
            <a:r>
              <a:rPr lang="en-US" altLang="zh-Hans" sz="1000" b="1" dirty="0">
                <a:solidFill>
                  <a:schemeClr val="tx1"/>
                </a:solidFill>
                <a:latin typeface="Microsoft YaHei" panose="020B0503020204020204" pitchFamily="34" charset="-122"/>
                <a:ea typeface="Microsoft YaHei" panose="020B0503020204020204" pitchFamily="34" charset="-122"/>
              </a:rPr>
              <a:t>CSE446,</a:t>
            </a:r>
            <a:r>
              <a:rPr lang="zh-Hans" altLang="en-US" sz="1000" b="1" dirty="0">
                <a:solidFill>
                  <a:schemeClr val="tx1"/>
                </a:solidFill>
                <a:latin typeface="Microsoft YaHei" panose="020B0503020204020204" pitchFamily="34" charset="-122"/>
                <a:ea typeface="Microsoft YaHei" panose="020B0503020204020204" pitchFamily="34" charset="-122"/>
              </a:rPr>
              <a:t> </a:t>
            </a:r>
            <a:r>
              <a:rPr lang="en-US" altLang="zh-Hans" sz="1000" b="1" dirty="0">
                <a:solidFill>
                  <a:schemeClr val="tx1"/>
                </a:solidFill>
                <a:latin typeface="Microsoft YaHei" panose="020B0503020204020204" pitchFamily="34" charset="-122"/>
                <a:ea typeface="Microsoft YaHei" panose="020B0503020204020204" pitchFamily="34" charset="-122"/>
              </a:rPr>
              <a:t>University</a:t>
            </a:r>
            <a:r>
              <a:rPr lang="zh-Hans" altLang="en-US" sz="1000" b="1" dirty="0">
                <a:solidFill>
                  <a:schemeClr val="tx1"/>
                </a:solidFill>
                <a:latin typeface="Microsoft YaHei" panose="020B0503020204020204" pitchFamily="34" charset="-122"/>
                <a:ea typeface="Microsoft YaHei" panose="020B0503020204020204" pitchFamily="34" charset="-122"/>
              </a:rPr>
              <a:t> </a:t>
            </a:r>
            <a:r>
              <a:rPr lang="en-US" altLang="zh-Hans" sz="1000" b="1" dirty="0">
                <a:solidFill>
                  <a:schemeClr val="tx1"/>
                </a:solidFill>
                <a:latin typeface="Microsoft YaHei" panose="020B0503020204020204" pitchFamily="34" charset="-122"/>
                <a:ea typeface="Microsoft YaHei" panose="020B0503020204020204" pitchFamily="34" charset="-122"/>
              </a:rPr>
              <a:t>of</a:t>
            </a:r>
            <a:r>
              <a:rPr lang="zh-Hans" altLang="en-US" sz="1000" b="1" dirty="0">
                <a:solidFill>
                  <a:schemeClr val="tx1"/>
                </a:solidFill>
                <a:latin typeface="Microsoft YaHei" panose="020B0503020204020204" pitchFamily="34" charset="-122"/>
                <a:ea typeface="Microsoft YaHei" panose="020B0503020204020204" pitchFamily="34" charset="-122"/>
              </a:rPr>
              <a:t> </a:t>
            </a:r>
            <a:r>
              <a:rPr lang="en-US" altLang="zh-Hans" sz="1000" b="1" dirty="0">
                <a:solidFill>
                  <a:schemeClr val="tx1"/>
                </a:solidFill>
                <a:latin typeface="Microsoft YaHei" panose="020B0503020204020204" pitchFamily="34" charset="-122"/>
                <a:ea typeface="Microsoft YaHei" panose="020B0503020204020204" pitchFamily="34" charset="-122"/>
              </a:rPr>
              <a:t>Washington</a:t>
            </a:r>
            <a:endParaRPr lang="en-US" sz="1000" b="1" dirty="0">
              <a:solidFill>
                <a:schemeClr val="tx1"/>
              </a:solidFill>
              <a:latin typeface="Microsoft YaHei" panose="020B0503020204020204" pitchFamily="34" charset="-122"/>
              <a:ea typeface="Microsoft YaHei" panose="020B0503020204020204" pitchFamily="34" charset="-122"/>
            </a:endParaRPr>
          </a:p>
          <a:p>
            <a:pPr algn="just"/>
            <a:r>
              <a:rPr lang="en-US" sz="1000" dirty="0">
                <a:latin typeface="Microsoft YaHei" panose="020B0503020204020204" pitchFamily="34" charset="-122"/>
                <a:ea typeface="Microsoft YaHei" panose="020B0503020204020204" pitchFamily="34" charset="-122"/>
                <a:hlinkClick r:id="rId2"/>
              </a:rPr>
              <a:t>https://courses.cs.washington.edu/courses/cse446/17au/</a:t>
            </a:r>
            <a:endParaRPr lang="en-US" sz="1000" dirty="0">
              <a:latin typeface="Microsoft YaHei" panose="020B0503020204020204" pitchFamily="34" charset="-122"/>
              <a:ea typeface="Microsoft YaHei" panose="020B0503020204020204" pitchFamily="34" charset="-122"/>
            </a:endParaRPr>
          </a:p>
          <a:p>
            <a:pPr algn="just"/>
            <a:r>
              <a:rPr lang="en-US" altLang="zh-CN" sz="1000" b="1" dirty="0">
                <a:solidFill>
                  <a:schemeClr val="tx1"/>
                </a:solidFill>
                <a:latin typeface="Microsoft YaHei" panose="020B0503020204020204" pitchFamily="34" charset="-122"/>
                <a:ea typeface="Microsoft YaHei" panose="020B0503020204020204" pitchFamily="34" charset="-122"/>
              </a:rPr>
              <a:t>Sebastian Raschka</a:t>
            </a:r>
            <a:r>
              <a:rPr lang="en-US" altLang="zh-Hans" sz="1000" b="1" dirty="0">
                <a:solidFill>
                  <a:schemeClr val="tx1"/>
                </a:solidFill>
                <a:latin typeface="Microsoft YaHei" panose="020B0503020204020204" pitchFamily="34" charset="-122"/>
                <a:ea typeface="Microsoft YaHei" panose="020B0503020204020204" pitchFamily="34" charset="-122"/>
              </a:rPr>
              <a:t>(2014)</a:t>
            </a:r>
            <a:r>
              <a:rPr lang="zh-Hans" altLang="en-US" sz="1000" b="1" dirty="0">
                <a:solidFill>
                  <a:schemeClr val="tx1"/>
                </a:solidFill>
                <a:latin typeface="Microsoft YaHei" panose="020B0503020204020204" pitchFamily="34" charset="-122"/>
                <a:ea typeface="Microsoft YaHei" panose="020B0503020204020204" pitchFamily="34" charset="-122"/>
              </a:rPr>
              <a:t> </a:t>
            </a:r>
            <a:r>
              <a:rPr lang="en-US" altLang="zh-Hans" sz="1000" b="1" dirty="0">
                <a:solidFill>
                  <a:schemeClr val="tx1"/>
                </a:solidFill>
                <a:latin typeface="Microsoft YaHei" panose="020B0503020204020204" pitchFamily="34" charset="-122"/>
                <a:ea typeface="Microsoft YaHei" panose="020B0503020204020204" pitchFamily="34" charset="-122"/>
              </a:rPr>
              <a:t>“</a:t>
            </a:r>
            <a:r>
              <a:rPr lang="en-US" altLang="zh-CN" sz="1000" b="1" dirty="0">
                <a:solidFill>
                  <a:schemeClr val="tx1"/>
                </a:solidFill>
                <a:latin typeface="Microsoft YaHei" panose="020B0503020204020204" pitchFamily="34" charset="-122"/>
                <a:ea typeface="Microsoft YaHei" panose="020B0503020204020204" pitchFamily="34" charset="-122"/>
              </a:rPr>
              <a:t>Linear Discriminant Analysis</a:t>
            </a:r>
          </a:p>
          <a:p>
            <a:pPr algn="just"/>
            <a:r>
              <a:rPr lang="en-US" altLang="zh-CN" sz="1000" b="1" dirty="0">
                <a:solidFill>
                  <a:schemeClr val="tx1"/>
                </a:solidFill>
                <a:latin typeface="Microsoft YaHei" panose="020B0503020204020204" pitchFamily="34" charset="-122"/>
                <a:ea typeface="Microsoft YaHei" panose="020B0503020204020204" pitchFamily="34" charset="-122"/>
              </a:rPr>
              <a:t>– Bit by Bit</a:t>
            </a:r>
            <a:r>
              <a:rPr lang="en-US" altLang="zh-Hans" sz="1000" b="1" dirty="0">
                <a:solidFill>
                  <a:schemeClr val="tx1"/>
                </a:solidFill>
                <a:latin typeface="Microsoft YaHei" panose="020B0503020204020204" pitchFamily="34" charset="-122"/>
                <a:ea typeface="Microsoft YaHei" panose="020B0503020204020204" pitchFamily="34" charset="-122"/>
              </a:rPr>
              <a:t>”</a:t>
            </a:r>
          </a:p>
          <a:p>
            <a:r>
              <a:rPr lang="en-US" sz="1000" dirty="0">
                <a:latin typeface="Microsoft YaHei" panose="020B0503020204020204" pitchFamily="34" charset="-122"/>
                <a:ea typeface="Microsoft YaHei" panose="020B0503020204020204" pitchFamily="34" charset="-122"/>
                <a:hlinkClick r:id="rId3"/>
              </a:rPr>
              <a:t>http://sebastianraschka.com/Articles/2014_python_lda.html</a:t>
            </a:r>
            <a:endParaRPr lang="en-US" sz="1000" dirty="0">
              <a:latin typeface="Microsoft YaHei" panose="020B0503020204020204" pitchFamily="34" charset="-122"/>
              <a:ea typeface="Microsoft YaHei" panose="020B0503020204020204" pitchFamily="34" charset="-122"/>
            </a:endParaRPr>
          </a:p>
        </p:txBody>
      </p:sp>
      <p:grpSp>
        <p:nvGrpSpPr>
          <p:cNvPr id="2" name="组合 1">
            <a:extLst>
              <a:ext uri="{FF2B5EF4-FFF2-40B4-BE49-F238E27FC236}">
                <a16:creationId xmlns:a16="http://schemas.microsoft.com/office/drawing/2014/main" id="{F5F02AE2-210B-0B42-8D5E-0CAD3DB39C77}"/>
              </a:ext>
            </a:extLst>
          </p:cNvPr>
          <p:cNvGrpSpPr/>
          <p:nvPr/>
        </p:nvGrpSpPr>
        <p:grpSpPr>
          <a:xfrm>
            <a:off x="169974" y="4603496"/>
            <a:ext cx="3794332" cy="2029079"/>
            <a:chOff x="536185" y="3619184"/>
            <a:chExt cx="3794332" cy="2029079"/>
          </a:xfrm>
        </p:grpSpPr>
        <p:sp>
          <p:nvSpPr>
            <p:cNvPr id="22" name="Rectangle 17">
              <a:extLst>
                <a:ext uri="{FF2B5EF4-FFF2-40B4-BE49-F238E27FC236}">
                  <a16:creationId xmlns:a16="http://schemas.microsoft.com/office/drawing/2014/main" id="{6F5498CE-CF66-394C-A193-7B84ECA24657}"/>
                </a:ext>
              </a:extLst>
            </p:cNvPr>
            <p:cNvSpPr/>
            <p:nvPr/>
          </p:nvSpPr>
          <p:spPr>
            <a:xfrm>
              <a:off x="536185" y="3619184"/>
              <a:ext cx="3794332" cy="422220"/>
            </a:xfrm>
            <a:prstGeom prst="rect">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latin typeface="Microsoft YaHei" panose="020B0503020204020204" pitchFamily="34" charset="-122"/>
                  <a:ea typeface="Microsoft YaHei" panose="020B0503020204020204" pitchFamily="34" charset="-122"/>
                </a:rPr>
                <a:t>3. </a:t>
              </a:r>
              <a:r>
                <a:rPr lang="en-US" altLang="zh-Hans" sz="1200" dirty="0">
                  <a:latin typeface="Microsoft YaHei" panose="020B0503020204020204" pitchFamily="34" charset="-122"/>
                  <a:ea typeface="Microsoft YaHei" panose="020B0503020204020204" pitchFamily="34" charset="-122"/>
                </a:rPr>
                <a:t>K-Nearest</a:t>
              </a:r>
              <a:r>
                <a:rPr lang="zh-Hans" altLang="en-US" sz="1200" dirty="0">
                  <a:latin typeface="Microsoft YaHei" panose="020B0503020204020204" pitchFamily="34" charset="-122"/>
                  <a:ea typeface="Microsoft YaHei" panose="020B0503020204020204" pitchFamily="34" charset="-122"/>
                </a:rPr>
                <a:t> </a:t>
              </a:r>
              <a:r>
                <a:rPr lang="en-US" altLang="zh-Hans" sz="1200" dirty="0">
                  <a:latin typeface="Microsoft YaHei" panose="020B0503020204020204" pitchFamily="34" charset="-122"/>
                  <a:ea typeface="Microsoft YaHei" panose="020B0503020204020204" pitchFamily="34" charset="-122"/>
                </a:rPr>
                <a:t>Neighbors</a:t>
              </a:r>
              <a:r>
                <a:rPr lang="zh-Hans" altLang="en-US" sz="1200" dirty="0">
                  <a:latin typeface="Microsoft YaHei" panose="020B0503020204020204" pitchFamily="34" charset="-122"/>
                  <a:ea typeface="Microsoft YaHei" panose="020B0503020204020204" pitchFamily="34" charset="-122"/>
                </a:rPr>
                <a:t> </a:t>
              </a:r>
              <a:r>
                <a:rPr lang="en-US" altLang="zh-Hans" sz="1200" dirty="0">
                  <a:latin typeface="Microsoft YaHei" panose="020B0503020204020204" pitchFamily="34" charset="-122"/>
                  <a:ea typeface="Microsoft YaHei" panose="020B0503020204020204" pitchFamily="34" charset="-122"/>
                </a:rPr>
                <a:t>Algorithm</a:t>
              </a:r>
            </a:p>
            <a:p>
              <a:r>
                <a:rPr lang="en-US" altLang="zh-Hans" sz="900" dirty="0">
                  <a:latin typeface="Microsoft YaHei" panose="020B0503020204020204" pitchFamily="34" charset="-122"/>
                  <a:ea typeface="Microsoft YaHei" panose="020B0503020204020204" pitchFamily="34" charset="-122"/>
                </a:rPr>
                <a:t>A type of instance-based learning or lazy learning</a:t>
              </a:r>
            </a:p>
          </p:txBody>
        </p:sp>
        <p:sp>
          <p:nvSpPr>
            <p:cNvPr id="23" name="Rectangle 24">
              <a:extLst>
                <a:ext uri="{FF2B5EF4-FFF2-40B4-BE49-F238E27FC236}">
                  <a16:creationId xmlns:a16="http://schemas.microsoft.com/office/drawing/2014/main" id="{6CD4E662-855F-FB45-983D-6DD34B2180DE}"/>
                </a:ext>
              </a:extLst>
            </p:cNvPr>
            <p:cNvSpPr/>
            <p:nvPr/>
          </p:nvSpPr>
          <p:spPr>
            <a:xfrm>
              <a:off x="2433565" y="4050930"/>
              <a:ext cx="1889768" cy="1597333"/>
            </a:xfrm>
            <a:prstGeom prst="rect">
              <a:avLst/>
            </a:prstGeom>
            <a:noFill/>
            <a:ln>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Hans" sz="1000" dirty="0">
                  <a:latin typeface="Microsoft YaHei" panose="020B0503020204020204" pitchFamily="34" charset="-122"/>
                  <a:ea typeface="Microsoft YaHei" panose="020B0503020204020204" pitchFamily="34" charset="-122"/>
                </a:rPr>
                <a:t>The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error</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rate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shows</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an</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increasing</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trend</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along</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with</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the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increase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in</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the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index</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k.</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And</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the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smallest</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error</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rate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reaches</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the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minimum</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at</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around</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5.5%</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with</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k</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equal</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to</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5.</a:t>
              </a:r>
              <a:r>
                <a:rPr lang="zh-Hans" altLang="en-US" sz="1000" dirty="0">
                  <a:latin typeface="Microsoft YaHei" panose="020B0503020204020204" pitchFamily="34" charset="-122"/>
                  <a:ea typeface="Microsoft YaHei" panose="020B0503020204020204" pitchFamily="34" charset="-122"/>
                </a:rPr>
                <a:t> </a:t>
              </a:r>
              <a:endParaRPr lang="en-US" sz="1000" dirty="0">
                <a:latin typeface="Microsoft YaHei" panose="020B0503020204020204" pitchFamily="34" charset="-122"/>
                <a:ea typeface="Microsoft YaHei" panose="020B0503020204020204" pitchFamily="34" charset="-122"/>
              </a:endParaRPr>
            </a:p>
          </p:txBody>
        </p:sp>
        <p:pic>
          <p:nvPicPr>
            <p:cNvPr id="25" name="图片 24">
              <a:extLst>
                <a:ext uri="{FF2B5EF4-FFF2-40B4-BE49-F238E27FC236}">
                  <a16:creationId xmlns:a16="http://schemas.microsoft.com/office/drawing/2014/main" id="{E9F69796-FA8D-D74D-B9D4-6974F2AD06F9}"/>
                </a:ext>
              </a:extLst>
            </p:cNvPr>
            <p:cNvPicPr>
              <a:picLocks noChangeAspect="1"/>
            </p:cNvPicPr>
            <p:nvPr/>
          </p:nvPicPr>
          <p:blipFill>
            <a:blip r:embed="rId4"/>
            <a:stretch>
              <a:fillRect/>
            </a:stretch>
          </p:blipFill>
          <p:spPr>
            <a:xfrm>
              <a:off x="546284" y="4132258"/>
              <a:ext cx="1843314" cy="1277257"/>
            </a:xfrm>
            <a:prstGeom prst="rect">
              <a:avLst/>
            </a:prstGeom>
          </p:spPr>
        </p:pic>
        <p:sp>
          <p:nvSpPr>
            <p:cNvPr id="26" name="Rectangle 17">
              <a:extLst>
                <a:ext uri="{FF2B5EF4-FFF2-40B4-BE49-F238E27FC236}">
                  <a16:creationId xmlns:a16="http://schemas.microsoft.com/office/drawing/2014/main" id="{2842AF61-DD1C-4740-81D8-5291F51C9F67}"/>
                </a:ext>
              </a:extLst>
            </p:cNvPr>
            <p:cNvSpPr/>
            <p:nvPr/>
          </p:nvSpPr>
          <p:spPr>
            <a:xfrm>
              <a:off x="717230" y="5418302"/>
              <a:ext cx="1501422" cy="225778"/>
            </a:xfrm>
            <a:prstGeom prst="rect">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1000" dirty="0">
                  <a:latin typeface="Microsoft YaHei" panose="020B0503020204020204" pitchFamily="34" charset="-122"/>
                  <a:ea typeface="Microsoft YaHei" panose="020B0503020204020204" pitchFamily="34" charset="-122"/>
                </a:rPr>
                <a:t>KNN</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Test</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Accuracy</a:t>
              </a:r>
              <a:endParaRPr lang="en-US" sz="1000" dirty="0">
                <a:latin typeface="Microsoft YaHei" panose="020B0503020204020204" pitchFamily="34" charset="-122"/>
                <a:ea typeface="Microsoft YaHei" panose="020B0503020204020204" pitchFamily="34" charset="-122"/>
              </a:endParaRPr>
            </a:p>
          </p:txBody>
        </p:sp>
      </p:grpSp>
      <p:grpSp>
        <p:nvGrpSpPr>
          <p:cNvPr id="27" name="组合 26">
            <a:extLst>
              <a:ext uri="{FF2B5EF4-FFF2-40B4-BE49-F238E27FC236}">
                <a16:creationId xmlns:a16="http://schemas.microsoft.com/office/drawing/2014/main" id="{3286246C-907D-2D44-9B07-7E871B385975}"/>
              </a:ext>
            </a:extLst>
          </p:cNvPr>
          <p:cNvGrpSpPr/>
          <p:nvPr/>
        </p:nvGrpSpPr>
        <p:grpSpPr>
          <a:xfrm>
            <a:off x="4173017" y="1076875"/>
            <a:ext cx="3806093" cy="2857565"/>
            <a:chOff x="6316488" y="548830"/>
            <a:chExt cx="3806093" cy="2857565"/>
          </a:xfrm>
        </p:grpSpPr>
        <p:sp>
          <p:nvSpPr>
            <p:cNvPr id="28" name="Rectangle 17">
              <a:extLst>
                <a:ext uri="{FF2B5EF4-FFF2-40B4-BE49-F238E27FC236}">
                  <a16:creationId xmlns:a16="http://schemas.microsoft.com/office/drawing/2014/main" id="{709C2A9E-280E-934F-B1DF-1BCF81009960}"/>
                </a:ext>
              </a:extLst>
            </p:cNvPr>
            <p:cNvSpPr/>
            <p:nvPr/>
          </p:nvSpPr>
          <p:spPr>
            <a:xfrm>
              <a:off x="6327777" y="548830"/>
              <a:ext cx="3794332" cy="572797"/>
            </a:xfrm>
            <a:prstGeom prst="rect">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Hans" sz="1200" dirty="0">
                  <a:latin typeface="Microsoft YaHei" panose="020B0503020204020204" pitchFamily="34" charset="-122"/>
                  <a:ea typeface="Microsoft YaHei" panose="020B0503020204020204" pitchFamily="34" charset="-122"/>
                </a:rPr>
                <a:t>4.</a:t>
              </a:r>
              <a:r>
                <a:rPr lang="en-US" altLang="zh-CN" sz="1200" dirty="0">
                  <a:latin typeface="Microsoft YaHei" panose="020B0503020204020204" pitchFamily="34" charset="-122"/>
                  <a:ea typeface="Microsoft YaHei" panose="020B0503020204020204" pitchFamily="34" charset="-122"/>
                </a:rPr>
                <a:t> </a:t>
              </a:r>
              <a:r>
                <a:rPr lang="en-US" altLang="zh-Hans" sz="1200" dirty="0">
                  <a:latin typeface="Microsoft YaHei" panose="020B0503020204020204" pitchFamily="34" charset="-122"/>
                  <a:ea typeface="Microsoft YaHei" panose="020B0503020204020204" pitchFamily="34" charset="-122"/>
                </a:rPr>
                <a:t>Linear</a:t>
              </a:r>
              <a:r>
                <a:rPr lang="zh-Hans" altLang="en-US" sz="1200" dirty="0">
                  <a:latin typeface="Microsoft YaHei" panose="020B0503020204020204" pitchFamily="34" charset="-122"/>
                  <a:ea typeface="Microsoft YaHei" panose="020B0503020204020204" pitchFamily="34" charset="-122"/>
                </a:rPr>
                <a:t> </a:t>
              </a:r>
              <a:r>
                <a:rPr lang="en-US" altLang="zh-Hans" sz="1200" dirty="0">
                  <a:latin typeface="Microsoft YaHei" panose="020B0503020204020204" pitchFamily="34" charset="-122"/>
                  <a:ea typeface="Microsoft YaHei" panose="020B0503020204020204" pitchFamily="34" charset="-122"/>
                </a:rPr>
                <a:t>Discriminant</a:t>
              </a:r>
              <a:r>
                <a:rPr lang="zh-Hans" altLang="en-US" sz="1200" dirty="0">
                  <a:latin typeface="Microsoft YaHei" panose="020B0503020204020204" pitchFamily="34" charset="-122"/>
                  <a:ea typeface="Microsoft YaHei" panose="020B0503020204020204" pitchFamily="34" charset="-122"/>
                </a:rPr>
                <a:t> </a:t>
              </a:r>
              <a:r>
                <a:rPr lang="en-US" altLang="zh-Hans" sz="1200" dirty="0">
                  <a:latin typeface="Microsoft YaHei" panose="020B0503020204020204" pitchFamily="34" charset="-122"/>
                  <a:ea typeface="Microsoft YaHei" panose="020B0503020204020204" pitchFamily="34" charset="-122"/>
                </a:rPr>
                <a:t>Analysis</a:t>
              </a:r>
            </a:p>
            <a:p>
              <a:r>
                <a:rPr lang="en-US" altLang="zh-Hans" sz="900" dirty="0">
                  <a:latin typeface="Microsoft YaHei" panose="020B0503020204020204" pitchFamily="34" charset="-122"/>
                  <a:ea typeface="Microsoft YaHei" panose="020B0503020204020204" pitchFamily="34" charset="-122"/>
                </a:rPr>
                <a:t>A</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generalization</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of</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Fisher</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linear</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discriminant</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used</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to</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find</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a</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linear</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combination</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of</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features</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that</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characterizes</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classes</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of</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objects</a:t>
              </a:r>
            </a:p>
          </p:txBody>
        </p:sp>
        <p:sp>
          <p:nvSpPr>
            <p:cNvPr id="29" name="Rectangle 24">
              <a:extLst>
                <a:ext uri="{FF2B5EF4-FFF2-40B4-BE49-F238E27FC236}">
                  <a16:creationId xmlns:a16="http://schemas.microsoft.com/office/drawing/2014/main" id="{9CE08C28-50A6-9F42-A6F3-BAA053167042}"/>
                </a:ext>
              </a:extLst>
            </p:cNvPr>
            <p:cNvSpPr/>
            <p:nvPr/>
          </p:nvSpPr>
          <p:spPr>
            <a:xfrm>
              <a:off x="6327305" y="1115155"/>
              <a:ext cx="3795276" cy="680776"/>
            </a:xfrm>
            <a:prstGeom prst="rect">
              <a:avLst/>
            </a:prstGeom>
            <a:noFill/>
            <a:ln>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Hans" sz="1000" b="1" u="sng" dirty="0">
                  <a:latin typeface="Microsoft YaHei" panose="020B0503020204020204" pitchFamily="34" charset="-122"/>
                  <a:ea typeface="Microsoft YaHei" panose="020B0503020204020204" pitchFamily="34" charset="-122"/>
                </a:rPr>
                <a:t>Parameters</a:t>
              </a:r>
            </a:p>
            <a:p>
              <a:pPr algn="just"/>
              <a:r>
                <a:rPr lang="en-US" altLang="zh-CN" sz="1000" b="1" dirty="0">
                  <a:latin typeface="Microsoft YaHei" panose="020B0503020204020204" pitchFamily="34" charset="-122"/>
                  <a:ea typeface="Microsoft YaHei" panose="020B0503020204020204" pitchFamily="34" charset="-122"/>
                </a:rPr>
                <a:t>n</a:t>
              </a:r>
              <a:r>
                <a:rPr lang="en-US" altLang="zh-Hans" sz="1000" b="1" dirty="0">
                  <a:latin typeface="Microsoft YaHei" panose="020B0503020204020204" pitchFamily="34" charset="-122"/>
                  <a:ea typeface="Microsoft YaHei" panose="020B0503020204020204" pitchFamily="34" charset="-122"/>
                </a:rPr>
                <a:t>_</a:t>
              </a:r>
              <a:r>
                <a:rPr lang="en-US" altLang="zh-CN" sz="1000" b="1" dirty="0">
                  <a:latin typeface="Microsoft YaHei" panose="020B0503020204020204" pitchFamily="34" charset="-122"/>
                  <a:ea typeface="Microsoft YaHei" panose="020B0503020204020204" pitchFamily="34" charset="-122"/>
                </a:rPr>
                <a:t>components</a:t>
              </a:r>
              <a:r>
                <a:rPr lang="en-US" altLang="zh-Hans" sz="1000" b="1" dirty="0">
                  <a:latin typeface="Microsoft YaHei" panose="020B0503020204020204" pitchFamily="34" charset="-122"/>
                  <a:ea typeface="Microsoft YaHei" panose="020B0503020204020204" pitchFamily="34" charset="-122"/>
                </a:rPr>
                <a:t>:</a:t>
              </a:r>
              <a:r>
                <a:rPr lang="zh-Hans" altLang="en-US" sz="1000" b="1" dirty="0">
                  <a:latin typeface="Microsoft YaHei" panose="020B0503020204020204" pitchFamily="34" charset="-122"/>
                  <a:ea typeface="Microsoft YaHei" panose="020B0503020204020204" pitchFamily="34" charset="-122"/>
                </a:rPr>
                <a:t> </a:t>
              </a:r>
              <a:r>
                <a:rPr lang="en-US" altLang="zh-CN" sz="1000" dirty="0">
                  <a:latin typeface="Microsoft YaHei" panose="020B0503020204020204" pitchFamily="34" charset="-122"/>
                  <a:ea typeface="Microsoft YaHei" panose="020B0503020204020204" pitchFamily="34" charset="-122"/>
                </a:rPr>
                <a:t>int</a:t>
              </a:r>
              <a:r>
                <a:rPr lang="en-US" altLang="zh-Hans" sz="1000" dirty="0">
                  <a:latin typeface="Microsoft YaHei" panose="020B0503020204020204" pitchFamily="34" charset="-122"/>
                  <a:ea typeface="Microsoft YaHei" panose="020B0503020204020204" pitchFamily="34" charset="-122"/>
                </a:rPr>
                <a:t>eger</a:t>
              </a:r>
              <a:r>
                <a:rPr lang="en-US" altLang="zh-CN" sz="1000" dirty="0">
                  <a:latin typeface="Microsoft YaHei" panose="020B0503020204020204" pitchFamily="34" charset="-122"/>
                  <a:ea typeface="Microsoft YaHei" panose="020B0503020204020204" pitchFamily="34" charset="-122"/>
                </a:rPr>
                <a:t>, optional</a:t>
              </a:r>
            </a:p>
            <a:p>
              <a:r>
                <a:rPr lang="en-US" altLang="zh-CN" sz="1000" dirty="0">
                  <a:latin typeface="Microsoft YaHei" panose="020B0503020204020204" pitchFamily="34" charset="-122"/>
                  <a:ea typeface="Microsoft YaHei" panose="020B0503020204020204" pitchFamily="34" charset="-122"/>
                </a:rPr>
                <a:t>Number of components (&lt; n</a:t>
              </a:r>
              <a:r>
                <a:rPr lang="en-US" altLang="zh-Hans" sz="1000" dirty="0">
                  <a:latin typeface="Microsoft YaHei" panose="020B0503020204020204" pitchFamily="34" charset="-122"/>
                  <a:ea typeface="Microsoft YaHei" panose="020B0503020204020204" pitchFamily="34" charset="-122"/>
                </a:rPr>
                <a:t>_</a:t>
              </a:r>
              <a:r>
                <a:rPr lang="en-US" altLang="zh-CN" sz="1000" dirty="0">
                  <a:latin typeface="Microsoft YaHei" panose="020B0503020204020204" pitchFamily="34" charset="-122"/>
                  <a:ea typeface="Microsoft YaHei" panose="020B0503020204020204" pitchFamily="34" charset="-122"/>
                </a:rPr>
                <a:t>classes - 1) for dimensionality reduction</a:t>
              </a:r>
            </a:p>
          </p:txBody>
        </p:sp>
        <p:pic>
          <p:nvPicPr>
            <p:cNvPr id="31" name="图片 30">
              <a:extLst>
                <a:ext uri="{FF2B5EF4-FFF2-40B4-BE49-F238E27FC236}">
                  <a16:creationId xmlns:a16="http://schemas.microsoft.com/office/drawing/2014/main" id="{90752C9D-5C90-634C-AB9F-336B6948029E}"/>
                </a:ext>
              </a:extLst>
            </p:cNvPr>
            <p:cNvPicPr>
              <a:picLocks noChangeAspect="1"/>
            </p:cNvPicPr>
            <p:nvPr/>
          </p:nvPicPr>
          <p:blipFill>
            <a:blip r:embed="rId5"/>
            <a:stretch>
              <a:fillRect/>
            </a:stretch>
          </p:blipFill>
          <p:spPr>
            <a:xfrm>
              <a:off x="6316488" y="1909526"/>
              <a:ext cx="1843314" cy="1219200"/>
            </a:xfrm>
            <a:prstGeom prst="rect">
              <a:avLst/>
            </a:prstGeom>
          </p:spPr>
        </p:pic>
        <p:sp>
          <p:nvSpPr>
            <p:cNvPr id="32" name="Rectangle 17">
              <a:extLst>
                <a:ext uri="{FF2B5EF4-FFF2-40B4-BE49-F238E27FC236}">
                  <a16:creationId xmlns:a16="http://schemas.microsoft.com/office/drawing/2014/main" id="{2A374737-BC1C-6F42-A958-AA7FD3506746}"/>
                </a:ext>
              </a:extLst>
            </p:cNvPr>
            <p:cNvSpPr/>
            <p:nvPr/>
          </p:nvSpPr>
          <p:spPr>
            <a:xfrm>
              <a:off x="6508079" y="3180617"/>
              <a:ext cx="1501422" cy="225778"/>
            </a:xfrm>
            <a:prstGeom prst="rect">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1000" dirty="0">
                  <a:latin typeface="Microsoft YaHei" panose="020B0503020204020204" pitchFamily="34" charset="-122"/>
                  <a:ea typeface="Microsoft YaHei" panose="020B0503020204020204" pitchFamily="34" charset="-122"/>
                </a:rPr>
                <a:t>LDA</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Train</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Accuracy</a:t>
              </a:r>
              <a:endParaRPr lang="en-US" sz="1000" dirty="0">
                <a:latin typeface="Microsoft YaHei" panose="020B0503020204020204" pitchFamily="34" charset="-122"/>
                <a:ea typeface="Microsoft YaHei" panose="020B0503020204020204" pitchFamily="34" charset="-122"/>
              </a:endParaRPr>
            </a:p>
          </p:txBody>
        </p:sp>
        <p:sp>
          <p:nvSpPr>
            <p:cNvPr id="33" name="Rectangle 17">
              <a:extLst>
                <a:ext uri="{FF2B5EF4-FFF2-40B4-BE49-F238E27FC236}">
                  <a16:creationId xmlns:a16="http://schemas.microsoft.com/office/drawing/2014/main" id="{362BCE17-8F2B-C047-A49E-3286A7CC89BD}"/>
                </a:ext>
              </a:extLst>
            </p:cNvPr>
            <p:cNvSpPr/>
            <p:nvPr/>
          </p:nvSpPr>
          <p:spPr>
            <a:xfrm>
              <a:off x="8488263" y="3180617"/>
              <a:ext cx="1501422" cy="225778"/>
            </a:xfrm>
            <a:prstGeom prst="rect">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1000" dirty="0">
                  <a:latin typeface="Microsoft YaHei" panose="020B0503020204020204" pitchFamily="34" charset="-122"/>
                  <a:ea typeface="Microsoft YaHei" panose="020B0503020204020204" pitchFamily="34" charset="-122"/>
                </a:rPr>
                <a:t>LDA</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Test</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Accuracy</a:t>
              </a:r>
              <a:endParaRPr lang="en-US" sz="1000" dirty="0">
                <a:latin typeface="Microsoft YaHei" panose="020B0503020204020204" pitchFamily="34" charset="-122"/>
                <a:ea typeface="Microsoft YaHei" panose="020B0503020204020204" pitchFamily="34" charset="-122"/>
              </a:endParaRPr>
            </a:p>
          </p:txBody>
        </p:sp>
      </p:grpSp>
      <p:sp>
        <p:nvSpPr>
          <p:cNvPr id="35" name="Rectangle 17">
            <a:extLst>
              <a:ext uri="{FF2B5EF4-FFF2-40B4-BE49-F238E27FC236}">
                <a16:creationId xmlns:a16="http://schemas.microsoft.com/office/drawing/2014/main" id="{1C844B1E-3636-7549-9B72-927E253D68D6}"/>
              </a:ext>
            </a:extLst>
          </p:cNvPr>
          <p:cNvSpPr/>
          <p:nvPr/>
        </p:nvSpPr>
        <p:spPr>
          <a:xfrm>
            <a:off x="4195015" y="4046501"/>
            <a:ext cx="3794332" cy="959467"/>
          </a:xfrm>
          <a:prstGeom prst="rect">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Hans" sz="1200" dirty="0">
                <a:latin typeface="Microsoft YaHei" panose="020B0503020204020204" pitchFamily="34" charset="-122"/>
                <a:ea typeface="Microsoft YaHei" panose="020B0503020204020204" pitchFamily="34" charset="-122"/>
              </a:rPr>
              <a:t>5.</a:t>
            </a:r>
            <a:r>
              <a:rPr lang="en-US" altLang="zh-CN" sz="1200" dirty="0">
                <a:latin typeface="Microsoft YaHei" panose="020B0503020204020204" pitchFamily="34" charset="-122"/>
                <a:ea typeface="Microsoft YaHei" panose="020B0503020204020204" pitchFamily="34" charset="-122"/>
              </a:rPr>
              <a:t> </a:t>
            </a:r>
            <a:r>
              <a:rPr lang="en-US" altLang="zh-Hans" sz="1200" dirty="0">
                <a:latin typeface="Microsoft YaHei" panose="020B0503020204020204" pitchFamily="34" charset="-122"/>
                <a:ea typeface="Microsoft YaHei" panose="020B0503020204020204" pitchFamily="34" charset="-122"/>
              </a:rPr>
              <a:t>PCA-LDA</a:t>
            </a:r>
          </a:p>
          <a:p>
            <a:r>
              <a:rPr lang="en-US" altLang="zh-Hans" sz="900" dirty="0">
                <a:latin typeface="Microsoft YaHei" panose="020B0503020204020204" pitchFamily="34" charset="-122"/>
                <a:ea typeface="Microsoft YaHei" panose="020B0503020204020204" pitchFamily="34" charset="-122"/>
              </a:rPr>
              <a:t>Before</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applying</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LDA,</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adopt</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PCA</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by</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using</a:t>
            </a:r>
            <a:r>
              <a:rPr lang="zh-Hans" altLang="en-US" sz="900" dirty="0">
                <a:latin typeface="Microsoft YaHei" panose="020B0503020204020204" pitchFamily="34" charset="-122"/>
                <a:ea typeface="Microsoft YaHei" panose="020B0503020204020204" pitchFamily="34" charset="-122"/>
              </a:rPr>
              <a:t> </a:t>
            </a:r>
            <a:r>
              <a:rPr lang="en-US" altLang="zh-CN" sz="900" dirty="0">
                <a:latin typeface="Microsoft YaHei" panose="020B0503020204020204" pitchFamily="34" charset="-122"/>
                <a:ea typeface="Microsoft YaHei" panose="020B0503020204020204" pitchFamily="34" charset="-122"/>
              </a:rPr>
              <a:t>an orthogonal transformation to convert a set of observations of possibly correlated variables into a set of values of linearly uncorrelated variables called principal components</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in</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order</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to</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maintain</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the</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features</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that</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contribute</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the</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most</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to</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the</a:t>
            </a:r>
            <a:r>
              <a:rPr lang="zh-Hans" altLang="en-US" sz="900" dirty="0">
                <a:latin typeface="Microsoft YaHei" panose="020B0503020204020204" pitchFamily="34" charset="-122"/>
                <a:ea typeface="Microsoft YaHei" panose="020B0503020204020204" pitchFamily="34" charset="-122"/>
              </a:rPr>
              <a:t> </a:t>
            </a:r>
            <a:r>
              <a:rPr lang="en-US" altLang="zh-Hans" sz="900" dirty="0">
                <a:latin typeface="Microsoft YaHei" panose="020B0503020204020204" pitchFamily="34" charset="-122"/>
                <a:ea typeface="Microsoft YaHei" panose="020B0503020204020204" pitchFamily="34" charset="-122"/>
              </a:rPr>
              <a:t>variance</a:t>
            </a:r>
          </a:p>
        </p:txBody>
      </p:sp>
      <p:sp>
        <p:nvSpPr>
          <p:cNvPr id="36" name="Rectangle 24">
            <a:extLst>
              <a:ext uri="{FF2B5EF4-FFF2-40B4-BE49-F238E27FC236}">
                <a16:creationId xmlns:a16="http://schemas.microsoft.com/office/drawing/2014/main" id="{5A3DA333-607C-8E47-BCE4-CE85F4006779}"/>
              </a:ext>
            </a:extLst>
          </p:cNvPr>
          <p:cNvSpPr/>
          <p:nvPr/>
        </p:nvSpPr>
        <p:spPr>
          <a:xfrm>
            <a:off x="8226186" y="1076876"/>
            <a:ext cx="3781017" cy="458414"/>
          </a:xfrm>
          <a:prstGeom prst="rect">
            <a:avLst/>
          </a:prstGeom>
          <a:noFill/>
          <a:ln>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Hans" sz="1000" dirty="0">
                <a:latin typeface="Microsoft YaHei" panose="020B0503020204020204" pitchFamily="34" charset="-122"/>
                <a:ea typeface="Microsoft YaHei" panose="020B0503020204020204" pitchFamily="34" charset="-122"/>
              </a:rPr>
              <a:t>The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two</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graphs</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shows</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the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training</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and</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testing</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accuracy</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given</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different</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number</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of</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features</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retained</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by</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PCA.</a:t>
            </a:r>
            <a:r>
              <a:rPr lang="zh-Hans" altLang="en-US" sz="1000" dirty="0">
                <a:latin typeface="Microsoft YaHei" panose="020B0503020204020204" pitchFamily="34" charset="-122"/>
                <a:ea typeface="Microsoft YaHei" panose="020B0503020204020204" pitchFamily="34" charset="-122"/>
              </a:rPr>
              <a:t>  </a:t>
            </a:r>
            <a:endParaRPr lang="en-US" sz="1000" dirty="0">
              <a:latin typeface="Microsoft YaHei" panose="020B0503020204020204" pitchFamily="34" charset="-122"/>
              <a:ea typeface="Microsoft YaHei" panose="020B0503020204020204" pitchFamily="34" charset="-122"/>
            </a:endParaRPr>
          </a:p>
        </p:txBody>
      </p:sp>
      <p:sp>
        <p:nvSpPr>
          <p:cNvPr id="39" name="Rectangle 17">
            <a:extLst>
              <a:ext uri="{FF2B5EF4-FFF2-40B4-BE49-F238E27FC236}">
                <a16:creationId xmlns:a16="http://schemas.microsoft.com/office/drawing/2014/main" id="{7428E88C-1E89-FD45-AF47-2711C8C40B10}"/>
              </a:ext>
            </a:extLst>
          </p:cNvPr>
          <p:cNvSpPr/>
          <p:nvPr/>
        </p:nvSpPr>
        <p:spPr>
          <a:xfrm>
            <a:off x="4276045" y="6426916"/>
            <a:ext cx="1751330" cy="201476"/>
          </a:xfrm>
          <a:prstGeom prst="rect">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1000" dirty="0">
                <a:latin typeface="Microsoft YaHei" panose="020B0503020204020204" pitchFamily="34" charset="-122"/>
                <a:ea typeface="Microsoft YaHei" panose="020B0503020204020204" pitchFamily="34" charset="-122"/>
              </a:rPr>
              <a:t>PCA-LDA</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Train</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Accuracy</a:t>
            </a:r>
            <a:endParaRPr lang="en-US" sz="1000" dirty="0">
              <a:latin typeface="Microsoft YaHei" panose="020B0503020204020204" pitchFamily="34" charset="-122"/>
              <a:ea typeface="Microsoft YaHei" panose="020B0503020204020204" pitchFamily="34" charset="-122"/>
            </a:endParaRPr>
          </a:p>
        </p:txBody>
      </p:sp>
      <p:sp>
        <p:nvSpPr>
          <p:cNvPr id="40" name="Rectangle 17">
            <a:extLst>
              <a:ext uri="{FF2B5EF4-FFF2-40B4-BE49-F238E27FC236}">
                <a16:creationId xmlns:a16="http://schemas.microsoft.com/office/drawing/2014/main" id="{908E1EA9-9562-DC43-B68A-DF6CB6B07292}"/>
              </a:ext>
            </a:extLst>
          </p:cNvPr>
          <p:cNvSpPr/>
          <p:nvPr/>
        </p:nvSpPr>
        <p:spPr>
          <a:xfrm>
            <a:off x="6175358" y="6426916"/>
            <a:ext cx="1682145" cy="201476"/>
          </a:xfrm>
          <a:prstGeom prst="rect">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1000" dirty="0">
                <a:latin typeface="Microsoft YaHei" panose="020B0503020204020204" pitchFamily="34" charset="-122"/>
                <a:ea typeface="Microsoft YaHei" panose="020B0503020204020204" pitchFamily="34" charset="-122"/>
              </a:rPr>
              <a:t>PCA-LDA</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Test</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Accuracy</a:t>
            </a:r>
            <a:endParaRPr lang="en-US" sz="1000" dirty="0">
              <a:latin typeface="Microsoft YaHei" panose="020B0503020204020204" pitchFamily="34" charset="-122"/>
              <a:ea typeface="Microsoft YaHei" panose="020B0503020204020204" pitchFamily="34" charset="-122"/>
            </a:endParaRPr>
          </a:p>
        </p:txBody>
      </p:sp>
      <p:pic>
        <p:nvPicPr>
          <p:cNvPr id="34" name="图片 33">
            <a:extLst>
              <a:ext uri="{FF2B5EF4-FFF2-40B4-BE49-F238E27FC236}">
                <a16:creationId xmlns:a16="http://schemas.microsoft.com/office/drawing/2014/main" id="{D8F9A397-3231-A249-9ADF-7E14357F0851}"/>
              </a:ext>
            </a:extLst>
          </p:cNvPr>
          <p:cNvPicPr>
            <a:picLocks noChangeAspect="1"/>
          </p:cNvPicPr>
          <p:nvPr/>
        </p:nvPicPr>
        <p:blipFill>
          <a:blip r:embed="rId6"/>
          <a:stretch>
            <a:fillRect/>
          </a:stretch>
        </p:blipFill>
        <p:spPr>
          <a:xfrm>
            <a:off x="6097697" y="2439853"/>
            <a:ext cx="1837466" cy="1216918"/>
          </a:xfrm>
          <a:prstGeom prst="rect">
            <a:avLst/>
          </a:prstGeom>
        </p:spPr>
      </p:pic>
      <p:pic>
        <p:nvPicPr>
          <p:cNvPr id="9" name="图片 8">
            <a:extLst>
              <a:ext uri="{FF2B5EF4-FFF2-40B4-BE49-F238E27FC236}">
                <a16:creationId xmlns:a16="http://schemas.microsoft.com/office/drawing/2014/main" id="{FA4EDED3-6383-8F44-AD03-0759BD5A3173}"/>
              </a:ext>
            </a:extLst>
          </p:cNvPr>
          <p:cNvPicPr>
            <a:picLocks noChangeAspect="1"/>
          </p:cNvPicPr>
          <p:nvPr/>
        </p:nvPicPr>
        <p:blipFill>
          <a:blip r:embed="rId7"/>
          <a:stretch>
            <a:fillRect/>
          </a:stretch>
        </p:blipFill>
        <p:spPr>
          <a:xfrm>
            <a:off x="6111949" y="5098629"/>
            <a:ext cx="1831324" cy="1230649"/>
          </a:xfrm>
          <a:prstGeom prst="rect">
            <a:avLst/>
          </a:prstGeom>
        </p:spPr>
      </p:pic>
      <p:pic>
        <p:nvPicPr>
          <p:cNvPr id="45" name="图片 44">
            <a:extLst>
              <a:ext uri="{FF2B5EF4-FFF2-40B4-BE49-F238E27FC236}">
                <a16:creationId xmlns:a16="http://schemas.microsoft.com/office/drawing/2014/main" id="{F66327FE-031D-8440-8F8B-0D7B604DDA44}"/>
              </a:ext>
            </a:extLst>
          </p:cNvPr>
          <p:cNvPicPr>
            <a:picLocks noChangeAspect="1"/>
          </p:cNvPicPr>
          <p:nvPr/>
        </p:nvPicPr>
        <p:blipFill>
          <a:blip r:embed="rId7"/>
          <a:stretch>
            <a:fillRect/>
          </a:stretch>
        </p:blipFill>
        <p:spPr>
          <a:xfrm>
            <a:off x="4222127" y="5112851"/>
            <a:ext cx="1831324" cy="1230649"/>
          </a:xfrm>
          <a:prstGeom prst="rect">
            <a:avLst/>
          </a:prstGeom>
        </p:spPr>
      </p:pic>
      <p:sp>
        <p:nvSpPr>
          <p:cNvPr id="46" name="Rectangle 18">
            <a:extLst>
              <a:ext uri="{FF2B5EF4-FFF2-40B4-BE49-F238E27FC236}">
                <a16:creationId xmlns:a16="http://schemas.microsoft.com/office/drawing/2014/main" id="{345B2C9B-8907-B747-8D3C-7FA32F0B1A8D}"/>
              </a:ext>
            </a:extLst>
          </p:cNvPr>
          <p:cNvSpPr/>
          <p:nvPr/>
        </p:nvSpPr>
        <p:spPr>
          <a:xfrm>
            <a:off x="8237476" y="5490278"/>
            <a:ext cx="3794332" cy="264920"/>
          </a:xfrm>
          <a:prstGeom prst="rect">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Hans" sz="1200" dirty="0">
                <a:latin typeface="Microsoft YaHei" panose="020B0503020204020204" pitchFamily="34" charset="-122"/>
                <a:ea typeface="Microsoft YaHei" panose="020B0503020204020204" pitchFamily="34" charset="-122"/>
              </a:rPr>
              <a:t>8.</a:t>
            </a:r>
            <a:r>
              <a:rPr lang="zh-Hans" altLang="en-US" sz="1200" dirty="0">
                <a:latin typeface="Microsoft YaHei" panose="020B0503020204020204" pitchFamily="34" charset="-122"/>
                <a:ea typeface="Microsoft YaHei" panose="020B0503020204020204" pitchFamily="34" charset="-122"/>
              </a:rPr>
              <a:t> </a:t>
            </a:r>
            <a:r>
              <a:rPr lang="en-US" altLang="zh-Hans" sz="1200" dirty="0">
                <a:latin typeface="Microsoft YaHei" panose="020B0503020204020204" pitchFamily="34" charset="-122"/>
                <a:ea typeface="Microsoft YaHei" panose="020B0503020204020204" pitchFamily="34" charset="-122"/>
              </a:rPr>
              <a:t>Supplement</a:t>
            </a:r>
            <a:endParaRPr lang="en-US" sz="1200" dirty="0">
              <a:latin typeface="Microsoft YaHei" panose="020B0503020204020204" pitchFamily="34" charset="-122"/>
              <a:ea typeface="Microsoft YaHei" panose="020B0503020204020204" pitchFamily="34" charset="-122"/>
            </a:endParaRPr>
          </a:p>
        </p:txBody>
      </p:sp>
      <p:sp>
        <p:nvSpPr>
          <p:cNvPr id="47" name="Rectangle 13">
            <a:extLst>
              <a:ext uri="{FF2B5EF4-FFF2-40B4-BE49-F238E27FC236}">
                <a16:creationId xmlns:a16="http://schemas.microsoft.com/office/drawing/2014/main" id="{765540BE-5689-4146-BC03-1104CC8E63D9}"/>
              </a:ext>
            </a:extLst>
          </p:cNvPr>
          <p:cNvSpPr/>
          <p:nvPr/>
        </p:nvSpPr>
        <p:spPr>
          <a:xfrm>
            <a:off x="8237476" y="5745236"/>
            <a:ext cx="3794332" cy="815422"/>
          </a:xfrm>
          <a:prstGeom prst="rect">
            <a:avLst/>
          </a:prstGeom>
          <a:ln>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Hans" sz="1000" dirty="0">
                <a:latin typeface="Microsoft YaHei" panose="020B0503020204020204" pitchFamily="34" charset="-122"/>
                <a:ea typeface="Microsoft YaHei" panose="020B0503020204020204" pitchFamily="34" charset="-122"/>
              </a:rPr>
              <a:t>The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QDA</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result</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is</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also</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attached</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to</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the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zipped</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file.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And</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we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find</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that</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the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accuracy</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is</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slightly</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higher</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than</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that</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generated</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by</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LDA,</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because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the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class-specific normal distributions of 9 classes show different mean and class variance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which violates the assumption of LDA model.</a:t>
            </a:r>
          </a:p>
        </p:txBody>
      </p:sp>
    </p:spTree>
    <p:extLst>
      <p:ext uri="{BB962C8B-B14F-4D97-AF65-F5344CB8AC3E}">
        <p14:creationId xmlns:p14="http://schemas.microsoft.com/office/powerpoint/2010/main" val="1218125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48B0E51E-C2F4-7549-8F8F-82C7365BF0BC}"/>
              </a:ext>
            </a:extLst>
          </p:cNvPr>
          <p:cNvGrpSpPr/>
          <p:nvPr/>
        </p:nvGrpSpPr>
        <p:grpSpPr>
          <a:xfrm>
            <a:off x="529000" y="548830"/>
            <a:ext cx="3795278" cy="2513690"/>
            <a:chOff x="495133" y="548830"/>
            <a:chExt cx="3795278" cy="2513690"/>
          </a:xfrm>
        </p:grpSpPr>
        <p:sp>
          <p:nvSpPr>
            <p:cNvPr id="4" name="Rectangle 17">
              <a:extLst>
                <a:ext uri="{FF2B5EF4-FFF2-40B4-BE49-F238E27FC236}">
                  <a16:creationId xmlns:a16="http://schemas.microsoft.com/office/drawing/2014/main" id="{D2615451-2FC1-7D40-824B-EF6853052109}"/>
                </a:ext>
              </a:extLst>
            </p:cNvPr>
            <p:cNvSpPr/>
            <p:nvPr/>
          </p:nvSpPr>
          <p:spPr>
            <a:xfrm>
              <a:off x="496078" y="548830"/>
              <a:ext cx="3794332" cy="264920"/>
            </a:xfrm>
            <a:prstGeom prst="rect">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Hans" sz="1200" dirty="0">
                  <a:latin typeface="Microsoft YaHei" panose="020B0503020204020204" pitchFamily="34" charset="-122"/>
                  <a:ea typeface="Microsoft YaHei" panose="020B0503020204020204" pitchFamily="34" charset="-122"/>
                </a:rPr>
                <a:t>5.</a:t>
              </a:r>
              <a:r>
                <a:rPr lang="en-US" altLang="zh-CN" sz="1200" dirty="0">
                  <a:latin typeface="Microsoft YaHei" panose="020B0503020204020204" pitchFamily="34" charset="-122"/>
                  <a:ea typeface="Microsoft YaHei" panose="020B0503020204020204" pitchFamily="34" charset="-122"/>
                </a:rPr>
                <a:t> </a:t>
              </a:r>
              <a:r>
                <a:rPr lang="en-US" altLang="zh-Hans" sz="1200" dirty="0">
                  <a:latin typeface="Microsoft YaHei" panose="020B0503020204020204" pitchFamily="34" charset="-122"/>
                  <a:ea typeface="Microsoft YaHei" panose="020B0503020204020204" pitchFamily="34" charset="-122"/>
                </a:rPr>
                <a:t>Quadratic</a:t>
              </a:r>
              <a:r>
                <a:rPr lang="zh-Hans" altLang="en-US" sz="1200" dirty="0">
                  <a:latin typeface="Microsoft YaHei" panose="020B0503020204020204" pitchFamily="34" charset="-122"/>
                  <a:ea typeface="Microsoft YaHei" panose="020B0503020204020204" pitchFamily="34" charset="-122"/>
                </a:rPr>
                <a:t> </a:t>
              </a:r>
              <a:r>
                <a:rPr lang="en-US" altLang="zh-Hans" sz="1200" dirty="0">
                  <a:latin typeface="Microsoft YaHei" panose="020B0503020204020204" pitchFamily="34" charset="-122"/>
                  <a:ea typeface="Microsoft YaHei" panose="020B0503020204020204" pitchFamily="34" charset="-122"/>
                </a:rPr>
                <a:t>Discriminant</a:t>
              </a:r>
              <a:r>
                <a:rPr lang="zh-Hans" altLang="en-US" sz="1200" dirty="0">
                  <a:latin typeface="Microsoft YaHei" panose="020B0503020204020204" pitchFamily="34" charset="-122"/>
                  <a:ea typeface="Microsoft YaHei" panose="020B0503020204020204" pitchFamily="34" charset="-122"/>
                </a:rPr>
                <a:t> </a:t>
              </a:r>
              <a:r>
                <a:rPr lang="en-US" altLang="zh-Hans" sz="1200" dirty="0">
                  <a:latin typeface="Microsoft YaHei" panose="020B0503020204020204" pitchFamily="34" charset="-122"/>
                  <a:ea typeface="Microsoft YaHei" panose="020B0503020204020204" pitchFamily="34" charset="-122"/>
                </a:rPr>
                <a:t>Analysis</a:t>
              </a:r>
              <a:endParaRPr lang="en-US" sz="1200" dirty="0">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5" name="Rectangle 24">
                  <a:extLst>
                    <a:ext uri="{FF2B5EF4-FFF2-40B4-BE49-F238E27FC236}">
                      <a16:creationId xmlns:a16="http://schemas.microsoft.com/office/drawing/2014/main" id="{70A42C18-D934-444B-88F7-3D4A26B7D41C}"/>
                    </a:ext>
                  </a:extLst>
                </p:cNvPr>
                <p:cNvSpPr/>
                <p:nvPr/>
              </p:nvSpPr>
              <p:spPr>
                <a:xfrm>
                  <a:off x="495133" y="813750"/>
                  <a:ext cx="3795278" cy="732828"/>
                </a:xfrm>
                <a:prstGeom prst="rect">
                  <a:avLst/>
                </a:prstGeom>
                <a:noFill/>
                <a:ln>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Hans" sz="1000" b="1" u="sng" dirty="0">
                      <a:latin typeface="Microsoft YaHei" panose="020B0503020204020204" pitchFamily="34" charset="-122"/>
                      <a:ea typeface="Microsoft YaHei" panose="020B0503020204020204" pitchFamily="34" charset="-122"/>
                    </a:rPr>
                    <a:t>Parameters</a:t>
                  </a:r>
                </a:p>
                <a:p>
                  <a:pPr algn="just"/>
                  <a:r>
                    <a:rPr lang="en-US" altLang="zh-Hans" sz="1000" b="1" dirty="0">
                      <a:latin typeface="Microsoft YaHei" panose="020B0503020204020204" pitchFamily="34" charset="-122"/>
                      <a:ea typeface="Microsoft YaHei" panose="020B0503020204020204" pitchFamily="34" charset="-122"/>
                    </a:rPr>
                    <a:t>reg_param</a:t>
                  </a:r>
                  <a:r>
                    <a:rPr lang="en-US" altLang="zh-CN" sz="1000" dirty="0">
                      <a:latin typeface="Microsoft YaHei" panose="020B0503020204020204" pitchFamily="34" charset="-122"/>
                      <a:ea typeface="Microsoft YaHei" panose="020B0503020204020204" pitchFamily="34" charset="-122"/>
                    </a:rPr>
                    <a:t>: float, optional</a:t>
                  </a:r>
                </a:p>
                <a:p>
                  <a:pPr algn="just"/>
                  <a:r>
                    <a:rPr lang="en-US" altLang="zh-Hans" sz="1000" dirty="0">
                      <a:latin typeface="Microsoft YaHei" panose="020B0503020204020204" pitchFamily="34" charset="-122"/>
                      <a:ea typeface="Microsoft YaHei" panose="020B0503020204020204" pitchFamily="34" charset="-122"/>
                    </a:rPr>
                    <a:t>This</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regularizes</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the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covariance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estimate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as</a:t>
                  </a:r>
                </a:p>
                <a:p>
                  <a:pPr algn="just"/>
                  <a14:m>
                    <m:oMathPara xmlns:m="http://schemas.openxmlformats.org/officeDocument/2006/math">
                      <m:oMathParaPr>
                        <m:jc m:val="centerGroup"/>
                      </m:oMathParaPr>
                      <m:oMath xmlns:m="http://schemas.openxmlformats.org/officeDocument/2006/math">
                        <m:r>
                          <m:rPr>
                            <m:nor/>
                          </m:rPr>
                          <a:rPr lang="en-US" altLang="zh-CN" sz="1000">
                            <a:latin typeface="Microsoft YaHei" panose="020B0503020204020204" pitchFamily="34" charset="-122"/>
                            <a:ea typeface="Microsoft YaHei" panose="020B0503020204020204" pitchFamily="34" charset="-122"/>
                          </a:rPr>
                          <m:t>(1−</m:t>
                        </m:r>
                        <m:r>
                          <m:rPr>
                            <m:nor/>
                          </m:rPr>
                          <a:rPr lang="en-US" altLang="zh-CN" sz="1000">
                            <a:latin typeface="Microsoft YaHei" panose="020B0503020204020204" pitchFamily="34" charset="-122"/>
                            <a:ea typeface="Microsoft YaHei" panose="020B0503020204020204" pitchFamily="34" charset="-122"/>
                          </a:rPr>
                          <m:t>reg</m:t>
                        </m:r>
                        <m:r>
                          <m:rPr>
                            <m:nor/>
                          </m:rPr>
                          <a:rPr lang="en-US" altLang="zh-CN" sz="1000">
                            <a:latin typeface="Microsoft YaHei" panose="020B0503020204020204" pitchFamily="34" charset="-122"/>
                            <a:ea typeface="Microsoft YaHei" panose="020B0503020204020204" pitchFamily="34" charset="-122"/>
                          </a:rPr>
                          <m:t>_</m:t>
                        </m:r>
                        <m:r>
                          <m:rPr>
                            <m:nor/>
                          </m:rPr>
                          <a:rPr lang="en-US" altLang="zh-CN" sz="1000">
                            <a:latin typeface="Microsoft YaHei" panose="020B0503020204020204" pitchFamily="34" charset="-122"/>
                            <a:ea typeface="Microsoft YaHei" panose="020B0503020204020204" pitchFamily="34" charset="-122"/>
                          </a:rPr>
                          <m:t>param</m:t>
                        </m:r>
                        <m:r>
                          <m:rPr>
                            <m:nor/>
                          </m:rPr>
                          <a:rPr lang="en-US" altLang="zh-CN" sz="1000">
                            <a:latin typeface="Microsoft YaHei" panose="020B0503020204020204" pitchFamily="34" charset="-122"/>
                            <a:ea typeface="Microsoft YaHei" panose="020B0503020204020204" pitchFamily="34" charset="-122"/>
                          </a:rPr>
                          <m:t>)∗</m:t>
                        </m:r>
                        <m:r>
                          <m:rPr>
                            <m:nor/>
                          </m:rPr>
                          <a:rPr lang="en-US" altLang="zh-CN" sz="1000">
                            <a:latin typeface="Microsoft YaHei" panose="020B0503020204020204" pitchFamily="34" charset="-122"/>
                            <a:ea typeface="Microsoft YaHei" panose="020B0503020204020204" pitchFamily="34" charset="-122"/>
                          </a:rPr>
                          <m:t>Sigma</m:t>
                        </m:r>
                        <m:r>
                          <m:rPr>
                            <m:nor/>
                          </m:rPr>
                          <a:rPr lang="en-US" altLang="zh-CN" sz="1000">
                            <a:latin typeface="Microsoft YaHei" panose="020B0503020204020204" pitchFamily="34" charset="-122"/>
                            <a:ea typeface="Microsoft YaHei" panose="020B0503020204020204" pitchFamily="34" charset="-122"/>
                          </a:rPr>
                          <m:t> + </m:t>
                        </m:r>
                        <m:r>
                          <m:rPr>
                            <m:nor/>
                          </m:rPr>
                          <a:rPr lang="en-US" altLang="zh-CN" sz="1000">
                            <a:latin typeface="Microsoft YaHei" panose="020B0503020204020204" pitchFamily="34" charset="-122"/>
                            <a:ea typeface="Microsoft YaHei" panose="020B0503020204020204" pitchFamily="34" charset="-122"/>
                          </a:rPr>
                          <m:t>reg</m:t>
                        </m:r>
                        <m:r>
                          <m:rPr>
                            <m:nor/>
                          </m:rPr>
                          <a:rPr lang="en-US" altLang="zh-CN" sz="1000">
                            <a:latin typeface="Microsoft YaHei" panose="020B0503020204020204" pitchFamily="34" charset="-122"/>
                            <a:ea typeface="Microsoft YaHei" panose="020B0503020204020204" pitchFamily="34" charset="-122"/>
                          </a:rPr>
                          <m:t>_</m:t>
                        </m:r>
                        <m:r>
                          <m:rPr>
                            <m:nor/>
                          </m:rPr>
                          <a:rPr lang="en-US" altLang="zh-CN" sz="1000">
                            <a:latin typeface="Microsoft YaHei" panose="020B0503020204020204" pitchFamily="34" charset="-122"/>
                            <a:ea typeface="Microsoft YaHei" panose="020B0503020204020204" pitchFamily="34" charset="-122"/>
                          </a:rPr>
                          <m:t>param</m:t>
                        </m:r>
                        <m:r>
                          <m:rPr>
                            <m:nor/>
                          </m:rPr>
                          <a:rPr lang="en-US" altLang="zh-CN" sz="1000">
                            <a:latin typeface="Microsoft YaHei" panose="020B0503020204020204" pitchFamily="34" charset="-122"/>
                            <a:ea typeface="Microsoft YaHei" panose="020B0503020204020204" pitchFamily="34" charset="-122"/>
                          </a:rPr>
                          <m:t>∗</m:t>
                        </m:r>
                        <m:r>
                          <m:rPr>
                            <m:nor/>
                          </m:rPr>
                          <a:rPr lang="en-US" altLang="zh-CN" sz="1000">
                            <a:latin typeface="Microsoft YaHei" panose="020B0503020204020204" pitchFamily="34" charset="-122"/>
                            <a:ea typeface="Microsoft YaHei" panose="020B0503020204020204" pitchFamily="34" charset="-122"/>
                          </a:rPr>
                          <m:t>np</m:t>
                        </m:r>
                        <m:r>
                          <m:rPr>
                            <m:nor/>
                          </m:rPr>
                          <a:rPr lang="en-US" altLang="zh-CN" sz="1000">
                            <a:latin typeface="Microsoft YaHei" panose="020B0503020204020204" pitchFamily="34" charset="-122"/>
                            <a:ea typeface="Microsoft YaHei" panose="020B0503020204020204" pitchFamily="34" charset="-122"/>
                          </a:rPr>
                          <m:t>.</m:t>
                        </m:r>
                        <m:r>
                          <m:rPr>
                            <m:nor/>
                          </m:rPr>
                          <a:rPr lang="en-US" altLang="zh-CN" sz="1000">
                            <a:latin typeface="Microsoft YaHei" panose="020B0503020204020204" pitchFamily="34" charset="-122"/>
                            <a:ea typeface="Microsoft YaHei" panose="020B0503020204020204" pitchFamily="34" charset="-122"/>
                          </a:rPr>
                          <m:t>eye</m:t>
                        </m:r>
                        <m:r>
                          <m:rPr>
                            <m:nor/>
                          </m:rPr>
                          <a:rPr lang="en-US" altLang="zh-CN" sz="1000">
                            <a:latin typeface="Microsoft YaHei" panose="020B0503020204020204" pitchFamily="34" charset="-122"/>
                            <a:ea typeface="Microsoft YaHei" panose="020B0503020204020204" pitchFamily="34" charset="-122"/>
                          </a:rPr>
                          <m:t>(</m:t>
                        </m:r>
                        <m:r>
                          <m:rPr>
                            <m:nor/>
                          </m:rPr>
                          <a:rPr lang="en-US" altLang="zh-CN" sz="1000">
                            <a:latin typeface="Microsoft YaHei" panose="020B0503020204020204" pitchFamily="34" charset="-122"/>
                            <a:ea typeface="Microsoft YaHei" panose="020B0503020204020204" pitchFamily="34" charset="-122"/>
                          </a:rPr>
                          <m:t>n</m:t>
                        </m:r>
                        <m:r>
                          <m:rPr>
                            <m:nor/>
                          </m:rPr>
                          <a:rPr lang="en-US" altLang="zh-CN" sz="1000">
                            <a:latin typeface="Microsoft YaHei" panose="020B0503020204020204" pitchFamily="34" charset="-122"/>
                            <a:ea typeface="Microsoft YaHei" panose="020B0503020204020204" pitchFamily="34" charset="-122"/>
                          </a:rPr>
                          <m:t>_</m:t>
                        </m:r>
                        <m:r>
                          <m:rPr>
                            <m:nor/>
                          </m:rPr>
                          <a:rPr lang="en-US" altLang="zh-CN" sz="1000">
                            <a:latin typeface="Microsoft YaHei" panose="020B0503020204020204" pitchFamily="34" charset="-122"/>
                            <a:ea typeface="Microsoft YaHei" panose="020B0503020204020204" pitchFamily="34" charset="-122"/>
                          </a:rPr>
                          <m:t>features</m:t>
                        </m:r>
                        <m:r>
                          <m:rPr>
                            <m:nor/>
                          </m:rPr>
                          <a:rPr lang="en-US" altLang="zh-CN" sz="1000">
                            <a:latin typeface="Microsoft YaHei" panose="020B0503020204020204" pitchFamily="34" charset="-122"/>
                            <a:ea typeface="Microsoft YaHei" panose="020B0503020204020204" pitchFamily="34" charset="-122"/>
                          </a:rPr>
                          <m:t>)</m:t>
                        </m:r>
                      </m:oMath>
                    </m:oMathPara>
                  </a14:m>
                  <a:endParaRPr lang="en-US" sz="1000" u="sng" dirty="0">
                    <a:latin typeface="Microsoft YaHei" panose="020B0503020204020204" pitchFamily="34" charset="-122"/>
                    <a:ea typeface="Microsoft YaHei" panose="020B0503020204020204" pitchFamily="34" charset="-122"/>
                  </a:endParaRPr>
                </a:p>
              </p:txBody>
            </p:sp>
          </mc:Choice>
          <mc:Fallback xmlns="">
            <p:sp>
              <p:nvSpPr>
                <p:cNvPr id="5" name="Rectangle 24">
                  <a:extLst>
                    <a:ext uri="{FF2B5EF4-FFF2-40B4-BE49-F238E27FC236}">
                      <a16:creationId xmlns:a16="http://schemas.microsoft.com/office/drawing/2014/main" id="{70A42C18-D934-444B-88F7-3D4A26B7D41C}"/>
                    </a:ext>
                  </a:extLst>
                </p:cNvPr>
                <p:cNvSpPr>
                  <a:spLocks noRot="1" noChangeAspect="1" noMove="1" noResize="1" noEditPoints="1" noAdjustHandles="1" noChangeArrowheads="1" noChangeShapeType="1" noTextEdit="1"/>
                </p:cNvSpPr>
                <p:nvPr/>
              </p:nvSpPr>
              <p:spPr>
                <a:xfrm>
                  <a:off x="495133" y="813750"/>
                  <a:ext cx="3795278" cy="732828"/>
                </a:xfrm>
                <a:prstGeom prst="rect">
                  <a:avLst/>
                </a:prstGeom>
                <a:blipFill>
                  <a:blip r:embed="rId2"/>
                  <a:stretch>
                    <a:fillRect/>
                  </a:stretch>
                </a:blipFill>
                <a:ln>
                  <a:solidFill>
                    <a:schemeClr val="accent5"/>
                  </a:solidFill>
                </a:ln>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51480545-4434-7648-9D07-87828406B994}"/>
                </a:ext>
              </a:extLst>
            </p:cNvPr>
            <p:cNvPicPr>
              <a:picLocks noChangeAspect="1"/>
            </p:cNvPicPr>
            <p:nvPr/>
          </p:nvPicPr>
          <p:blipFill>
            <a:blip r:embed="rId3"/>
            <a:stretch>
              <a:fillRect/>
            </a:stretch>
          </p:blipFill>
          <p:spPr>
            <a:xfrm>
              <a:off x="2413229" y="1582060"/>
              <a:ext cx="1877181" cy="1219200"/>
            </a:xfrm>
            <a:prstGeom prst="rect">
              <a:avLst/>
            </a:prstGeom>
          </p:spPr>
        </p:pic>
        <p:pic>
          <p:nvPicPr>
            <p:cNvPr id="12" name="图片 11">
              <a:extLst>
                <a:ext uri="{FF2B5EF4-FFF2-40B4-BE49-F238E27FC236}">
                  <a16:creationId xmlns:a16="http://schemas.microsoft.com/office/drawing/2014/main" id="{EF6DA836-6D50-E243-B4CA-F7EB4F49B050}"/>
                </a:ext>
              </a:extLst>
            </p:cNvPr>
            <p:cNvPicPr>
              <a:picLocks noChangeAspect="1"/>
            </p:cNvPicPr>
            <p:nvPr/>
          </p:nvPicPr>
          <p:blipFill>
            <a:blip r:embed="rId4"/>
            <a:stretch>
              <a:fillRect/>
            </a:stretch>
          </p:blipFill>
          <p:spPr>
            <a:xfrm>
              <a:off x="495133" y="1582060"/>
              <a:ext cx="1843314" cy="1219200"/>
            </a:xfrm>
            <a:prstGeom prst="rect">
              <a:avLst/>
            </a:prstGeom>
          </p:spPr>
        </p:pic>
        <p:sp>
          <p:nvSpPr>
            <p:cNvPr id="14" name="Rectangle 17">
              <a:extLst>
                <a:ext uri="{FF2B5EF4-FFF2-40B4-BE49-F238E27FC236}">
                  <a16:creationId xmlns:a16="http://schemas.microsoft.com/office/drawing/2014/main" id="{6EFF69E9-ADF9-5842-8B33-94F5991568EC}"/>
                </a:ext>
              </a:extLst>
            </p:cNvPr>
            <p:cNvSpPr/>
            <p:nvPr/>
          </p:nvSpPr>
          <p:spPr>
            <a:xfrm>
              <a:off x="699946" y="2836742"/>
              <a:ext cx="1501422" cy="225778"/>
            </a:xfrm>
            <a:prstGeom prst="rect">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1000" dirty="0">
                  <a:latin typeface="Microsoft YaHei" panose="020B0503020204020204" pitchFamily="34" charset="-122"/>
                  <a:ea typeface="Microsoft YaHei" panose="020B0503020204020204" pitchFamily="34" charset="-122"/>
                </a:rPr>
                <a:t>QDA</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Train</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Accuracy</a:t>
              </a:r>
              <a:endParaRPr lang="en-US" sz="1000" dirty="0">
                <a:latin typeface="Microsoft YaHei" panose="020B0503020204020204" pitchFamily="34" charset="-122"/>
                <a:ea typeface="Microsoft YaHei" panose="020B0503020204020204" pitchFamily="34" charset="-122"/>
              </a:endParaRPr>
            </a:p>
          </p:txBody>
        </p:sp>
        <p:sp>
          <p:nvSpPr>
            <p:cNvPr id="15" name="Rectangle 17">
              <a:extLst>
                <a:ext uri="{FF2B5EF4-FFF2-40B4-BE49-F238E27FC236}">
                  <a16:creationId xmlns:a16="http://schemas.microsoft.com/office/drawing/2014/main" id="{F1FAA3B9-30AC-1D43-B911-B6CDDB9CCABF}"/>
                </a:ext>
              </a:extLst>
            </p:cNvPr>
            <p:cNvSpPr/>
            <p:nvPr/>
          </p:nvSpPr>
          <p:spPr>
            <a:xfrm>
              <a:off x="2680130" y="2836742"/>
              <a:ext cx="1501422" cy="225778"/>
            </a:xfrm>
            <a:prstGeom prst="rect">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1000" dirty="0">
                  <a:latin typeface="Microsoft YaHei" panose="020B0503020204020204" pitchFamily="34" charset="-122"/>
                  <a:ea typeface="Microsoft YaHei" panose="020B0503020204020204" pitchFamily="34" charset="-122"/>
                </a:rPr>
                <a:t>QDA</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Test</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Accuracy</a:t>
              </a:r>
              <a:endParaRPr lang="en-US" sz="1000" dirty="0">
                <a:latin typeface="Microsoft YaHei" panose="020B0503020204020204" pitchFamily="34" charset="-122"/>
                <a:ea typeface="Microsoft YaHei" panose="020B0503020204020204" pitchFamily="34" charset="-122"/>
              </a:endParaRPr>
            </a:p>
          </p:txBody>
        </p:sp>
      </p:grpSp>
      <p:grpSp>
        <p:nvGrpSpPr>
          <p:cNvPr id="28" name="组合 27">
            <a:extLst>
              <a:ext uri="{FF2B5EF4-FFF2-40B4-BE49-F238E27FC236}">
                <a16:creationId xmlns:a16="http://schemas.microsoft.com/office/drawing/2014/main" id="{D4687A7E-D3AE-E14F-9FA5-D9832FB7A3FE}"/>
              </a:ext>
            </a:extLst>
          </p:cNvPr>
          <p:cNvGrpSpPr/>
          <p:nvPr/>
        </p:nvGrpSpPr>
        <p:grpSpPr>
          <a:xfrm>
            <a:off x="6339066" y="548830"/>
            <a:ext cx="3795277" cy="2530099"/>
            <a:chOff x="6339066" y="548830"/>
            <a:chExt cx="3795277" cy="2530099"/>
          </a:xfrm>
        </p:grpSpPr>
        <p:sp>
          <p:nvSpPr>
            <p:cNvPr id="18" name="Rectangle 17">
              <a:extLst>
                <a:ext uri="{FF2B5EF4-FFF2-40B4-BE49-F238E27FC236}">
                  <a16:creationId xmlns:a16="http://schemas.microsoft.com/office/drawing/2014/main" id="{B132174C-3644-9C48-94D3-0E838EA5B4CF}"/>
                </a:ext>
              </a:extLst>
            </p:cNvPr>
            <p:cNvSpPr/>
            <p:nvPr/>
          </p:nvSpPr>
          <p:spPr>
            <a:xfrm>
              <a:off x="6339066" y="548830"/>
              <a:ext cx="3794332" cy="264920"/>
            </a:xfrm>
            <a:prstGeom prst="rect">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Hans" sz="1200" dirty="0">
                  <a:latin typeface="Microsoft YaHei" panose="020B0503020204020204" pitchFamily="34" charset="-122"/>
                  <a:ea typeface="Microsoft YaHei" panose="020B0503020204020204" pitchFamily="34" charset="-122"/>
                </a:rPr>
                <a:t>4.</a:t>
              </a:r>
              <a:r>
                <a:rPr lang="en-US" altLang="zh-CN" sz="1200" dirty="0">
                  <a:latin typeface="Microsoft YaHei" panose="020B0503020204020204" pitchFamily="34" charset="-122"/>
                  <a:ea typeface="Microsoft YaHei" panose="020B0503020204020204" pitchFamily="34" charset="-122"/>
                </a:rPr>
                <a:t> </a:t>
              </a:r>
              <a:r>
                <a:rPr lang="en-US" altLang="zh-Hans" sz="1200" dirty="0">
                  <a:latin typeface="Microsoft YaHei" panose="020B0503020204020204" pitchFamily="34" charset="-122"/>
                  <a:ea typeface="Microsoft YaHei" panose="020B0503020204020204" pitchFamily="34" charset="-122"/>
                </a:rPr>
                <a:t>Linear</a:t>
              </a:r>
              <a:r>
                <a:rPr lang="zh-Hans" altLang="en-US" sz="1200" dirty="0">
                  <a:latin typeface="Microsoft YaHei" panose="020B0503020204020204" pitchFamily="34" charset="-122"/>
                  <a:ea typeface="Microsoft YaHei" panose="020B0503020204020204" pitchFamily="34" charset="-122"/>
                </a:rPr>
                <a:t> </a:t>
              </a:r>
              <a:r>
                <a:rPr lang="en-US" altLang="zh-Hans" sz="1200" dirty="0">
                  <a:latin typeface="Microsoft YaHei" panose="020B0503020204020204" pitchFamily="34" charset="-122"/>
                  <a:ea typeface="Microsoft YaHei" panose="020B0503020204020204" pitchFamily="34" charset="-122"/>
                </a:rPr>
                <a:t>Discriminant</a:t>
              </a:r>
              <a:r>
                <a:rPr lang="zh-Hans" altLang="en-US" sz="1200" dirty="0">
                  <a:latin typeface="Microsoft YaHei" panose="020B0503020204020204" pitchFamily="34" charset="-122"/>
                  <a:ea typeface="Microsoft YaHei" panose="020B0503020204020204" pitchFamily="34" charset="-122"/>
                </a:rPr>
                <a:t> </a:t>
              </a:r>
              <a:r>
                <a:rPr lang="en-US" altLang="zh-Hans" sz="1200" dirty="0">
                  <a:latin typeface="Microsoft YaHei" panose="020B0503020204020204" pitchFamily="34" charset="-122"/>
                  <a:ea typeface="Microsoft YaHei" panose="020B0503020204020204" pitchFamily="34" charset="-122"/>
                </a:rPr>
                <a:t>Analysis</a:t>
              </a:r>
              <a:r>
                <a:rPr lang="zh-Hans" altLang="en-US" sz="1200" dirty="0">
                  <a:latin typeface="Microsoft YaHei" panose="020B0503020204020204" pitchFamily="34" charset="-122"/>
                  <a:ea typeface="Microsoft YaHei" panose="020B0503020204020204" pitchFamily="34" charset="-122"/>
                </a:rPr>
                <a:t> </a:t>
              </a:r>
              <a:endParaRPr lang="en-US" sz="1200" dirty="0">
                <a:latin typeface="Microsoft YaHei" panose="020B0503020204020204" pitchFamily="34" charset="-122"/>
                <a:ea typeface="Microsoft YaHei" panose="020B0503020204020204" pitchFamily="34" charset="-122"/>
              </a:endParaRPr>
            </a:p>
          </p:txBody>
        </p:sp>
        <p:sp>
          <p:nvSpPr>
            <p:cNvPr id="19" name="Rectangle 24">
              <a:extLst>
                <a:ext uri="{FF2B5EF4-FFF2-40B4-BE49-F238E27FC236}">
                  <a16:creationId xmlns:a16="http://schemas.microsoft.com/office/drawing/2014/main" id="{6154AF95-4F7C-8D49-9D1F-66AB0E15BF12}"/>
                </a:ext>
              </a:extLst>
            </p:cNvPr>
            <p:cNvSpPr/>
            <p:nvPr/>
          </p:nvSpPr>
          <p:spPr>
            <a:xfrm>
              <a:off x="6339067" y="813750"/>
              <a:ext cx="3795276" cy="716419"/>
            </a:xfrm>
            <a:prstGeom prst="rect">
              <a:avLst/>
            </a:prstGeom>
            <a:noFill/>
            <a:ln>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Hans" sz="1000" b="1" u="sng" dirty="0">
                  <a:latin typeface="Microsoft YaHei" panose="020B0503020204020204" pitchFamily="34" charset="-122"/>
                  <a:ea typeface="Microsoft YaHei" panose="020B0503020204020204" pitchFamily="34" charset="-122"/>
                </a:rPr>
                <a:t>Parameters</a:t>
              </a:r>
            </a:p>
            <a:p>
              <a:pPr algn="just"/>
              <a:r>
                <a:rPr lang="en-US" altLang="zh-CN" sz="1000" b="1" dirty="0">
                  <a:latin typeface="Microsoft YaHei" panose="020B0503020204020204" pitchFamily="34" charset="-122"/>
                  <a:ea typeface="Microsoft YaHei" panose="020B0503020204020204" pitchFamily="34" charset="-122"/>
                </a:rPr>
                <a:t>n</a:t>
              </a:r>
              <a:r>
                <a:rPr lang="en-US" altLang="zh-Hans" sz="1000" b="1" dirty="0">
                  <a:latin typeface="Microsoft YaHei" panose="020B0503020204020204" pitchFamily="34" charset="-122"/>
                  <a:ea typeface="Microsoft YaHei" panose="020B0503020204020204" pitchFamily="34" charset="-122"/>
                </a:rPr>
                <a:t>_</a:t>
              </a:r>
              <a:r>
                <a:rPr lang="en-US" altLang="zh-CN" sz="1000" b="1" dirty="0">
                  <a:latin typeface="Microsoft YaHei" panose="020B0503020204020204" pitchFamily="34" charset="-122"/>
                  <a:ea typeface="Microsoft YaHei" panose="020B0503020204020204" pitchFamily="34" charset="-122"/>
                </a:rPr>
                <a:t>components</a:t>
              </a:r>
              <a:r>
                <a:rPr lang="en-US" altLang="zh-Hans" sz="1000" b="1" dirty="0">
                  <a:latin typeface="Microsoft YaHei" panose="020B0503020204020204" pitchFamily="34" charset="-122"/>
                  <a:ea typeface="Microsoft YaHei" panose="020B0503020204020204" pitchFamily="34" charset="-122"/>
                </a:rPr>
                <a:t>:</a:t>
              </a:r>
              <a:r>
                <a:rPr lang="zh-Hans" altLang="en-US" sz="1000" b="1" dirty="0">
                  <a:latin typeface="Microsoft YaHei" panose="020B0503020204020204" pitchFamily="34" charset="-122"/>
                  <a:ea typeface="Microsoft YaHei" panose="020B0503020204020204" pitchFamily="34" charset="-122"/>
                </a:rPr>
                <a:t> </a:t>
              </a:r>
              <a:r>
                <a:rPr lang="en-US" altLang="zh-CN" sz="1000" dirty="0">
                  <a:latin typeface="Microsoft YaHei" panose="020B0503020204020204" pitchFamily="34" charset="-122"/>
                  <a:ea typeface="Microsoft YaHei" panose="020B0503020204020204" pitchFamily="34" charset="-122"/>
                </a:rPr>
                <a:t>int</a:t>
              </a:r>
              <a:r>
                <a:rPr lang="en-US" altLang="zh-Hans" sz="1000" dirty="0">
                  <a:latin typeface="Microsoft YaHei" panose="020B0503020204020204" pitchFamily="34" charset="-122"/>
                  <a:ea typeface="Microsoft YaHei" panose="020B0503020204020204" pitchFamily="34" charset="-122"/>
                </a:rPr>
                <a:t>eger</a:t>
              </a:r>
              <a:r>
                <a:rPr lang="en-US" altLang="zh-CN" sz="1000" dirty="0">
                  <a:latin typeface="Microsoft YaHei" panose="020B0503020204020204" pitchFamily="34" charset="-122"/>
                  <a:ea typeface="Microsoft YaHei" panose="020B0503020204020204" pitchFamily="34" charset="-122"/>
                </a:rPr>
                <a:t>, optional</a:t>
              </a:r>
            </a:p>
            <a:p>
              <a:r>
                <a:rPr lang="en-US" altLang="zh-CN" sz="1000" dirty="0">
                  <a:latin typeface="Microsoft YaHei" panose="020B0503020204020204" pitchFamily="34" charset="-122"/>
                  <a:ea typeface="Microsoft YaHei" panose="020B0503020204020204" pitchFamily="34" charset="-122"/>
                </a:rPr>
                <a:t>Number of components (&lt; </a:t>
              </a:r>
              <a:r>
                <a:rPr lang="en-US" altLang="zh-CN" sz="1000" dirty="0" err="1">
                  <a:latin typeface="Microsoft YaHei" panose="020B0503020204020204" pitchFamily="34" charset="-122"/>
                  <a:ea typeface="Microsoft YaHei" panose="020B0503020204020204" pitchFamily="34" charset="-122"/>
                </a:rPr>
                <a:t>n</a:t>
              </a:r>
              <a:r>
                <a:rPr lang="en-US" altLang="zh-Hans" sz="1000" dirty="0" err="1">
                  <a:latin typeface="Microsoft YaHei" panose="020B0503020204020204" pitchFamily="34" charset="-122"/>
                  <a:ea typeface="Microsoft YaHei" panose="020B0503020204020204" pitchFamily="34" charset="-122"/>
                </a:rPr>
                <a:t>_</a:t>
              </a:r>
              <a:r>
                <a:rPr lang="en-US" altLang="zh-CN" sz="1000" dirty="0" err="1">
                  <a:latin typeface="Microsoft YaHei" panose="020B0503020204020204" pitchFamily="34" charset="-122"/>
                  <a:ea typeface="Microsoft YaHei" panose="020B0503020204020204" pitchFamily="34" charset="-122"/>
                </a:rPr>
                <a:t>classes</a:t>
              </a:r>
              <a:r>
                <a:rPr lang="en-US" altLang="zh-CN" sz="1000" dirty="0">
                  <a:latin typeface="Microsoft YaHei" panose="020B0503020204020204" pitchFamily="34" charset="-122"/>
                  <a:ea typeface="Microsoft YaHei" panose="020B0503020204020204" pitchFamily="34" charset="-122"/>
                </a:rPr>
                <a:t> - 1) for dimensionality reduction</a:t>
              </a:r>
            </a:p>
          </p:txBody>
        </p:sp>
        <p:pic>
          <p:nvPicPr>
            <p:cNvPr id="23" name="图片 22">
              <a:extLst>
                <a:ext uri="{FF2B5EF4-FFF2-40B4-BE49-F238E27FC236}">
                  <a16:creationId xmlns:a16="http://schemas.microsoft.com/office/drawing/2014/main" id="{0E895710-A8BC-D041-A433-BE230ED854EE}"/>
                </a:ext>
              </a:extLst>
            </p:cNvPr>
            <p:cNvPicPr>
              <a:picLocks noChangeAspect="1"/>
            </p:cNvPicPr>
            <p:nvPr/>
          </p:nvPicPr>
          <p:blipFill>
            <a:blip r:embed="rId5"/>
            <a:stretch>
              <a:fillRect/>
            </a:stretch>
          </p:blipFill>
          <p:spPr>
            <a:xfrm>
              <a:off x="8256217" y="1582060"/>
              <a:ext cx="1877181" cy="1219200"/>
            </a:xfrm>
            <a:prstGeom prst="rect">
              <a:avLst/>
            </a:prstGeom>
          </p:spPr>
        </p:pic>
        <p:pic>
          <p:nvPicPr>
            <p:cNvPr id="25" name="图片 24">
              <a:extLst>
                <a:ext uri="{FF2B5EF4-FFF2-40B4-BE49-F238E27FC236}">
                  <a16:creationId xmlns:a16="http://schemas.microsoft.com/office/drawing/2014/main" id="{E0C7F251-43E7-754B-AF66-5D573E15E318}"/>
                </a:ext>
              </a:extLst>
            </p:cNvPr>
            <p:cNvPicPr>
              <a:picLocks noChangeAspect="1"/>
            </p:cNvPicPr>
            <p:nvPr/>
          </p:nvPicPr>
          <p:blipFill>
            <a:blip r:embed="rId6"/>
            <a:stretch>
              <a:fillRect/>
            </a:stretch>
          </p:blipFill>
          <p:spPr>
            <a:xfrm>
              <a:off x="6339066" y="1582060"/>
              <a:ext cx="1843314" cy="1219200"/>
            </a:xfrm>
            <a:prstGeom prst="rect">
              <a:avLst/>
            </a:prstGeom>
          </p:spPr>
        </p:pic>
        <p:sp>
          <p:nvSpPr>
            <p:cNvPr id="26" name="Rectangle 17">
              <a:extLst>
                <a:ext uri="{FF2B5EF4-FFF2-40B4-BE49-F238E27FC236}">
                  <a16:creationId xmlns:a16="http://schemas.microsoft.com/office/drawing/2014/main" id="{ADE8CED5-2C54-DE4B-93F2-520E15FF482F}"/>
                </a:ext>
              </a:extLst>
            </p:cNvPr>
            <p:cNvSpPr/>
            <p:nvPr/>
          </p:nvSpPr>
          <p:spPr>
            <a:xfrm>
              <a:off x="6530657" y="2853151"/>
              <a:ext cx="1501422" cy="225778"/>
            </a:xfrm>
            <a:prstGeom prst="rect">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1000" dirty="0">
                  <a:latin typeface="Microsoft YaHei" panose="020B0503020204020204" pitchFamily="34" charset="-122"/>
                  <a:ea typeface="Microsoft YaHei" panose="020B0503020204020204" pitchFamily="34" charset="-122"/>
                </a:rPr>
                <a:t>LDA</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Train</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Accuracy</a:t>
              </a:r>
              <a:endParaRPr lang="en-US" sz="1000" dirty="0">
                <a:latin typeface="Microsoft YaHei" panose="020B0503020204020204" pitchFamily="34" charset="-122"/>
                <a:ea typeface="Microsoft YaHei" panose="020B0503020204020204" pitchFamily="34" charset="-122"/>
              </a:endParaRPr>
            </a:p>
          </p:txBody>
        </p:sp>
        <p:sp>
          <p:nvSpPr>
            <p:cNvPr id="27" name="Rectangle 17">
              <a:extLst>
                <a:ext uri="{FF2B5EF4-FFF2-40B4-BE49-F238E27FC236}">
                  <a16:creationId xmlns:a16="http://schemas.microsoft.com/office/drawing/2014/main" id="{8CB6553D-3A19-2D44-AFC7-9E5760A20CB0}"/>
                </a:ext>
              </a:extLst>
            </p:cNvPr>
            <p:cNvSpPr/>
            <p:nvPr/>
          </p:nvSpPr>
          <p:spPr>
            <a:xfrm>
              <a:off x="8510841" y="2853151"/>
              <a:ext cx="1501422" cy="225778"/>
            </a:xfrm>
            <a:prstGeom prst="rect">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1000" dirty="0">
                  <a:latin typeface="Microsoft YaHei" panose="020B0503020204020204" pitchFamily="34" charset="-122"/>
                  <a:ea typeface="Microsoft YaHei" panose="020B0503020204020204" pitchFamily="34" charset="-122"/>
                </a:rPr>
                <a:t>LDA</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Test</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Accuracy</a:t>
              </a:r>
              <a:endParaRPr lang="en-US" sz="1000" dirty="0">
                <a:latin typeface="Microsoft YaHei" panose="020B0503020204020204" pitchFamily="34" charset="-122"/>
                <a:ea typeface="Microsoft YaHei" panose="020B0503020204020204" pitchFamily="34" charset="-122"/>
              </a:endParaRPr>
            </a:p>
          </p:txBody>
        </p:sp>
      </p:grpSp>
      <p:pic>
        <p:nvPicPr>
          <p:cNvPr id="30" name="图片 29">
            <a:extLst>
              <a:ext uri="{FF2B5EF4-FFF2-40B4-BE49-F238E27FC236}">
                <a16:creationId xmlns:a16="http://schemas.microsoft.com/office/drawing/2014/main" id="{FA439716-1901-484F-AE2F-08FF0E115CB1}"/>
              </a:ext>
            </a:extLst>
          </p:cNvPr>
          <p:cNvPicPr>
            <a:picLocks noChangeAspect="1"/>
          </p:cNvPicPr>
          <p:nvPr/>
        </p:nvPicPr>
        <p:blipFill>
          <a:blip r:embed="rId7"/>
          <a:stretch>
            <a:fillRect/>
          </a:stretch>
        </p:blipFill>
        <p:spPr>
          <a:xfrm>
            <a:off x="6378091" y="3276059"/>
            <a:ext cx="1878126" cy="1293136"/>
          </a:xfrm>
          <a:prstGeom prst="rect">
            <a:avLst/>
          </a:prstGeom>
        </p:spPr>
      </p:pic>
      <p:sp>
        <p:nvSpPr>
          <p:cNvPr id="33" name="Rectangle 24">
            <a:extLst>
              <a:ext uri="{FF2B5EF4-FFF2-40B4-BE49-F238E27FC236}">
                <a16:creationId xmlns:a16="http://schemas.microsoft.com/office/drawing/2014/main" id="{005D514A-9CBE-944E-8966-EF3A002A79DC}"/>
              </a:ext>
            </a:extLst>
          </p:cNvPr>
          <p:cNvSpPr/>
          <p:nvPr/>
        </p:nvSpPr>
        <p:spPr>
          <a:xfrm>
            <a:off x="8256217" y="3276059"/>
            <a:ext cx="1877181" cy="1245708"/>
          </a:xfrm>
          <a:prstGeom prst="rect">
            <a:avLst/>
          </a:prstGeom>
          <a:noFill/>
          <a:ln>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Hans" sz="1000" dirty="0">
                <a:latin typeface="Microsoft YaHei" panose="020B0503020204020204" pitchFamily="34" charset="-122"/>
                <a:ea typeface="Microsoft YaHei" panose="020B0503020204020204" pitchFamily="34" charset="-122"/>
              </a:rPr>
              <a:t>The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left</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graph</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show</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that</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the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corresponding</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features</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of</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each</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class</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(10</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different</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digits),</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if</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we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reduce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the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number</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of</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features</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from</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256</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to</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1.</a:t>
            </a:r>
            <a:endParaRPr lang="en-US" altLang="zh-CN" sz="1000" dirty="0">
              <a:latin typeface="Microsoft YaHei" panose="020B0503020204020204" pitchFamily="34" charset="-122"/>
              <a:ea typeface="Microsoft YaHei" panose="020B0503020204020204" pitchFamily="34" charset="-122"/>
            </a:endParaRPr>
          </a:p>
        </p:txBody>
      </p:sp>
      <p:sp>
        <p:nvSpPr>
          <p:cNvPr id="20" name="Rectangle 17">
            <a:extLst>
              <a:ext uri="{FF2B5EF4-FFF2-40B4-BE49-F238E27FC236}">
                <a16:creationId xmlns:a16="http://schemas.microsoft.com/office/drawing/2014/main" id="{A47AF3C1-C9FB-DC4E-A6FA-F869732A10AE}"/>
              </a:ext>
            </a:extLst>
          </p:cNvPr>
          <p:cNvSpPr/>
          <p:nvPr/>
        </p:nvSpPr>
        <p:spPr>
          <a:xfrm>
            <a:off x="529000" y="3673320"/>
            <a:ext cx="3794332" cy="264920"/>
          </a:xfrm>
          <a:prstGeom prst="rect">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latin typeface="Microsoft YaHei" panose="020B0503020204020204" pitchFamily="34" charset="-122"/>
                <a:ea typeface="Microsoft YaHei" panose="020B0503020204020204" pitchFamily="34" charset="-122"/>
              </a:rPr>
              <a:t>3. </a:t>
            </a:r>
            <a:r>
              <a:rPr lang="en-US" altLang="zh-Hans" sz="1200" dirty="0">
                <a:latin typeface="Microsoft YaHei" panose="020B0503020204020204" pitchFamily="34" charset="-122"/>
                <a:ea typeface="Microsoft YaHei" panose="020B0503020204020204" pitchFamily="34" charset="-122"/>
              </a:rPr>
              <a:t>K-Nearest</a:t>
            </a:r>
            <a:r>
              <a:rPr lang="zh-Hans" altLang="en-US" sz="1200" dirty="0">
                <a:latin typeface="Microsoft YaHei" panose="020B0503020204020204" pitchFamily="34" charset="-122"/>
                <a:ea typeface="Microsoft YaHei" panose="020B0503020204020204" pitchFamily="34" charset="-122"/>
              </a:rPr>
              <a:t> </a:t>
            </a:r>
            <a:r>
              <a:rPr lang="en-US" altLang="zh-Hans" sz="1200" dirty="0">
                <a:latin typeface="Microsoft YaHei" panose="020B0503020204020204" pitchFamily="34" charset="-122"/>
                <a:ea typeface="Microsoft YaHei" panose="020B0503020204020204" pitchFamily="34" charset="-122"/>
              </a:rPr>
              <a:t>Neighbors</a:t>
            </a:r>
            <a:r>
              <a:rPr lang="zh-Hans" altLang="en-US" sz="1200" dirty="0">
                <a:latin typeface="Microsoft YaHei" panose="020B0503020204020204" pitchFamily="34" charset="-122"/>
                <a:ea typeface="Microsoft YaHei" panose="020B0503020204020204" pitchFamily="34" charset="-122"/>
              </a:rPr>
              <a:t> </a:t>
            </a:r>
            <a:r>
              <a:rPr lang="en-US" altLang="zh-Hans" sz="1200" dirty="0">
                <a:latin typeface="Microsoft YaHei" panose="020B0503020204020204" pitchFamily="34" charset="-122"/>
                <a:ea typeface="Microsoft YaHei" panose="020B0503020204020204" pitchFamily="34" charset="-122"/>
              </a:rPr>
              <a:t>Algorithm</a:t>
            </a:r>
            <a:endParaRPr lang="en-US" sz="1200" dirty="0">
              <a:latin typeface="Microsoft YaHei" panose="020B0503020204020204" pitchFamily="34" charset="-122"/>
              <a:ea typeface="Microsoft YaHei" panose="020B0503020204020204" pitchFamily="34" charset="-122"/>
            </a:endParaRPr>
          </a:p>
        </p:txBody>
      </p:sp>
      <p:sp>
        <p:nvSpPr>
          <p:cNvPr id="21" name="Rectangle 24">
            <a:extLst>
              <a:ext uri="{FF2B5EF4-FFF2-40B4-BE49-F238E27FC236}">
                <a16:creationId xmlns:a16="http://schemas.microsoft.com/office/drawing/2014/main" id="{D00C9767-924A-7640-99E2-65F1D545A4DD}"/>
              </a:ext>
            </a:extLst>
          </p:cNvPr>
          <p:cNvSpPr/>
          <p:nvPr/>
        </p:nvSpPr>
        <p:spPr>
          <a:xfrm>
            <a:off x="2406182" y="3934579"/>
            <a:ext cx="1920836" cy="1538517"/>
          </a:xfrm>
          <a:prstGeom prst="rect">
            <a:avLst/>
          </a:prstGeom>
          <a:noFill/>
          <a:ln>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Hans" sz="1000" dirty="0">
                <a:latin typeface="Microsoft YaHei" panose="020B0503020204020204" pitchFamily="34" charset="-122"/>
                <a:ea typeface="Microsoft YaHei" panose="020B0503020204020204" pitchFamily="34" charset="-122"/>
              </a:rPr>
              <a:t>The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left</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graph</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shows</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that</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the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error</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rate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is</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lifted</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up</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along</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with</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the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increase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in</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the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index</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number</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k.</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And</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the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smallest</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error</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rate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reaches</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the</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minimum</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at</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around</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5.5%</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with</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index</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number</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equal</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to</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5.</a:t>
            </a:r>
            <a:r>
              <a:rPr lang="zh-Hans" altLang="en-US" sz="1000" dirty="0">
                <a:latin typeface="Microsoft YaHei" panose="020B0503020204020204" pitchFamily="34" charset="-122"/>
                <a:ea typeface="Microsoft YaHei" panose="020B0503020204020204" pitchFamily="34" charset="-122"/>
              </a:rPr>
              <a:t> </a:t>
            </a:r>
            <a:endParaRPr lang="en-US" sz="1000" dirty="0">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BED660B3-F2DE-3446-BC35-488894D55F88}"/>
              </a:ext>
            </a:extLst>
          </p:cNvPr>
          <p:cNvPicPr>
            <a:picLocks noChangeAspect="1"/>
          </p:cNvPicPr>
          <p:nvPr/>
        </p:nvPicPr>
        <p:blipFill>
          <a:blip r:embed="rId8"/>
          <a:stretch>
            <a:fillRect/>
          </a:stretch>
        </p:blipFill>
        <p:spPr>
          <a:xfrm>
            <a:off x="529000" y="3934580"/>
            <a:ext cx="1843314" cy="1277257"/>
          </a:xfrm>
          <a:prstGeom prst="rect">
            <a:avLst/>
          </a:prstGeom>
        </p:spPr>
      </p:pic>
      <p:sp>
        <p:nvSpPr>
          <p:cNvPr id="24" name="Rectangle 17">
            <a:extLst>
              <a:ext uri="{FF2B5EF4-FFF2-40B4-BE49-F238E27FC236}">
                <a16:creationId xmlns:a16="http://schemas.microsoft.com/office/drawing/2014/main" id="{7EF7727E-71E4-0541-98EA-4BFC49F0EEB8}"/>
              </a:ext>
            </a:extLst>
          </p:cNvPr>
          <p:cNvSpPr/>
          <p:nvPr/>
        </p:nvSpPr>
        <p:spPr>
          <a:xfrm>
            <a:off x="716880" y="5211837"/>
            <a:ext cx="1501422" cy="225778"/>
          </a:xfrm>
          <a:prstGeom prst="rect">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1000" dirty="0">
                <a:latin typeface="Microsoft YaHei" panose="020B0503020204020204" pitchFamily="34" charset="-122"/>
                <a:ea typeface="Microsoft YaHei" panose="020B0503020204020204" pitchFamily="34" charset="-122"/>
              </a:rPr>
              <a:t>KNN</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Test</a:t>
            </a:r>
            <a:r>
              <a:rPr lang="zh-Hans" altLang="en-US" sz="1000" dirty="0">
                <a:latin typeface="Microsoft YaHei" panose="020B0503020204020204" pitchFamily="34" charset="-122"/>
                <a:ea typeface="Microsoft YaHei" panose="020B0503020204020204" pitchFamily="34" charset="-122"/>
              </a:rPr>
              <a:t> </a:t>
            </a:r>
            <a:r>
              <a:rPr lang="en-US" altLang="zh-Hans" sz="1000" dirty="0">
                <a:latin typeface="Microsoft YaHei" panose="020B0503020204020204" pitchFamily="34" charset="-122"/>
                <a:ea typeface="Microsoft YaHei" panose="020B0503020204020204" pitchFamily="34" charset="-122"/>
              </a:rPr>
              <a:t>Accuracy</a:t>
            </a:r>
            <a:endParaRPr lang="en-US" sz="1000" dirty="0">
              <a:latin typeface="Microsoft YaHei" panose="020B0503020204020204" pitchFamily="34" charset="-122"/>
              <a:ea typeface="Microsoft YaHei" panose="020B0503020204020204" pitchFamily="34" charset="-122"/>
            </a:endParaRPr>
          </a:p>
        </p:txBody>
      </p:sp>
      <p:sp>
        <p:nvSpPr>
          <p:cNvPr id="29" name="Rectangle 18">
            <a:extLst>
              <a:ext uri="{FF2B5EF4-FFF2-40B4-BE49-F238E27FC236}">
                <a16:creationId xmlns:a16="http://schemas.microsoft.com/office/drawing/2014/main" id="{1BD15940-68CD-4D42-9156-0B17FD3C9CC2}"/>
              </a:ext>
            </a:extLst>
          </p:cNvPr>
          <p:cNvSpPr/>
          <p:nvPr/>
        </p:nvSpPr>
        <p:spPr>
          <a:xfrm>
            <a:off x="8231827" y="5884980"/>
            <a:ext cx="3794332" cy="264920"/>
          </a:xfrm>
          <a:prstGeom prst="rect">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Hans" sz="1200" dirty="0">
                <a:latin typeface="Microsoft YaHei" panose="020B0503020204020204" pitchFamily="34" charset="-122"/>
                <a:ea typeface="Microsoft YaHei" panose="020B0503020204020204" pitchFamily="34" charset="-122"/>
              </a:rPr>
              <a:t>8.</a:t>
            </a:r>
            <a:r>
              <a:rPr lang="zh-Hans" altLang="en-US" sz="1200" dirty="0">
                <a:latin typeface="Microsoft YaHei" panose="020B0503020204020204" pitchFamily="34" charset="-122"/>
                <a:ea typeface="Microsoft YaHei" panose="020B0503020204020204" pitchFamily="34" charset="-122"/>
              </a:rPr>
              <a:t> </a:t>
            </a:r>
            <a:r>
              <a:rPr lang="en-US" altLang="zh-Hans" sz="1200" dirty="0">
                <a:latin typeface="Microsoft YaHei" panose="020B0503020204020204" pitchFamily="34" charset="-122"/>
                <a:ea typeface="Microsoft YaHei" panose="020B0503020204020204" pitchFamily="34" charset="-122"/>
              </a:rPr>
              <a:t>Contribution</a:t>
            </a:r>
            <a:endParaRPr lang="en-US" sz="1200" dirty="0">
              <a:latin typeface="Microsoft YaHei" panose="020B0503020204020204" pitchFamily="34" charset="-122"/>
              <a:ea typeface="Microsoft YaHei" panose="020B0503020204020204" pitchFamily="34" charset="-122"/>
            </a:endParaRPr>
          </a:p>
        </p:txBody>
      </p:sp>
      <p:graphicFrame>
        <p:nvGraphicFramePr>
          <p:cNvPr id="31" name="表格 30">
            <a:extLst>
              <a:ext uri="{FF2B5EF4-FFF2-40B4-BE49-F238E27FC236}">
                <a16:creationId xmlns:a16="http://schemas.microsoft.com/office/drawing/2014/main" id="{0A75C106-6F05-FF4D-AFE1-4B06EAF33FE6}"/>
              </a:ext>
            </a:extLst>
          </p:cNvPr>
          <p:cNvGraphicFramePr>
            <a:graphicFrameLocks noGrp="1"/>
          </p:cNvGraphicFramePr>
          <p:nvPr>
            <p:extLst>
              <p:ext uri="{D42A27DB-BD31-4B8C-83A1-F6EECF244321}">
                <p14:modId xmlns:p14="http://schemas.microsoft.com/office/powerpoint/2010/main" val="3520780163"/>
              </p:ext>
            </p:extLst>
          </p:nvPr>
        </p:nvGraphicFramePr>
        <p:xfrm>
          <a:off x="8231828" y="6149900"/>
          <a:ext cx="3805620" cy="475170"/>
        </p:xfrm>
        <a:graphic>
          <a:graphicData uri="http://schemas.openxmlformats.org/drawingml/2006/table">
            <a:tbl>
              <a:tblPr firstRow="1" bandRow="1">
                <a:tableStyleId>{C083E6E3-FA7D-4D7B-A595-EF9225AFEA82}</a:tableStyleId>
              </a:tblPr>
              <a:tblGrid>
                <a:gridCol w="1268540">
                  <a:extLst>
                    <a:ext uri="{9D8B030D-6E8A-4147-A177-3AD203B41FA5}">
                      <a16:colId xmlns:a16="http://schemas.microsoft.com/office/drawing/2014/main" val="1427544384"/>
                    </a:ext>
                  </a:extLst>
                </a:gridCol>
                <a:gridCol w="1268540">
                  <a:extLst>
                    <a:ext uri="{9D8B030D-6E8A-4147-A177-3AD203B41FA5}">
                      <a16:colId xmlns:a16="http://schemas.microsoft.com/office/drawing/2014/main" val="1101834055"/>
                    </a:ext>
                  </a:extLst>
                </a:gridCol>
                <a:gridCol w="1268540">
                  <a:extLst>
                    <a:ext uri="{9D8B030D-6E8A-4147-A177-3AD203B41FA5}">
                      <a16:colId xmlns:a16="http://schemas.microsoft.com/office/drawing/2014/main" val="3004684334"/>
                    </a:ext>
                  </a:extLst>
                </a:gridCol>
              </a:tblGrid>
              <a:tr h="237585">
                <a:tc>
                  <a:txBody>
                    <a:bodyPr/>
                    <a:lstStyle/>
                    <a:p>
                      <a:r>
                        <a:rPr lang="en-US" altLang="zh-CN" sz="1100" dirty="0"/>
                        <a:t>A</a:t>
                      </a:r>
                      <a:r>
                        <a:rPr lang="en-US" altLang="zh-Hans" sz="1100" dirty="0"/>
                        <a:t>lgorithm, Poster</a:t>
                      </a:r>
                      <a:endParaRPr lang="zh-CN" altLang="en-US" sz="1100" dirty="0"/>
                    </a:p>
                  </a:txBody>
                  <a:tcPr marL="53584" marR="53584" marT="26792" marB="26792"/>
                </a:tc>
                <a:tc>
                  <a:txBody>
                    <a:bodyPr/>
                    <a:lstStyle/>
                    <a:p>
                      <a:r>
                        <a:rPr lang="en-US" altLang="zh-CN" sz="1100" dirty="0"/>
                        <a:t>A</a:t>
                      </a:r>
                      <a:r>
                        <a:rPr lang="en-US" altLang="zh-Hans" sz="1100" dirty="0"/>
                        <a:t>nalysis</a:t>
                      </a:r>
                      <a:endParaRPr lang="zh-CN" altLang="en-US" sz="1100" dirty="0"/>
                    </a:p>
                  </a:txBody>
                  <a:tcPr marL="53584" marR="53584" marT="26792" marB="2679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a:t>A</a:t>
                      </a:r>
                      <a:r>
                        <a:rPr lang="en-US" altLang="zh-Hans" sz="1100" dirty="0"/>
                        <a:t>lgorithm,</a:t>
                      </a:r>
                      <a:r>
                        <a:rPr lang="zh-Hans" altLang="en-US" sz="1100" dirty="0"/>
                        <a:t> </a:t>
                      </a:r>
                      <a:r>
                        <a:rPr lang="en-US" altLang="zh-Hans" sz="1100" dirty="0"/>
                        <a:t>Poster</a:t>
                      </a:r>
                      <a:endParaRPr lang="zh-CN" altLang="en-US" sz="1100" dirty="0"/>
                    </a:p>
                  </a:txBody>
                  <a:tcPr marL="53584" marR="53584" marT="26792" marB="26792"/>
                </a:tc>
                <a:extLst>
                  <a:ext uri="{0D108BD9-81ED-4DB2-BD59-A6C34878D82A}">
                    <a16:rowId xmlns:a16="http://schemas.microsoft.com/office/drawing/2014/main" val="3806720408"/>
                  </a:ext>
                </a:extLst>
              </a:tr>
              <a:tr h="237585">
                <a:tc>
                  <a:txBody>
                    <a:bodyPr/>
                    <a:lstStyle/>
                    <a:p>
                      <a:r>
                        <a:rPr lang="en-US" altLang="zh-CN" sz="1100" dirty="0"/>
                        <a:t>L</a:t>
                      </a:r>
                      <a:r>
                        <a:rPr lang="en-US" altLang="zh-Hans" sz="1100" dirty="0"/>
                        <a:t>I,</a:t>
                      </a:r>
                      <a:r>
                        <a:rPr lang="zh-Hans" altLang="en-US" sz="1100" dirty="0"/>
                        <a:t>  </a:t>
                      </a:r>
                      <a:r>
                        <a:rPr lang="en-US" altLang="zh-Hans" sz="1100" dirty="0"/>
                        <a:t>Junrong</a:t>
                      </a:r>
                      <a:endParaRPr lang="zh-CN" altLang="en-US" sz="1100" dirty="0"/>
                    </a:p>
                  </a:txBody>
                  <a:tcPr marL="53584" marR="53584" marT="26792" marB="26792">
                    <a:solidFill>
                      <a:schemeClr val="accent5">
                        <a:lumMod val="60000"/>
                        <a:lumOff val="40000"/>
                        <a:alpha val="20000"/>
                      </a:schemeClr>
                    </a:solidFill>
                  </a:tcPr>
                </a:tc>
                <a:tc>
                  <a:txBody>
                    <a:bodyPr/>
                    <a:lstStyle/>
                    <a:p>
                      <a:r>
                        <a:rPr lang="en-US" altLang="zh-CN" sz="1100" dirty="0"/>
                        <a:t>L</a:t>
                      </a:r>
                      <a:r>
                        <a:rPr lang="en-US" altLang="zh-Hans" sz="1100" dirty="0"/>
                        <a:t>IU,</a:t>
                      </a:r>
                      <a:r>
                        <a:rPr lang="zh-Hans" altLang="en-US" sz="1100" dirty="0"/>
                        <a:t> </a:t>
                      </a:r>
                      <a:r>
                        <a:rPr lang="en-US" altLang="zh-Hans" sz="1100" dirty="0"/>
                        <a:t>Cheng</a:t>
                      </a:r>
                      <a:endParaRPr lang="zh-CN" altLang="en-US" sz="1100" dirty="0"/>
                    </a:p>
                  </a:txBody>
                  <a:tcPr marL="53584" marR="53584" marT="26792" marB="26792">
                    <a:solidFill>
                      <a:schemeClr val="accent5">
                        <a:lumMod val="60000"/>
                        <a:lumOff val="40000"/>
                        <a:alpha val="20000"/>
                      </a:schemeClr>
                    </a:solidFill>
                  </a:tcPr>
                </a:tc>
                <a:tc>
                  <a:txBody>
                    <a:bodyPr/>
                    <a:lstStyle/>
                    <a:p>
                      <a:r>
                        <a:rPr lang="en-US" altLang="zh-CN" sz="1100" dirty="0"/>
                        <a:t>Z</a:t>
                      </a:r>
                      <a:r>
                        <a:rPr lang="en-US" altLang="zh-Hans" sz="1100" dirty="0"/>
                        <a:t>HANG,</a:t>
                      </a:r>
                      <a:r>
                        <a:rPr lang="zh-Hans" altLang="en-US" sz="1100" dirty="0"/>
                        <a:t> </a:t>
                      </a:r>
                      <a:r>
                        <a:rPr lang="en-US" altLang="zh-Hans" sz="1100" dirty="0"/>
                        <a:t>Wenhao</a:t>
                      </a:r>
                      <a:endParaRPr lang="zh-CN" altLang="en-US" sz="1100" dirty="0"/>
                    </a:p>
                  </a:txBody>
                  <a:tcPr marL="53584" marR="53584" marT="26792" marB="26792">
                    <a:solidFill>
                      <a:schemeClr val="accent5">
                        <a:lumMod val="60000"/>
                        <a:lumOff val="40000"/>
                        <a:alpha val="20000"/>
                      </a:schemeClr>
                    </a:solidFill>
                  </a:tcPr>
                </a:tc>
                <a:extLst>
                  <a:ext uri="{0D108BD9-81ED-4DB2-BD59-A6C34878D82A}">
                    <a16:rowId xmlns:a16="http://schemas.microsoft.com/office/drawing/2014/main" val="967320561"/>
                  </a:ext>
                </a:extLst>
              </a:tr>
            </a:tbl>
          </a:graphicData>
        </a:graphic>
      </p:graphicFrame>
    </p:spTree>
    <p:extLst>
      <p:ext uri="{BB962C8B-B14F-4D97-AF65-F5344CB8AC3E}">
        <p14:creationId xmlns:p14="http://schemas.microsoft.com/office/powerpoint/2010/main" val="10639296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1145</TotalTime>
  <Words>804</Words>
  <Application>Microsoft Macintosh PowerPoint</Application>
  <PresentationFormat>宽屏</PresentationFormat>
  <Paragraphs>65</Paragraphs>
  <Slides>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vt:i4>
      </vt:variant>
    </vt:vector>
  </HeadingPairs>
  <TitlesOfParts>
    <vt:vector size="8" baseType="lpstr">
      <vt:lpstr>等线</vt:lpstr>
      <vt:lpstr>等线 Light</vt:lpstr>
      <vt:lpstr>Microsoft YaHei</vt:lpstr>
      <vt:lpstr>Arial</vt:lpstr>
      <vt:lpstr>Times New Roman</vt:lpstr>
      <vt:lpstr>Office 主题​​</vt:lpstr>
      <vt:lpstr>PowerPoint 演示文稿</vt:lpstr>
      <vt:lpstr>PowerPoint 演示文稿</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Wenhao ZHANG</dc:creator>
  <cp:lastModifiedBy>Wenhao ZHANG</cp:lastModifiedBy>
  <cp:revision>28</cp:revision>
  <dcterms:created xsi:type="dcterms:W3CDTF">2018-03-14T12:02:22Z</dcterms:created>
  <dcterms:modified xsi:type="dcterms:W3CDTF">2018-03-15T13:50:11Z</dcterms:modified>
</cp:coreProperties>
</file>