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419" r:id="rId2"/>
    <p:sldId id="474" r:id="rId3"/>
    <p:sldId id="530" r:id="rId4"/>
    <p:sldId id="535" r:id="rId5"/>
    <p:sldId id="531" r:id="rId6"/>
    <p:sldId id="532" r:id="rId7"/>
    <p:sldId id="536" r:id="rId8"/>
    <p:sldId id="537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50" r:id="rId17"/>
    <p:sldId id="546" r:id="rId18"/>
    <p:sldId id="548" r:id="rId19"/>
    <p:sldId id="549" r:id="rId20"/>
  </p:sldIdLst>
  <p:sldSz cx="10972800" cy="6858000"/>
  <p:notesSz cx="6858000" cy="9144000"/>
  <p:defaultTextStyle>
    <a:defPPr>
      <a:defRPr lang="en-US"/>
    </a:defPPr>
    <a:lvl1pPr marL="0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1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CDFD4E02-EB21-4A69-826D-E11ED61FD4BF}">
          <p14:sldIdLst/>
        </p14:section>
        <p14:section name="无标题节" id="{E6B7C20B-DC28-4B37-91A7-67A942873721}">
          <p14:sldIdLst>
            <p14:sldId id="419"/>
            <p14:sldId id="474"/>
            <p14:sldId id="530"/>
            <p14:sldId id="535"/>
            <p14:sldId id="531"/>
            <p14:sldId id="532"/>
            <p14:sldId id="536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50"/>
            <p14:sldId id="546"/>
            <p14:sldId id="548"/>
            <p14:sldId id="54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6FB"/>
    <a:srgbClr val="393EF7"/>
    <a:srgbClr val="3149F9"/>
    <a:srgbClr val="328E55"/>
    <a:srgbClr val="2CF452"/>
    <a:srgbClr val="F151E9"/>
    <a:srgbClr val="88EE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3" autoAdjust="0"/>
    <p:restoredTop sz="95455" autoAdjust="0"/>
  </p:normalViewPr>
  <p:slideViewPr>
    <p:cSldViewPr>
      <p:cViewPr varScale="1">
        <p:scale>
          <a:sx n="130" d="100"/>
          <a:sy n="130" d="100"/>
        </p:scale>
        <p:origin x="486" y="12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-139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20C919-B3FF-45B6-8A94-ACF1DF3BA0F3}" type="datetimeFigureOut">
              <a:rPr lang="en-US" smtClean="0"/>
              <a:pPr/>
              <a:t>10/22/2018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C45B-10BF-49FD-95B1-071107CBFBC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96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1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7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C45B-10BF-49FD-95B1-071107CBFBC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895604"/>
            <a:ext cx="9326880" cy="1470025"/>
          </a:xfrm>
        </p:spPr>
        <p:txBody>
          <a:bodyPr anchor="b"/>
          <a:lstStyle>
            <a:lvl1pPr algn="l">
              <a:defRPr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" y="4651375"/>
            <a:ext cx="7680960" cy="838200"/>
          </a:xfrm>
        </p:spPr>
        <p:txBody>
          <a:bodyPr anchor="b"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/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00202"/>
            <a:ext cx="9875520" cy="4525963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/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/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8640" y="1600202"/>
            <a:ext cx="484632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77840" y="1600202"/>
            <a:ext cx="4846320" cy="4525963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4" y="1644652"/>
            <a:ext cx="3609976" cy="869951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060" y="1644653"/>
            <a:ext cx="6134100" cy="4481513"/>
          </a:xfrm>
        </p:spPr>
        <p:txBody>
          <a:bodyPr/>
          <a:lstStyle>
            <a:lvl1pPr>
              <a:defRPr sz="3200">
                <a:latin typeface="Arial"/>
                <a:cs typeface="Arial"/>
              </a:defRPr>
            </a:lvl1pPr>
            <a:lvl2pPr>
              <a:defRPr sz="2800">
                <a:latin typeface="Arial"/>
                <a:cs typeface="Arial"/>
              </a:defRPr>
            </a:lvl2pPr>
            <a:lvl3pPr>
              <a:defRPr sz="24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4" y="2514602"/>
            <a:ext cx="3609976" cy="3611563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64" indent="0">
              <a:buNone/>
              <a:defRPr sz="1200"/>
            </a:lvl2pPr>
            <a:lvl3pPr marL="914327" indent="0">
              <a:buNone/>
              <a:defRPr sz="1000"/>
            </a:lvl3pPr>
            <a:lvl4pPr marL="1371491" indent="0">
              <a:buNone/>
              <a:defRPr sz="900"/>
            </a:lvl4pPr>
            <a:lvl5pPr marL="1828654" indent="0">
              <a:buNone/>
              <a:defRPr sz="900"/>
            </a:lvl5pPr>
            <a:lvl6pPr marL="2285817" indent="0">
              <a:buNone/>
              <a:defRPr sz="900"/>
            </a:lvl6pPr>
            <a:lvl7pPr marL="2742981" indent="0">
              <a:buNone/>
              <a:defRPr sz="900"/>
            </a:lvl7pPr>
            <a:lvl8pPr marL="3200145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0746" y="4800600"/>
            <a:ext cx="658368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50746" y="612776"/>
            <a:ext cx="658368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4" indent="0">
              <a:buNone/>
              <a:defRPr sz="2800"/>
            </a:lvl2pPr>
            <a:lvl3pPr marL="914327" indent="0">
              <a:buNone/>
              <a:defRPr sz="2400"/>
            </a:lvl3pPr>
            <a:lvl4pPr marL="1371491" indent="0">
              <a:buNone/>
              <a:defRPr sz="2000"/>
            </a:lvl4pPr>
            <a:lvl5pPr marL="1828654" indent="0">
              <a:buNone/>
              <a:defRPr sz="2000"/>
            </a:lvl5pPr>
            <a:lvl6pPr marL="2285817" indent="0">
              <a:buNone/>
              <a:defRPr sz="2000"/>
            </a:lvl6pPr>
            <a:lvl7pPr marL="2742981" indent="0">
              <a:buNone/>
              <a:defRPr sz="2000"/>
            </a:lvl7pPr>
            <a:lvl8pPr marL="3200145" indent="0">
              <a:buNone/>
              <a:defRPr sz="2000"/>
            </a:lvl8pPr>
            <a:lvl9pPr marL="3657308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0746" y="5367341"/>
            <a:ext cx="6583680" cy="804863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164" indent="0">
              <a:buNone/>
              <a:defRPr sz="1200"/>
            </a:lvl2pPr>
            <a:lvl3pPr marL="914327" indent="0">
              <a:buNone/>
              <a:defRPr sz="1000"/>
            </a:lvl3pPr>
            <a:lvl4pPr marL="1371491" indent="0">
              <a:buNone/>
              <a:defRPr sz="900"/>
            </a:lvl4pPr>
            <a:lvl5pPr marL="1828654" indent="0">
              <a:buNone/>
              <a:defRPr sz="900"/>
            </a:lvl5pPr>
            <a:lvl6pPr marL="2285817" indent="0">
              <a:buNone/>
              <a:defRPr sz="900"/>
            </a:lvl6pPr>
            <a:lvl7pPr marL="2742981" indent="0">
              <a:buNone/>
              <a:defRPr sz="900"/>
            </a:lvl7pPr>
            <a:lvl8pPr marL="3200145" indent="0">
              <a:buNone/>
              <a:defRPr sz="900"/>
            </a:lvl8pPr>
            <a:lvl9pPr marL="36573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8640" y="4419600"/>
            <a:ext cx="9875520" cy="1143000"/>
          </a:xfrm>
        </p:spPr>
        <p:txBody>
          <a:bodyPr/>
          <a:lstStyle>
            <a:lvl1pPr algn="l">
              <a:defRPr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274639"/>
            <a:ext cx="9875520" cy="1143000"/>
          </a:xfrm>
          <a:prstGeom prst="rect">
            <a:avLst/>
          </a:prstGeom>
        </p:spPr>
        <p:txBody>
          <a:bodyPr vert="horz" lIns="91433" tIns="45717" rIns="91433" bIns="4571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1600202"/>
            <a:ext cx="9875520" cy="4525963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" y="6356353"/>
            <a:ext cx="6675120" cy="365125"/>
          </a:xfrm>
          <a:prstGeom prst="rect">
            <a:avLst/>
          </a:prstGeom>
        </p:spPr>
        <p:txBody>
          <a:bodyPr lIns="91433" tIns="45717" rIns="91433" bIns="45717" anchor="ctr"/>
          <a:lstStyle>
            <a:lvl1pPr algn="l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63840" y="6356353"/>
            <a:ext cx="2560320" cy="365125"/>
          </a:xfrm>
          <a:prstGeom prst="rect">
            <a:avLst/>
          </a:prstGeom>
        </p:spPr>
        <p:txBody>
          <a:bodyPr lIns="91433" tIns="45717" rIns="91433" bIns="45717"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8B77F7B-562C-4BD5-83D7-C31963F51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defTabSz="457164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3" indent="-342873" algn="l" defTabSz="4571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90" indent="-285727" algn="l" defTabSz="457164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9" indent="-228582" algn="l" defTabSz="45716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457164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457164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9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3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7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90" indent="-228582" algn="l" defTabSz="45716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4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7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1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1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5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8" algn="l" defTabSz="45716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s224n.stanford.edu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3200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43000"/>
            <a:ext cx="10972800" cy="1447800"/>
          </a:xfrm>
        </p:spPr>
        <p:txBody>
          <a:bodyPr>
            <a:noAutofit/>
          </a:bodyPr>
          <a:lstStyle/>
          <a:p>
            <a:pPr algn="ctr"/>
            <a:r>
              <a:rPr lang="en-US" sz="3600" dirty="0" err="1" smtClean="0">
                <a:solidFill>
                  <a:schemeClr val="bg1"/>
                </a:solidFill>
                <a:latin typeface="+mn-lt"/>
              </a:rPr>
              <a:t>Tencent</a:t>
            </a:r>
            <a:r>
              <a:rPr lang="en-US" sz="3600" dirty="0" smtClean="0">
                <a:solidFill>
                  <a:schemeClr val="bg1"/>
                </a:solidFill>
                <a:latin typeface="+mn-lt"/>
              </a:rPr>
              <a:t> ML-Images: </a:t>
            </a:r>
            <a:br>
              <a:rPr lang="en-US" sz="3600" dirty="0" smtClean="0">
                <a:solidFill>
                  <a:schemeClr val="bg1"/>
                </a:solidFill>
                <a:latin typeface="+mn-lt"/>
              </a:rPr>
            </a:br>
            <a:r>
              <a:rPr lang="en-US" sz="3600" dirty="0" smtClean="0">
                <a:latin typeface="+mn-lt"/>
              </a:rPr>
              <a:t>L</a:t>
            </a:r>
            <a:r>
              <a:rPr lang="en-US" altLang="zh-CN" sz="3600" dirty="0" smtClean="0">
                <a:latin typeface="+mn-lt"/>
              </a:rPr>
              <a:t>arge-Scale Visual Representation Learning</a:t>
            </a:r>
            <a:endParaRPr lang="en-US" sz="36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Subtitle 4"/>
          <p:cNvSpPr txBox="1">
            <a:spLocks/>
          </p:cNvSpPr>
          <p:nvPr/>
        </p:nvSpPr>
        <p:spPr>
          <a:xfrm>
            <a:off x="0" y="4725769"/>
            <a:ext cx="10972800" cy="1143000"/>
          </a:xfrm>
          <a:prstGeom prst="rect">
            <a:avLst/>
          </a:prstGeom>
        </p:spPr>
        <p:txBody>
          <a:bodyPr lIns="91433" tIns="45717" rIns="91433" bIns="45717"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2800" dirty="0" smtClean="0"/>
              <a:t>Baoyuan Wu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2000" dirty="0" smtClean="0"/>
              <a:t>Senior Research Scientist, </a:t>
            </a:r>
            <a:r>
              <a:rPr lang="en-US" sz="2000" dirty="0" err="1" smtClean="0"/>
              <a:t>Tencent</a:t>
            </a:r>
            <a:r>
              <a:rPr lang="en-US" sz="2000" dirty="0" smtClean="0"/>
              <a:t> AI Lab</a:t>
            </a:r>
            <a:endParaRPr lang="en-US" sz="2000" dirty="0"/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000" dirty="0"/>
              <a:t>wubaoyuan1987@gmail.com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19446"/>
            <a:ext cx="10971409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                                                                      https</a:t>
            </a:r>
            <a:r>
              <a:rPr lang="en-US" sz="1600" dirty="0">
                <a:solidFill>
                  <a:schemeClr val="bg1"/>
                </a:solidFill>
              </a:rPr>
              <a:t>://github.com/Tencent/tencent-ml-images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630678"/>
            <a:ext cx="863498" cy="863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455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ML-Images: annotations</a:t>
            </a:r>
            <a:endParaRPr lang="en-US" altLang="zh-CN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685800" y="1290366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Using semantic hierarchy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If a child tag (e.g., husky) is annotated for an image, then all its ancestor categories should also be annotated (e.g., dog, animal)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5800" y="3276600"/>
            <a:ext cx="990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Using class co-occurrence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Some pairs of categories are likely to occur in the same image, such as cow and grass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For a pair (a1, a2) with strong co-occurrence, if a1 is annotated, we also add a2 as the tag, with a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397937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ML-Images: statistics</a:t>
            </a:r>
            <a:endParaRPr lang="en-US" altLang="zh-CN" sz="3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438400"/>
            <a:ext cx="5334000" cy="2976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2" y="2381206"/>
            <a:ext cx="5041751" cy="309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Large-Scale Visual Representation Learning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5800" y="1290366"/>
            <a:ext cx="9906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600" dirty="0" smtClean="0"/>
              <a:t>Distributed training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We utilize </a:t>
            </a:r>
            <a:r>
              <a:rPr lang="en-US" altLang="zh-CN" sz="2400" dirty="0" err="1" smtClean="0"/>
              <a:t>Tfplus</a:t>
            </a:r>
            <a:r>
              <a:rPr lang="en-US" altLang="zh-CN" sz="2400" dirty="0" smtClean="0"/>
              <a:t> (MPI + NCCL), a multi-nodes multi-GPUs training framework upon </a:t>
            </a:r>
            <a:r>
              <a:rPr lang="en-US" altLang="zh-CN" sz="2400" dirty="0" err="1" smtClean="0"/>
              <a:t>Tensorflow</a:t>
            </a:r>
            <a:endParaRPr lang="en-US" altLang="zh-CN" sz="2400" dirty="0"/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Training 60 epochs takes 90 hours on ML-Images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The GPU efficiency is 5X of that of Google’s implementation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810000"/>
            <a:ext cx="5066356" cy="2667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98346"/>
            <a:ext cx="4937972" cy="267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5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Large-Scale Visual Representation Learning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5800" y="1219200"/>
            <a:ext cx="990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Class imbalance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For each image, the number of negative tags is much larger than the number of positive tags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Among the vocabulary, there are very frequent categories (e.g., animal) and very rare categories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410200"/>
            <a:ext cx="8052688" cy="9447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5800" y="3445812"/>
            <a:ext cx="9906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A novel loss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Weighted cross entropy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Adaptive weight during the training process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400" dirty="0" smtClean="0"/>
              <a:t>Negative down-sampling</a:t>
            </a:r>
          </a:p>
        </p:txBody>
      </p:sp>
    </p:spTree>
    <p:extLst>
      <p:ext uri="{BB962C8B-B14F-4D97-AF65-F5344CB8AC3E}">
        <p14:creationId xmlns:p14="http://schemas.microsoft.com/office/powerpoint/2010/main" val="157161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Transfer learning to single-label image classification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82" y="1752600"/>
            <a:ext cx="10288436" cy="382958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57400" y="1290935"/>
            <a:ext cx="716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Results on the validation set of ImageNet (ILSVRC 2012)</a:t>
            </a:r>
          </a:p>
        </p:txBody>
      </p:sp>
      <p:sp>
        <p:nvSpPr>
          <p:cNvPr id="11" name="Rectangle 70"/>
          <p:cNvSpPr/>
          <p:nvPr/>
        </p:nvSpPr>
        <p:spPr>
          <a:xfrm>
            <a:off x="347561" y="2493084"/>
            <a:ext cx="10283057" cy="13169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70"/>
          <p:cNvSpPr/>
          <p:nvPr/>
        </p:nvSpPr>
        <p:spPr>
          <a:xfrm>
            <a:off x="347561" y="3892025"/>
            <a:ext cx="10283057" cy="15943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2394" y="5779255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NOTE: </a:t>
            </a:r>
            <a:r>
              <a:rPr lang="en-US" altLang="zh-CN" sz="2000" dirty="0" smtClean="0"/>
              <a:t>the size of JFT-300M is 17 times of ML-Images, but our transfer results on ImageNet is much higher than Google’s results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92394" y="5761942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NOTE: </a:t>
            </a:r>
            <a:r>
              <a:rPr lang="en-US" altLang="zh-CN" sz="2000" dirty="0" smtClean="0"/>
              <a:t>our implementation of baseline is much higher than MSRA and Google</a:t>
            </a:r>
          </a:p>
        </p:txBody>
      </p:sp>
    </p:spTree>
    <p:extLst>
      <p:ext uri="{BB962C8B-B14F-4D97-AF65-F5344CB8AC3E}">
        <p14:creationId xmlns:p14="http://schemas.microsoft.com/office/powerpoint/2010/main" val="65070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Transfer learning to </a:t>
            </a:r>
            <a:r>
              <a:rPr lang="en-US" altLang="zh-CN" sz="3200" dirty="0" smtClean="0"/>
              <a:t>object detection and segmentation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133600" y="1288960"/>
            <a:ext cx="7089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Detection Results on the test set of PASCAL VOC 2007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535408"/>
              </p:ext>
            </p:extLst>
          </p:nvPr>
        </p:nvGraphicFramePr>
        <p:xfrm>
          <a:off x="1676400" y="1737135"/>
          <a:ext cx="6934199" cy="2044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33299792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149225436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844362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Checkpoint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Setting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MAP@0.5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8837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ImageNet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ImageNet, fine-tune on VOC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76.3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932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Google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JFT-300M, fine-tune on VOC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81.4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6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Google</a:t>
                      </a:r>
                      <a:r>
                        <a:rPr lang="en-US" altLang="zh-CN" sz="1600" baseline="0" dirty="0" smtClean="0"/>
                        <a:t>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JFT-300M+ImageNet, fine-tune on VOC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81.3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18724"/>
                  </a:ext>
                </a:extLst>
              </a:tr>
              <a:tr h="47537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Our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ML-Images , fine-tune on ImageNet, then fine-tune on VOC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81.5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18818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136057" y="401949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Segmentation Results on the </a:t>
            </a:r>
            <a:r>
              <a:rPr lang="en-US" altLang="zh-CN" sz="2000" dirty="0" err="1" smtClean="0"/>
              <a:t>val</a:t>
            </a:r>
            <a:r>
              <a:rPr lang="en-US" altLang="zh-CN" sz="2000" dirty="0" smtClean="0"/>
              <a:t> set of PASCAL VOC 2012</a:t>
            </a:r>
          </a:p>
        </p:txBody>
      </p: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75492"/>
              </p:ext>
            </p:extLst>
          </p:nvPr>
        </p:nvGraphicFramePr>
        <p:xfrm>
          <a:off x="1676399" y="4419600"/>
          <a:ext cx="6934199" cy="20446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332997929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4149225436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168443628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Checkpoint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Setting 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MAP@0.5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88370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r>
                        <a:rPr lang="en-US" altLang="zh-CN" sz="1600" baseline="0" dirty="0" smtClean="0"/>
                        <a:t>ImageNet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ImageNet, fine-tune on VOC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73.6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9329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Google 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JFT-300M, fine-tune on VOC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75.3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68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Google</a:t>
                      </a:r>
                      <a:r>
                        <a:rPr lang="en-US" altLang="zh-CN" sz="1600" baseline="0" dirty="0" smtClean="0"/>
                        <a:t> 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JFT-300M+ImageNet, fine-tune on VOC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76.5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18724"/>
                  </a:ext>
                </a:extLst>
              </a:tr>
              <a:tr h="475374"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Our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Pre-train</a:t>
                      </a:r>
                      <a:r>
                        <a:rPr lang="en-US" altLang="zh-CN" sz="1400" baseline="0" dirty="0" smtClean="0"/>
                        <a:t> on ML-Images , fine-tune on ImageNet, then fine-tune on VOC</a:t>
                      </a:r>
                      <a:endParaRPr lang="zh-CN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76.3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4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Transfer learning to </a:t>
            </a:r>
            <a:r>
              <a:rPr lang="en-US" altLang="zh-CN" sz="3200" dirty="0" smtClean="0"/>
              <a:t>evaluation of image quality</a:t>
            </a:r>
            <a:endParaRPr lang="en-US" altLang="zh-CN" sz="3200" dirty="0"/>
          </a:p>
        </p:txBody>
      </p:sp>
      <p:sp>
        <p:nvSpPr>
          <p:cNvPr id="9" name="文本框 8"/>
          <p:cNvSpPr txBox="1"/>
          <p:nvPr/>
        </p:nvSpPr>
        <p:spPr>
          <a:xfrm>
            <a:off x="2971800" y="1382728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 smtClean="0"/>
              <a:t>Tencent</a:t>
            </a:r>
            <a:r>
              <a:rPr lang="en-US" altLang="zh-CN" sz="2000" dirty="0" smtClean="0"/>
              <a:t> news product </a:t>
            </a:r>
            <a:r>
              <a:rPr lang="en-US" altLang="zh-CN" sz="2000" dirty="0" err="1" smtClean="0"/>
              <a:t>Tiantian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Kuaibao</a:t>
            </a:r>
            <a:endParaRPr lang="en-US" altLang="zh-CN" sz="2000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3200400" y="1962090"/>
            <a:ext cx="93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Before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28800" y="2362200"/>
            <a:ext cx="6781800" cy="36576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55110" y="195527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After using our model</a:t>
            </a:r>
          </a:p>
        </p:txBody>
      </p:sp>
    </p:spTree>
    <p:extLst>
      <p:ext uri="{BB962C8B-B14F-4D97-AF65-F5344CB8AC3E}">
        <p14:creationId xmlns:p14="http://schemas.microsoft.com/office/powerpoint/2010/main" val="158055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Others</a:t>
            </a:r>
            <a:endParaRPr lang="en-US" altLang="zh-CN" sz="3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3845" y="342088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Remaining difficulties 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Label noises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Class imbalance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Insufficient validation set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3845" y="1524000"/>
            <a:ext cx="990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400" dirty="0"/>
              <a:t>Some Implementation </a:t>
            </a:r>
            <a:r>
              <a:rPr lang="en-US" altLang="zh-CN" sz="2400" dirty="0" smtClean="0"/>
              <a:t>Tricks</a:t>
            </a:r>
            <a:endParaRPr lang="en-US" altLang="zh-CN" sz="2000" dirty="0" smtClean="0"/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Try the hyper-parameters suggested in other successful projects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Complex </a:t>
            </a:r>
            <a:r>
              <a:rPr lang="en-US" altLang="zh-CN" sz="2000" dirty="0"/>
              <a:t>image pre-processing is helpful for generalization</a:t>
            </a:r>
          </a:p>
          <a:p>
            <a:pPr marL="914364" lvl="1" indent="-457200" algn="just">
              <a:buFont typeface="Wingdings" panose="05000000000000000000" pitchFamily="2" charset="2"/>
              <a:buChar char="ü"/>
            </a:pPr>
            <a:r>
              <a:rPr lang="en-US" altLang="zh-CN" sz="2000" dirty="0"/>
              <a:t>The loss function to handle class imbalance is very </a:t>
            </a:r>
            <a:r>
              <a:rPr lang="en-US" altLang="zh-CN" sz="2000" dirty="0" smtClean="0"/>
              <a:t>important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3688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Welcome to try our project</a:t>
            </a:r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3163456" y="6324600"/>
            <a:ext cx="4645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https://github.com/Tencent/tencent-ml-images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160" y="1133362"/>
            <a:ext cx="7162800" cy="51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9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endParaRPr lang="en-US" altLang="zh-CN" sz="3200" dirty="0"/>
          </a:p>
        </p:txBody>
      </p:sp>
      <p:sp>
        <p:nvSpPr>
          <p:cNvPr id="2" name="矩形 1"/>
          <p:cNvSpPr/>
          <p:nvPr/>
        </p:nvSpPr>
        <p:spPr>
          <a:xfrm>
            <a:off x="4821066" y="2895600"/>
            <a:ext cx="24941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/>
              <a:t>Thanks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257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4820" y="1371600"/>
            <a:ext cx="100431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ML-Images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Why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need large-scale multi-label image database?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How to construct the large-scale database?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Statistics of ML-Images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r>
              <a:rPr lang="en-US" altLang="zh-CN" sz="3200" dirty="0" smtClean="0"/>
              <a:t>Large-Scale Visual Representation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Train CNNs on ML-Images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Transfer learning to single-label image classification, detection and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Some Implementation Tricks </a:t>
            </a:r>
            <a:endParaRPr lang="en-US" altLang="zh-CN" sz="2400" dirty="0"/>
          </a:p>
          <a:p>
            <a:endParaRPr lang="zh-CN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14087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Why need large-scale multi-label image database?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820" y="1371600"/>
            <a:ext cx="1004316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Why need large-scale image database?</a:t>
            </a:r>
          </a:p>
          <a:p>
            <a:pPr marL="800064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Deep neural networks has been a long history. But it didn’t show very success performance on visual tasks, until 2012, when </a:t>
            </a:r>
            <a:r>
              <a:rPr lang="en-US" altLang="zh-CN" sz="2400" dirty="0" err="1" smtClean="0"/>
              <a:t>AlexNet</a:t>
            </a:r>
            <a:r>
              <a:rPr lang="en-US" altLang="zh-CN" sz="2400" dirty="0" smtClean="0"/>
              <a:t> trained on ImageNet 2012 significantly decreases the classification error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547" y="3071543"/>
            <a:ext cx="5423706" cy="31738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4547" y="6400800"/>
            <a:ext cx="640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(This figure is copied from </a:t>
            </a:r>
            <a:r>
              <a:rPr lang="en-US" altLang="zh-CN" sz="1400" dirty="0" err="1" smtClean="0"/>
              <a:t>Kaiming</a:t>
            </a:r>
            <a:r>
              <a:rPr lang="en-US" altLang="zh-CN" sz="1400" dirty="0" smtClean="0"/>
              <a:t> He’s presentation on ICCV 2015)</a:t>
            </a:r>
            <a:endParaRPr lang="zh-CN" alt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263673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Why need large-scale multi-label image database?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820" y="1371600"/>
            <a:ext cx="100431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Why need large-scale image database?</a:t>
            </a:r>
          </a:p>
          <a:p>
            <a:pPr marL="800064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In many other visual tasks, like object localization, object detection and semantic segmentation, there are insufficient training data</a:t>
            </a:r>
          </a:p>
          <a:p>
            <a:pPr marL="800064" lvl="1" indent="-342900" algn="just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They need initial models with good visual representation quality, such as models pre-trained on ImageNet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83" y="3962400"/>
            <a:ext cx="9496037" cy="187452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2250" y="3562290"/>
            <a:ext cx="16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classification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66654" y="5806230"/>
            <a:ext cx="1456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Is it cat?</a:t>
            </a:r>
            <a:endParaRPr lang="zh-CN" altLang="en-US" sz="2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3335680" y="5835529"/>
            <a:ext cx="1752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Where is cat?</a:t>
            </a:r>
            <a:endParaRPr lang="zh-CN" altLang="en-US" sz="20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256283" y="5821619"/>
            <a:ext cx="279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What animals? Where?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553805" y="5821619"/>
            <a:ext cx="3026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What animals? Which </a:t>
            </a:r>
            <a:r>
              <a:rPr lang="en-US" altLang="zh-CN" sz="1600" dirty="0" smtClean="0"/>
              <a:t>pixels?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3323129" y="3562290"/>
            <a:ext cx="16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localization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940633" y="3562290"/>
            <a:ext cx="16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detection</a:t>
            </a:r>
            <a:endParaRPr lang="zh-CN" altLang="en-US" sz="20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325733" y="3562290"/>
            <a:ext cx="1622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segmentation</a:t>
            </a:r>
            <a:endParaRPr lang="zh-CN" altLang="en-US" sz="2000" dirty="0"/>
          </a:p>
        </p:txBody>
      </p:sp>
      <p:sp>
        <p:nvSpPr>
          <p:cNvPr id="20" name="矩形 19"/>
          <p:cNvSpPr/>
          <p:nvPr/>
        </p:nvSpPr>
        <p:spPr>
          <a:xfrm>
            <a:off x="2851818" y="6350316"/>
            <a:ext cx="48031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(The above figures is copied from </a:t>
            </a:r>
            <a:r>
              <a:rPr lang="en-US" altLang="zh-CN" sz="1600" u="sng" dirty="0">
                <a:hlinkClick r:id="rId3"/>
              </a:rPr>
              <a:t>cs224n.stanford.edu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94381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Why need large-scale multi-label image database?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64820" y="1371600"/>
            <a:ext cx="10043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Why need multi-label image database?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83" y="2480429"/>
            <a:ext cx="3054416" cy="2032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480429"/>
            <a:ext cx="3221889" cy="20325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676400" y="4550943"/>
            <a:ext cx="739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dog</a:t>
            </a:r>
            <a:endParaRPr lang="zh-CN" altLang="en-US" sz="2000" dirty="0" smtClean="0"/>
          </a:p>
        </p:txBody>
      </p:sp>
      <p:sp>
        <p:nvSpPr>
          <p:cNvPr id="8" name="文本框 7"/>
          <p:cNvSpPr txBox="1"/>
          <p:nvPr/>
        </p:nvSpPr>
        <p:spPr>
          <a:xfrm>
            <a:off x="5052138" y="4550943"/>
            <a:ext cx="104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frisbee</a:t>
            </a:r>
            <a:endParaRPr lang="zh-CN" altLang="en-US" sz="20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533400" y="5249361"/>
            <a:ext cx="10507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Each image may include multiple objects. Single-labeled training data may mislead the model, leading to </a:t>
            </a:r>
            <a:r>
              <a:rPr lang="en-US" altLang="zh-CN" sz="2400" dirty="0"/>
              <a:t>the performance </a:t>
            </a:r>
            <a:r>
              <a:rPr lang="en-US" altLang="zh-CN" sz="2400" dirty="0" smtClean="0"/>
              <a:t>degradation. 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027" y="2485808"/>
            <a:ext cx="3162774" cy="2032576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10600" y="4550943"/>
            <a:ext cx="1042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grass</a:t>
            </a:r>
            <a:endParaRPr lang="zh-CN" altLang="en-US" sz="2000" dirty="0" smtClean="0"/>
          </a:p>
        </p:txBody>
      </p:sp>
      <p:sp>
        <p:nvSpPr>
          <p:cNvPr id="12" name="矩形 11"/>
          <p:cNvSpPr/>
          <p:nvPr/>
        </p:nvSpPr>
        <p:spPr>
          <a:xfrm>
            <a:off x="2654062" y="6378667"/>
            <a:ext cx="5176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/>
              <a:t>(The above figures are collected from Google Image Search</a:t>
            </a:r>
            <a:r>
              <a:rPr lang="en-US" altLang="zh-CN" sz="1600" dirty="0"/>
              <a:t> </a:t>
            </a:r>
            <a:r>
              <a:rPr lang="en-US" altLang="zh-CN" sz="1600" dirty="0" smtClean="0"/>
              <a:t>)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58155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Current </a:t>
            </a:r>
            <a:r>
              <a:rPr lang="en-US" altLang="zh-CN" sz="3200" dirty="0"/>
              <a:t>large-scale multi-label image </a:t>
            </a:r>
            <a:r>
              <a:rPr lang="en-US" altLang="zh-CN" sz="3200" dirty="0" smtClean="0"/>
              <a:t>databases</a:t>
            </a:r>
            <a:endParaRPr lang="en-US" altLang="zh-CN" sz="3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390"/>
              </p:ext>
            </p:extLst>
          </p:nvPr>
        </p:nvGraphicFramePr>
        <p:xfrm>
          <a:off x="1295400" y="1905000"/>
          <a:ext cx="8763000" cy="196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332997929"/>
                    </a:ext>
                  </a:extLst>
                </a:gridCol>
                <a:gridCol w="1898650">
                  <a:extLst>
                    <a:ext uri="{9D8B030D-6E8A-4147-A177-3AD203B41FA5}">
                      <a16:colId xmlns:a16="http://schemas.microsoft.com/office/drawing/2014/main" val="414922543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820615976"/>
                    </a:ext>
                  </a:extLst>
                </a:gridCol>
                <a:gridCol w="1622778">
                  <a:extLst>
                    <a:ext uri="{9D8B030D-6E8A-4147-A177-3AD203B41FA5}">
                      <a16:colId xmlns:a16="http://schemas.microsoft.com/office/drawing/2014/main" val="1684436283"/>
                    </a:ext>
                  </a:extLst>
                </a:gridCol>
                <a:gridCol w="2028472">
                  <a:extLst>
                    <a:ext uri="{9D8B030D-6E8A-4147-A177-3AD203B41FA5}">
                      <a16:colId xmlns:a16="http://schemas.microsoft.com/office/drawing/2014/main" val="217489354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Database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Founder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#Images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#Categories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Publicly available?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88370"/>
                  </a:ext>
                </a:extLst>
              </a:tr>
              <a:tr h="503071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Open Images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Google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9M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93290"/>
                  </a:ext>
                </a:extLst>
              </a:tr>
              <a:tr h="454569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JFT-300M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Google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300M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18K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No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680"/>
                  </a:ext>
                </a:extLst>
              </a:tr>
              <a:tr h="475374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ML-Images</a:t>
                      </a:r>
                      <a:r>
                        <a:rPr lang="en-US" altLang="zh-CN" sz="2000" baseline="0" dirty="0" smtClean="0"/>
                        <a:t>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err="1" smtClean="0"/>
                        <a:t>Tencent</a:t>
                      </a:r>
                      <a:r>
                        <a:rPr lang="en-US" altLang="zh-CN" sz="2000" baseline="0" dirty="0" smtClean="0"/>
                        <a:t> AI Lab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18M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11K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Yes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18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79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 to construct the large-scale database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62000" y="1447800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Image source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ea typeface="微软雅黑" pitchFamily="34" charset="-122"/>
              </a:rPr>
              <a:t>Collecting from existing image </a:t>
            </a:r>
            <a:r>
              <a:rPr lang="en-US" altLang="zh-CN" sz="2400" dirty="0" smtClean="0">
                <a:ea typeface="微软雅黑" pitchFamily="34" charset="-122"/>
              </a:rPr>
              <a:t>database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ea typeface="微软雅黑" pitchFamily="34" charset="-122"/>
              </a:rPr>
              <a:t>Searching images from image search engine, like Flickr</a:t>
            </a:r>
            <a:endParaRPr lang="en-US" altLang="zh-CN" sz="2400" dirty="0">
              <a:ea typeface="微软雅黑" pitchFamily="34" charset="-122"/>
            </a:endParaRPr>
          </a:p>
          <a:p>
            <a:pPr marL="800064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Class vocabulary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set of categories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The semantic relationship among categories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Annotation</a:t>
            </a:r>
          </a:p>
          <a:p>
            <a:pPr marL="800064" lvl="1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/>
              <a:t>Annotating all collected images using the new class vocabulary</a:t>
            </a:r>
          </a:p>
        </p:txBody>
      </p:sp>
    </p:spTree>
    <p:extLst>
      <p:ext uri="{BB962C8B-B14F-4D97-AF65-F5344CB8AC3E}">
        <p14:creationId xmlns:p14="http://schemas.microsoft.com/office/powerpoint/2010/main" val="3186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ML-Images: image source</a:t>
            </a:r>
            <a:endParaRPr lang="en-US" altLang="zh-CN" sz="32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82639"/>
              </p:ext>
            </p:extLst>
          </p:nvPr>
        </p:nvGraphicFramePr>
        <p:xfrm>
          <a:off x="1676400" y="1848335"/>
          <a:ext cx="7772401" cy="1969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2697">
                  <a:extLst>
                    <a:ext uri="{9D8B030D-6E8A-4147-A177-3AD203B41FA5}">
                      <a16:colId xmlns:a16="http://schemas.microsoft.com/office/drawing/2014/main" val="3332997929"/>
                    </a:ext>
                  </a:extLst>
                </a:gridCol>
                <a:gridCol w="2191255">
                  <a:extLst>
                    <a:ext uri="{9D8B030D-6E8A-4147-A177-3AD203B41FA5}">
                      <a16:colId xmlns:a16="http://schemas.microsoft.com/office/drawing/2014/main" val="4149225436"/>
                    </a:ext>
                  </a:extLst>
                </a:gridCol>
                <a:gridCol w="1882049">
                  <a:extLst>
                    <a:ext uri="{9D8B030D-6E8A-4147-A177-3AD203B41FA5}">
                      <a16:colId xmlns:a16="http://schemas.microsoft.com/office/drawing/2014/main" val="182061597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68443628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Source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# train</a:t>
                      </a:r>
                      <a:r>
                        <a:rPr lang="en-US" altLang="zh-CN" sz="2400" baseline="0" dirty="0" smtClean="0"/>
                        <a:t> images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# </a:t>
                      </a:r>
                      <a:r>
                        <a:rPr lang="en-US" altLang="zh-CN" sz="2400" dirty="0" err="1" smtClean="0"/>
                        <a:t>val</a:t>
                      </a:r>
                      <a:r>
                        <a:rPr lang="en-US" altLang="zh-CN" sz="2400" baseline="0" dirty="0" smtClean="0"/>
                        <a:t> </a:t>
                      </a:r>
                      <a:r>
                        <a:rPr lang="en-US" altLang="zh-CN" sz="2400" dirty="0" smtClean="0"/>
                        <a:t>Images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# categories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88370"/>
                  </a:ext>
                </a:extLst>
              </a:tr>
              <a:tr h="503071">
                <a:tc>
                  <a:txBody>
                    <a:bodyPr/>
                    <a:lstStyle/>
                    <a:p>
                      <a:r>
                        <a:rPr lang="en-US" altLang="zh-CN" sz="2400" baseline="0" dirty="0" smtClean="0"/>
                        <a:t>ImageNet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10,706,941 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50,000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10,032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93290"/>
                  </a:ext>
                </a:extLst>
              </a:tr>
              <a:tr h="454569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Open </a:t>
                      </a:r>
                      <a:r>
                        <a:rPr lang="en-US" altLang="zh-CN" sz="2400" dirty="0" smtClean="0"/>
                        <a:t>Images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6,902,811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38,739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1,134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21680"/>
                  </a:ext>
                </a:extLst>
              </a:tr>
              <a:tr h="475374">
                <a:tc>
                  <a:txBody>
                    <a:bodyPr/>
                    <a:lstStyle/>
                    <a:p>
                      <a:r>
                        <a:rPr lang="en-US" altLang="zh-CN" sz="2400" dirty="0" smtClean="0"/>
                        <a:t>ML-Images</a:t>
                      </a:r>
                      <a:r>
                        <a:rPr lang="en-US" altLang="zh-CN" sz="2400" baseline="0" dirty="0" smtClean="0"/>
                        <a:t> 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17,609,752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88,739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11,166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818818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62000" y="4653600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NOTE: we also collect many images from Flickr. However, due to the copyright, </a:t>
            </a:r>
          </a:p>
          <a:p>
            <a:r>
              <a:rPr lang="en-US" altLang="zh-CN" sz="2400" dirty="0" smtClean="0"/>
              <a:t>we  didn’t include them in ML-Images</a:t>
            </a:r>
          </a:p>
        </p:txBody>
      </p:sp>
    </p:spTree>
    <p:extLst>
      <p:ext uri="{BB962C8B-B14F-4D97-AF65-F5344CB8AC3E}">
        <p14:creationId xmlns:p14="http://schemas.microsoft.com/office/powerpoint/2010/main" val="2221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0972800" cy="10121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123264"/>
            <a:ext cx="9875520" cy="765586"/>
          </a:xfrm>
        </p:spPr>
        <p:txBody>
          <a:bodyPr>
            <a:normAutofit/>
          </a:bodyPr>
          <a:lstStyle/>
          <a:p>
            <a:r>
              <a:rPr lang="en-US" altLang="zh-CN" sz="3200" dirty="0" smtClean="0"/>
              <a:t>ML-Images: class </a:t>
            </a:r>
            <a:r>
              <a:rPr lang="en-US" altLang="zh-CN" sz="3200" dirty="0"/>
              <a:t>vocabulary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33400" y="1323010"/>
            <a:ext cx="9906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Determine the set of categories</a:t>
            </a:r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Based on the original vocabularies of ImageNet and Open Images, we firstly remove the rare categories (with very few training images)</a:t>
            </a:r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Remove the abstract categories in visual domain (e.g., ‘event’, ‘summer’)</a:t>
            </a:r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Merge redundant categories </a:t>
            </a:r>
          </a:p>
          <a:p>
            <a:pPr algn="just"/>
            <a:r>
              <a:rPr lang="en-US" altLang="zh-CN" sz="2400" dirty="0" smtClean="0"/>
              <a:t>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33400" y="3657600"/>
            <a:ext cx="9906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3200" dirty="0" smtClean="0"/>
              <a:t>Build the semantic hierarchy among categories</a:t>
            </a:r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Map the category to WordNet ID, and build the semantic hierarchy of our 11,166 categories according to WordNet</a:t>
            </a:r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 smtClean="0"/>
              <a:t>Four trees, rooted from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thin</a:t>
            </a:r>
            <a:r>
              <a:rPr lang="en-US" altLang="zh-CN" sz="2000" i="1" dirty="0" smtClean="0">
                <a:solidFill>
                  <a:srgbClr val="24292E"/>
                </a:solidFill>
                <a:ea typeface="SFMono-Regular"/>
              </a:rPr>
              <a:t>g,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matte</a:t>
            </a:r>
            <a:r>
              <a:rPr lang="en-US" altLang="zh-CN" sz="2000" i="1" dirty="0" smtClean="0">
                <a:solidFill>
                  <a:srgbClr val="24292E"/>
                </a:solidFill>
                <a:ea typeface="SFMono-Regular"/>
              </a:rPr>
              <a:t>r,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object</a:t>
            </a:r>
            <a:r>
              <a:rPr lang="zh-CN" altLang="zh-CN" sz="2000" i="1" dirty="0">
                <a:solidFill>
                  <a:srgbClr val="24292E"/>
                </a:solidFill>
                <a:ea typeface="SFMono-Regular"/>
              </a:rPr>
              <a:t>,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physical</a:t>
            </a:r>
            <a:r>
              <a:rPr lang="en-US" altLang="zh-CN" sz="2000" i="1" dirty="0" smtClean="0">
                <a:solidFill>
                  <a:srgbClr val="24292E"/>
                </a:solidFill>
                <a:ea typeface="SFMono-Regular"/>
              </a:rPr>
              <a:t>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objec</a:t>
            </a:r>
            <a:r>
              <a:rPr lang="en-US" altLang="zh-CN" sz="2000" i="1" dirty="0" smtClean="0">
                <a:solidFill>
                  <a:srgbClr val="24292E"/>
                </a:solidFill>
                <a:ea typeface="SFMono-Regular"/>
              </a:rPr>
              <a:t>t </a:t>
            </a:r>
            <a:r>
              <a:rPr lang="en-US" altLang="zh-CN" sz="2000" dirty="0" smtClean="0">
                <a:solidFill>
                  <a:srgbClr val="24292E"/>
                </a:solidFill>
                <a:ea typeface="SFMono-Regular"/>
              </a:rPr>
              <a:t>and</a:t>
            </a:r>
            <a:r>
              <a:rPr lang="zh-CN" altLang="zh-CN" sz="2000" dirty="0">
                <a:solidFill>
                  <a:srgbClr val="24292E"/>
                </a:solidFill>
                <a:ea typeface="-apple-system"/>
              </a:rPr>
              <a:t> </a:t>
            </a:r>
            <a:r>
              <a:rPr lang="zh-CN" altLang="zh-CN" sz="2000" i="1" dirty="0">
                <a:solidFill>
                  <a:srgbClr val="24292E"/>
                </a:solidFill>
                <a:ea typeface="SFMono-Regular"/>
              </a:rPr>
              <a:t>atmospheric </a:t>
            </a:r>
            <a:r>
              <a:rPr lang="zh-CN" altLang="zh-CN" sz="2000" i="1" dirty="0" smtClean="0">
                <a:solidFill>
                  <a:srgbClr val="24292E"/>
                </a:solidFill>
                <a:ea typeface="SFMono-Regular"/>
              </a:rPr>
              <a:t>phenomenon</a:t>
            </a:r>
            <a:r>
              <a:rPr lang="en-US" altLang="zh-CN" sz="2000" dirty="0" smtClean="0">
                <a:solidFill>
                  <a:srgbClr val="24292E"/>
                </a:solidFill>
                <a:ea typeface="SFMono-Regular"/>
              </a:rPr>
              <a:t>, respectively</a:t>
            </a:r>
            <a:endParaRPr lang="en-US" altLang="zh-CN" sz="2000" dirty="0"/>
          </a:p>
          <a:p>
            <a:pPr marL="800064" lvl="1" indent="-342900" algn="just">
              <a:buFont typeface="Wingdings" panose="05000000000000000000" pitchFamily="2" charset="2"/>
              <a:buChar char="ü"/>
            </a:pPr>
            <a:r>
              <a:rPr lang="en-US" altLang="zh-CN" sz="2000" dirty="0"/>
              <a:t>The length of the longest semantic path from root to leaf nodes is 16, and the average length is 7.47.</a:t>
            </a:r>
            <a:endParaRPr lang="en-US" altLang="zh-CN" sz="2000" dirty="0" smtClean="0"/>
          </a:p>
          <a:p>
            <a:pPr algn="just"/>
            <a:r>
              <a:rPr lang="en-US" altLang="zh-CN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94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US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KAUST_template</Template>
  <TotalTime>20704</TotalTime>
  <Words>895</Words>
  <Application>Microsoft Office PowerPoint</Application>
  <PresentationFormat>自定义</PresentationFormat>
  <Paragraphs>175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SFMono-Regular</vt:lpstr>
      <vt:lpstr>宋体</vt:lpstr>
      <vt:lpstr>微软雅黑</vt:lpstr>
      <vt:lpstr>Arial</vt:lpstr>
      <vt:lpstr>Calibri</vt:lpstr>
      <vt:lpstr>Wingdings</vt:lpstr>
      <vt:lpstr>KAUST_template</vt:lpstr>
      <vt:lpstr>Tencent ML-Images:  Large-Scale Visual Representation Learning</vt:lpstr>
      <vt:lpstr>Contents</vt:lpstr>
      <vt:lpstr>Why need large-scale multi-label image database?</vt:lpstr>
      <vt:lpstr>Why need large-scale multi-label image database?</vt:lpstr>
      <vt:lpstr>Why need large-scale multi-label image database?</vt:lpstr>
      <vt:lpstr>Current large-scale multi-label image databases</vt:lpstr>
      <vt:lpstr>How to construct the large-scale database</vt:lpstr>
      <vt:lpstr>ML-Images: image source</vt:lpstr>
      <vt:lpstr>ML-Images: class vocabulary</vt:lpstr>
      <vt:lpstr>ML-Images: annotations</vt:lpstr>
      <vt:lpstr>ML-Images: statistics</vt:lpstr>
      <vt:lpstr>Large-Scale Visual Representation Learning</vt:lpstr>
      <vt:lpstr>Large-Scale Visual Representation Learning</vt:lpstr>
      <vt:lpstr>Transfer learning to single-label image classification</vt:lpstr>
      <vt:lpstr>Transfer learning to object detection and segmentation</vt:lpstr>
      <vt:lpstr>Transfer learning to evaluation of image quality</vt:lpstr>
      <vt:lpstr>Others</vt:lpstr>
      <vt:lpstr>Welcome to try our project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megadave</dc:creator>
  <cp:lastModifiedBy>T127421</cp:lastModifiedBy>
  <cp:revision>922</cp:revision>
  <dcterms:created xsi:type="dcterms:W3CDTF">2012-10-27T16:07:59Z</dcterms:created>
  <dcterms:modified xsi:type="dcterms:W3CDTF">2018-10-23T10:22:53Z</dcterms:modified>
</cp:coreProperties>
</file>