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65" r:id="rId4"/>
    <p:sldId id="258" r:id="rId5"/>
    <p:sldId id="259" r:id="rId6"/>
    <p:sldId id="260" r:id="rId7"/>
    <p:sldId id="266" r:id="rId8"/>
    <p:sldId id="261" r:id="rId9"/>
    <p:sldId id="267" r:id="rId10"/>
    <p:sldId id="268"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0B4"/>
    <a:srgbClr val="F3BB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05F72-E597-4540-A5A2-ABCD7DC955DD}" v="8" dt="2018-11-19T03:07:03.559"/>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ixue WEN" userId="S::rwenaa@connect.ust.hk::1172862b-77fa-43e0-bed5-2f86252c8a97" providerId="AD" clId="Web-{28BFFB6A-7B1B-E572-8335-1F864C2D3A18}"/>
    <pc:docChg chg="modSld">
      <pc:chgData name="Ruixue WEN" userId="S::rwenaa@connect.ust.hk::1172862b-77fa-43e0-bed5-2f86252c8a97" providerId="AD" clId="Web-{28BFFB6A-7B1B-E572-8335-1F864C2D3A18}" dt="2018-11-18T03:09:52.535" v="206" actId="1076"/>
      <pc:docMkLst>
        <pc:docMk/>
      </pc:docMkLst>
      <pc:sldChg chg="addSp modSp">
        <pc:chgData name="Ruixue WEN" userId="S::rwenaa@connect.ust.hk::1172862b-77fa-43e0-bed5-2f86252c8a97" providerId="AD" clId="Web-{28BFFB6A-7B1B-E572-8335-1F864C2D3A18}" dt="2018-11-18T03:09:52.535" v="206" actId="1076"/>
        <pc:sldMkLst>
          <pc:docMk/>
          <pc:sldMk cId="1344128338" sldId="258"/>
        </pc:sldMkLst>
        <pc:spChg chg="add mod">
          <ac:chgData name="Ruixue WEN" userId="S::rwenaa@connect.ust.hk::1172862b-77fa-43e0-bed5-2f86252c8a97" providerId="AD" clId="Web-{28BFFB6A-7B1B-E572-8335-1F864C2D3A18}" dt="2018-11-18T03:09:52.535" v="206" actId="1076"/>
          <ac:spMkLst>
            <pc:docMk/>
            <pc:sldMk cId="1344128338" sldId="258"/>
            <ac:spMk id="6" creationId="{2E798EDE-47F1-41A3-8422-4DE227BC625F}"/>
          </ac:spMkLst>
        </pc:spChg>
        <pc:spChg chg="mod">
          <ac:chgData name="Ruixue WEN" userId="S::rwenaa@connect.ust.hk::1172862b-77fa-43e0-bed5-2f86252c8a97" providerId="AD" clId="Web-{28BFFB6A-7B1B-E572-8335-1F864C2D3A18}" dt="2018-11-18T03:09:47.660" v="205" actId="1076"/>
          <ac:spMkLst>
            <pc:docMk/>
            <pc:sldMk cId="1344128338" sldId="258"/>
            <ac:spMk id="7" creationId="{00000000-0000-0000-0000-000000000000}"/>
          </ac:spMkLst>
        </pc:spChg>
        <pc:spChg chg="mod">
          <ac:chgData name="Ruixue WEN" userId="S::rwenaa@connect.ust.hk::1172862b-77fa-43e0-bed5-2f86252c8a97" providerId="AD" clId="Web-{28BFFB6A-7B1B-E572-8335-1F864C2D3A18}" dt="2018-11-18T03:09:26.331" v="201" actId="1076"/>
          <ac:spMkLst>
            <pc:docMk/>
            <pc:sldMk cId="1344128338" sldId="258"/>
            <ac:spMk id="9" creationId="{00000000-0000-0000-0000-000000000000}"/>
          </ac:spMkLst>
        </pc:spChg>
        <pc:picChg chg="mod">
          <ac:chgData name="Ruixue WEN" userId="S::rwenaa@connect.ust.hk::1172862b-77fa-43e0-bed5-2f86252c8a97" providerId="AD" clId="Web-{28BFFB6A-7B1B-E572-8335-1F864C2D3A18}" dt="2018-11-18T03:09:39.597" v="204" actId="1076"/>
          <ac:picMkLst>
            <pc:docMk/>
            <pc:sldMk cId="1344128338" sldId="258"/>
            <ac:picMk id="8" creationId="{00000000-0000-0000-0000-000000000000}"/>
          </ac:picMkLst>
        </pc:picChg>
      </pc:sldChg>
      <pc:sldChg chg="addSp delSp modSp">
        <pc:chgData name="Ruixue WEN" userId="S::rwenaa@connect.ust.hk::1172862b-77fa-43e0-bed5-2f86252c8a97" providerId="AD" clId="Web-{28BFFB6A-7B1B-E572-8335-1F864C2D3A18}" dt="2018-11-18T03:01:42.531" v="190" actId="14100"/>
        <pc:sldMkLst>
          <pc:docMk/>
          <pc:sldMk cId="1384493973" sldId="259"/>
        </pc:sldMkLst>
        <pc:spChg chg="del">
          <ac:chgData name="Ruixue WEN" userId="S::rwenaa@connect.ust.hk::1172862b-77fa-43e0-bed5-2f86252c8a97" providerId="AD" clId="Web-{28BFFB6A-7B1B-E572-8335-1F864C2D3A18}" dt="2018-11-18T02:57:03.255" v="57" actId="14100"/>
          <ac:spMkLst>
            <pc:docMk/>
            <pc:sldMk cId="1384493973" sldId="259"/>
            <ac:spMk id="3" creationId="{00000000-0000-0000-0000-000000000000}"/>
          </ac:spMkLst>
        </pc:spChg>
        <pc:spChg chg="add del mod">
          <ac:chgData name="Ruixue WEN" userId="S::rwenaa@connect.ust.hk::1172862b-77fa-43e0-bed5-2f86252c8a97" providerId="AD" clId="Web-{28BFFB6A-7B1B-E572-8335-1F864C2D3A18}" dt="2018-11-18T02:58:45.274" v="103" actId="14100"/>
          <ac:spMkLst>
            <pc:docMk/>
            <pc:sldMk cId="1384493973" sldId="259"/>
            <ac:spMk id="5" creationId="{C1AFEB84-1253-4FCA-B98A-809741A50B64}"/>
          </ac:spMkLst>
        </pc:spChg>
        <pc:spChg chg="add del">
          <ac:chgData name="Ruixue WEN" userId="S::rwenaa@connect.ust.hk::1172862b-77fa-43e0-bed5-2f86252c8a97" providerId="AD" clId="Web-{28BFFB6A-7B1B-E572-8335-1F864C2D3A18}" dt="2018-11-18T02:59:42.042" v="107" actId="14100"/>
          <ac:spMkLst>
            <pc:docMk/>
            <pc:sldMk cId="1384493973" sldId="259"/>
            <ac:spMk id="6" creationId="{984A2C46-E7A5-4A82-B6ED-162D7F8B7452}"/>
          </ac:spMkLst>
        </pc:spChg>
        <pc:spChg chg="add mod">
          <ac:chgData name="Ruixue WEN" userId="S::rwenaa@connect.ust.hk::1172862b-77fa-43e0-bed5-2f86252c8a97" providerId="AD" clId="Web-{28BFFB6A-7B1B-E572-8335-1F864C2D3A18}" dt="2018-11-18T03:01:42.531" v="190" actId="14100"/>
          <ac:spMkLst>
            <pc:docMk/>
            <pc:sldMk cId="1384493973" sldId="259"/>
            <ac:spMk id="7" creationId="{6AB39C34-33CD-4D1D-AD21-8DBE38B219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8482F-205B-0040-BD38-F61E78414B31}" type="datetimeFigureOut">
              <a:rPr lang="en-US" smtClean="0"/>
              <a:t>11/19/18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F79F7-E4C2-FB40-9973-2AD07AA4F96E}" type="slidenum">
              <a:rPr lang="en-US" smtClean="0"/>
              <a:t>‹#›</a:t>
            </a:fld>
            <a:endParaRPr lang="en-US"/>
          </a:p>
        </p:txBody>
      </p:sp>
    </p:spTree>
    <p:extLst>
      <p:ext uri="{BB962C8B-B14F-4D97-AF65-F5344CB8AC3E}">
        <p14:creationId xmlns:p14="http://schemas.microsoft.com/office/powerpoint/2010/main" val="120864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focused on the experiments on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for project 2. My presentation consists of four parts: introduction to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Implementation settings, outcomes and conclusion, discussion and some exploration</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13BF79F7-E4C2-FB40-9973-2AD07AA4F96E}" type="slidenum">
              <a:rPr lang="en-US" smtClean="0"/>
              <a:t>2</a:t>
            </a:fld>
            <a:endParaRPr lang="en-US"/>
          </a:p>
        </p:txBody>
      </p:sp>
    </p:spTree>
    <p:extLst>
      <p:ext uri="{BB962C8B-B14F-4D97-AF65-F5344CB8AC3E}">
        <p14:creationId xmlns:p14="http://schemas.microsoft.com/office/powerpoint/2010/main" val="315102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Many people has achieved satisfactory results by constructing different network structures, such </a:t>
                </a:r>
                <a:r>
                  <a:rPr lang="en-US" altLang="zh-CN" sz="1200" kern="1200" dirty="0" err="1">
                    <a:solidFill>
                      <a:schemeClr val="tx1"/>
                    </a:solidFill>
                    <a:effectLst/>
                    <a:latin typeface="+mn-lt"/>
                    <a:ea typeface="+mn-ea"/>
                    <a:cs typeface="+mn-cs"/>
                  </a:rPr>
                  <a:t>vgg</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resnet</a:t>
                </a:r>
                <a:r>
                  <a:rPr lang="en-US" altLang="zh-CN" sz="1200" kern="1200" dirty="0">
                    <a:solidFill>
                      <a:schemeClr val="tx1"/>
                    </a:solidFill>
                    <a:effectLst/>
                    <a:latin typeface="+mn-lt"/>
                    <a:ea typeface="+mn-ea"/>
                    <a:cs typeface="+mn-cs"/>
                  </a:rPr>
                  <a:t>. In fact, filters are also of vital importance during the forward and backward process of networks. The decomposed convolutional filters, DCF for abbreviation, is a method changing the structure of filters. The key idea of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is to decompose each convolutional filter into a truncated expansion with pre-fixed bases in the spatial domain, where the expansion coefficients remain data dependent. In this case, a convolutional layer with weight size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𝐿</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𝐿</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𝑀</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𝑀</m:t>
                    </m:r>
                    <m:r>
                      <a:rPr lang="en-US" altLang="zh-CN" sz="1200" i="1" kern="1200">
                        <a:solidFill>
                          <a:schemeClr val="tx1"/>
                        </a:solidFill>
                        <a:effectLst/>
                        <a:latin typeface="Cambria Math" panose="02040503050406030204" pitchFamily="18" charset="0"/>
                        <a:ea typeface="+mn-ea"/>
                        <a:cs typeface="+mn-cs"/>
                      </a:rPr>
                      <m:t> </m:t>
                    </m:r>
                  </m:oMath>
                </a14:m>
                <a:r>
                  <a:rPr lang="en-US" altLang="zh-CN" sz="1200" kern="1200" dirty="0">
                    <a:solidFill>
                      <a:schemeClr val="tx1"/>
                    </a:solidFill>
                    <a:effectLst/>
                    <a:latin typeface="+mn-lt"/>
                    <a:ea typeface="+mn-ea"/>
                    <a:cs typeface="+mn-cs"/>
                  </a:rPr>
                  <a:t>is transformed into a layer with weight size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1∗1∗</m:t>
                    </m:r>
                    <m:r>
                      <a:rPr lang="en-US" altLang="zh-CN" sz="1200" i="1" kern="1200">
                        <a:solidFill>
                          <a:schemeClr val="tx1"/>
                        </a:solidFill>
                        <a:effectLst/>
                        <a:latin typeface="Cambria Math" panose="02040503050406030204" pitchFamily="18" charset="0"/>
                        <a:ea typeface="+mn-ea"/>
                        <a:cs typeface="+mn-cs"/>
                      </a:rPr>
                      <m:t>𝑀</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𝐾</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𝑀</m:t>
                    </m:r>
                  </m:oMath>
                </a14:m>
                <a:r>
                  <a:rPr lang="en-US" altLang="zh-CN" sz="1200" kern="1200" dirty="0">
                    <a:solidFill>
                      <a:schemeClr val="tx1"/>
                    </a:solidFill>
                    <a:effectLst/>
                    <a:latin typeface="+mn-lt"/>
                    <a:ea typeface="+mn-ea"/>
                    <a:cs typeface="+mn-cs"/>
                  </a:rPr>
                  <a:t>, so the number of parameters of this layer is a factor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𝐾</m:t>
                    </m:r>
                    <m:r>
                      <a:rPr lang="en-US" altLang="zh-CN" sz="1200"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𝐿</m:t>
                        </m:r>
                      </m:e>
                      <m:sup>
                        <m:r>
                          <a:rPr lang="en-US" altLang="zh-CN" sz="1200" i="1" kern="1200">
                            <a:solidFill>
                              <a:schemeClr val="tx1"/>
                            </a:solidFill>
                            <a:effectLst/>
                            <a:latin typeface="Cambria Math" panose="02040503050406030204" pitchFamily="18" charset="0"/>
                            <a:ea typeface="+mn-ea"/>
                            <a:cs typeface="+mn-cs"/>
                          </a:rPr>
                          <m:t>2</m:t>
                        </m:r>
                      </m:sup>
                    </m:sSup>
                  </m:oMath>
                </a14:m>
                <a:r>
                  <a:rPr lang="en-US" altLang="zh-CN" sz="1200" kern="1200" dirty="0">
                    <a:solidFill>
                      <a:schemeClr val="tx1"/>
                    </a:solidFill>
                    <a:effectLst/>
                    <a:latin typeface="+mn-lt"/>
                    <a:ea typeface="+mn-ea"/>
                    <a:cs typeface="+mn-cs"/>
                  </a:rPr>
                  <a:t> smaller. For example, here a convolutional layer of 3*3*3*64 is transformed to a convolutional layer of 1*1*9*64, after the 3*3 filter is replaced by 3 3*3 bases. Other operations like </a:t>
                </a:r>
                <a:r>
                  <a:rPr lang="en-US" altLang="zh-CN" sz="1200" kern="1200" dirty="0" err="1">
                    <a:solidFill>
                      <a:schemeClr val="tx1"/>
                    </a:solidFill>
                    <a:effectLst/>
                    <a:latin typeface="+mn-lt"/>
                    <a:ea typeface="+mn-ea"/>
                    <a:cs typeface="+mn-cs"/>
                  </a:rPr>
                  <a:t>ReLu</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maxpooling</a:t>
                </a:r>
                <a:r>
                  <a:rPr lang="en-US" altLang="zh-CN" sz="1200" kern="1200" dirty="0">
                    <a:solidFill>
                      <a:schemeClr val="tx1"/>
                    </a:solidFill>
                    <a:effectLst/>
                    <a:latin typeface="+mn-lt"/>
                    <a:ea typeface="+mn-ea"/>
                    <a:cs typeface="+mn-cs"/>
                  </a:rPr>
                  <a:t> remain unchanged. According to experiments, the model can reduce the redundancy of parameters of each layer without loss of too much accuracy or even with better performance. While there are also some drawbacks, for example, when pursuing better performance of the network, selection of bases is important. FB, RB, PCA three bases all have deficiencies: </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Fourier Bessel Bases (FB): ignore high-frequency information when truncated</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Random Bases (RB): not necessarily linearly independent</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PCA: rely on pre-trained filters</a:t>
                </a:r>
                <a:endParaRPr lang="zh-CN" altLang="zh-CN" sz="1200" kern="1200" dirty="0">
                  <a:solidFill>
                    <a:schemeClr val="tx1"/>
                  </a:solidFill>
                  <a:effectLst/>
                  <a:latin typeface="+mn-lt"/>
                  <a:ea typeface="+mn-ea"/>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Many people has achieved satisfactory results by constructing different network structures, such </a:t>
                </a:r>
                <a:r>
                  <a:rPr lang="en-US" altLang="zh-CN" sz="1200" kern="1200" dirty="0" err="1">
                    <a:solidFill>
                      <a:schemeClr val="tx1"/>
                    </a:solidFill>
                    <a:effectLst/>
                    <a:latin typeface="+mn-lt"/>
                    <a:ea typeface="+mn-ea"/>
                    <a:cs typeface="+mn-cs"/>
                  </a:rPr>
                  <a:t>vgg</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resnet</a:t>
                </a:r>
                <a:r>
                  <a:rPr lang="en-US" altLang="zh-CN" sz="1200" kern="1200" dirty="0">
                    <a:solidFill>
                      <a:schemeClr val="tx1"/>
                    </a:solidFill>
                    <a:effectLst/>
                    <a:latin typeface="+mn-lt"/>
                    <a:ea typeface="+mn-ea"/>
                    <a:cs typeface="+mn-cs"/>
                  </a:rPr>
                  <a:t>. In fact, filters are also of vital importance during the forward and backward process of networks. The decomposed convolutional filters, DCF for abbreviation, is a method changing the structure of filters. The key idea of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is to decompose each convolutional filter into a truncated expansion with pre-fixed bases in the spatial domain, where the expansion coefficients remain data dependent. In this case, a convolutional layer with weight size </a:t>
                </a:r>
                <a:r>
                  <a:rPr lang="en-US" altLang="zh-CN" sz="1200" i="0" kern="1200">
                    <a:solidFill>
                      <a:schemeClr val="tx1"/>
                    </a:solidFill>
                    <a:effectLst/>
                    <a:latin typeface="+mn-lt"/>
                    <a:ea typeface="+mn-ea"/>
                    <a:cs typeface="+mn-cs"/>
                  </a:rPr>
                  <a:t>𝐿∗𝐿∗𝑀’∗𝑀 </a:t>
                </a:r>
                <a:r>
                  <a:rPr lang="en-US" altLang="zh-CN" sz="1200" kern="1200" dirty="0">
                    <a:solidFill>
                      <a:schemeClr val="tx1"/>
                    </a:solidFill>
                    <a:effectLst/>
                    <a:latin typeface="+mn-lt"/>
                    <a:ea typeface="+mn-ea"/>
                    <a:cs typeface="+mn-cs"/>
                  </a:rPr>
                  <a:t>is transformed into a layer with weight size </a:t>
                </a:r>
                <a:r>
                  <a:rPr lang="en-US" altLang="zh-CN" sz="1200" i="0" kern="1200">
                    <a:solidFill>
                      <a:schemeClr val="tx1"/>
                    </a:solidFill>
                    <a:effectLst/>
                    <a:latin typeface="+mn-lt"/>
                    <a:ea typeface="+mn-ea"/>
                    <a:cs typeface="+mn-cs"/>
                  </a:rPr>
                  <a:t>1∗1∗𝑀’𝐾∗𝑀</a:t>
                </a:r>
                <a:r>
                  <a:rPr lang="en-US" altLang="zh-CN" sz="1200" kern="1200" dirty="0">
                    <a:solidFill>
                      <a:schemeClr val="tx1"/>
                    </a:solidFill>
                    <a:effectLst/>
                    <a:latin typeface="+mn-lt"/>
                    <a:ea typeface="+mn-ea"/>
                    <a:cs typeface="+mn-cs"/>
                  </a:rPr>
                  <a:t>, so the number of parameters of this layer is a factor </a:t>
                </a:r>
                <a:r>
                  <a:rPr lang="en-US" altLang="zh-CN" sz="1200" i="0" kern="1200">
                    <a:solidFill>
                      <a:schemeClr val="tx1"/>
                    </a:solidFill>
                    <a:effectLst/>
                    <a:latin typeface="+mn-lt"/>
                    <a:ea typeface="+mn-ea"/>
                    <a:cs typeface="+mn-cs"/>
                  </a:rPr>
                  <a:t>𝐾/𝐿</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 smaller. For example, here a convolutional layer of 3*3*3*64 is transformed to a convolutional layer of 1*1*9*64, after the 3*3 filter is replaced by 3 3*3 bases. Other operations like </a:t>
                </a:r>
                <a:r>
                  <a:rPr lang="en-US" altLang="zh-CN" sz="1200" kern="1200" dirty="0" err="1">
                    <a:solidFill>
                      <a:schemeClr val="tx1"/>
                    </a:solidFill>
                    <a:effectLst/>
                    <a:latin typeface="+mn-lt"/>
                    <a:ea typeface="+mn-ea"/>
                    <a:cs typeface="+mn-cs"/>
                  </a:rPr>
                  <a:t>ReLu</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maxpooling</a:t>
                </a:r>
                <a:r>
                  <a:rPr lang="en-US" altLang="zh-CN" sz="1200" kern="1200" dirty="0">
                    <a:solidFill>
                      <a:schemeClr val="tx1"/>
                    </a:solidFill>
                    <a:effectLst/>
                    <a:latin typeface="+mn-lt"/>
                    <a:ea typeface="+mn-ea"/>
                    <a:cs typeface="+mn-cs"/>
                  </a:rPr>
                  <a:t> remain unchanged. According to experiments, the model can reduce the redundancy of parameters of each layer without loss of too much accuracy or even with better performance. While there are also some drawbacks, for example, when pursuing better performance of the network, selection of bases is important. FB, RB, PCA three bases all have deficiencies: </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Fourier Bessel Bases (FB): ignore high-frequency information when truncated</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Random Bases (RB): not necessarily linearly independent</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PCA: rely on pre-trained filters</a:t>
                </a:r>
                <a:endParaRPr lang="zh-CN" altLang="zh-CN" sz="1200" kern="1200" dirty="0">
                  <a:solidFill>
                    <a:schemeClr val="tx1"/>
                  </a:solidFill>
                  <a:effectLst/>
                  <a:latin typeface="+mn-lt"/>
                  <a:ea typeface="+mn-ea"/>
                  <a:cs typeface="+mn-cs"/>
                </a:endParaRPr>
              </a:p>
              <a:p>
                <a:endParaRPr kumimoji="1" lang="zh-CN" altLang="en-US" dirty="0"/>
              </a:p>
            </p:txBody>
          </p:sp>
        </mc:Fallback>
      </mc:AlternateContent>
      <p:sp>
        <p:nvSpPr>
          <p:cNvPr id="4" name="灯片编号占位符 3"/>
          <p:cNvSpPr>
            <a:spLocks noGrp="1"/>
          </p:cNvSpPr>
          <p:nvPr>
            <p:ph type="sldNum" sz="quarter" idx="5"/>
          </p:nvPr>
        </p:nvSpPr>
        <p:spPr/>
        <p:txBody>
          <a:bodyPr/>
          <a:lstStyle/>
          <a:p>
            <a:fld id="{13BF79F7-E4C2-FB40-9973-2AD07AA4F96E}" type="slidenum">
              <a:rPr lang="en-US" smtClean="0"/>
              <a:t>3</a:t>
            </a:fld>
            <a:endParaRPr lang="en-US"/>
          </a:p>
        </p:txBody>
      </p:sp>
    </p:spTree>
    <p:extLst>
      <p:ext uri="{BB962C8B-B14F-4D97-AF65-F5344CB8AC3E}">
        <p14:creationId xmlns:p14="http://schemas.microsoft.com/office/powerpoint/2010/main" val="337931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Many people has achieved satisfactory results by constructing different network structures, such </a:t>
                </a:r>
                <a:r>
                  <a:rPr lang="en-US" altLang="zh-CN" sz="1200" kern="1200" dirty="0" err="1">
                    <a:solidFill>
                      <a:schemeClr val="tx1"/>
                    </a:solidFill>
                    <a:effectLst/>
                    <a:latin typeface="+mn-lt"/>
                    <a:ea typeface="+mn-ea"/>
                    <a:cs typeface="+mn-cs"/>
                  </a:rPr>
                  <a:t>vgg</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resnet</a:t>
                </a:r>
                <a:r>
                  <a:rPr lang="en-US" altLang="zh-CN" sz="1200" kern="1200" dirty="0">
                    <a:solidFill>
                      <a:schemeClr val="tx1"/>
                    </a:solidFill>
                    <a:effectLst/>
                    <a:latin typeface="+mn-lt"/>
                    <a:ea typeface="+mn-ea"/>
                    <a:cs typeface="+mn-cs"/>
                  </a:rPr>
                  <a:t>. In fact, filters are also of vital importance during the forward and backward process of networks. The decomposed convolutional filters, DCF for abbreviation, is a method changing the structure of filters. The key idea of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is to decompose each convolutional filter into a truncated expansion with pre-fixed bases in the spatial domain, where the expansion coefficients remain data dependent. In this case, a convolutional layer with weight size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𝐿</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𝐿</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𝑀</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𝑀</m:t>
                    </m:r>
                    <m:r>
                      <a:rPr lang="en-US" altLang="zh-CN" sz="1200" i="1" kern="1200">
                        <a:solidFill>
                          <a:schemeClr val="tx1"/>
                        </a:solidFill>
                        <a:effectLst/>
                        <a:latin typeface="Cambria Math" panose="02040503050406030204" pitchFamily="18" charset="0"/>
                        <a:ea typeface="+mn-ea"/>
                        <a:cs typeface="+mn-cs"/>
                      </a:rPr>
                      <m:t> </m:t>
                    </m:r>
                  </m:oMath>
                </a14:m>
                <a:r>
                  <a:rPr lang="en-US" altLang="zh-CN" sz="1200" kern="1200" dirty="0">
                    <a:solidFill>
                      <a:schemeClr val="tx1"/>
                    </a:solidFill>
                    <a:effectLst/>
                    <a:latin typeface="+mn-lt"/>
                    <a:ea typeface="+mn-ea"/>
                    <a:cs typeface="+mn-cs"/>
                  </a:rPr>
                  <a:t>is transformed into a layer with weight size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1∗1∗</m:t>
                    </m:r>
                    <m:r>
                      <a:rPr lang="en-US" altLang="zh-CN" sz="1200" i="1" kern="1200">
                        <a:solidFill>
                          <a:schemeClr val="tx1"/>
                        </a:solidFill>
                        <a:effectLst/>
                        <a:latin typeface="Cambria Math" panose="02040503050406030204" pitchFamily="18" charset="0"/>
                        <a:ea typeface="+mn-ea"/>
                        <a:cs typeface="+mn-cs"/>
                      </a:rPr>
                      <m:t>𝑀</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𝐾</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𝑀</m:t>
                    </m:r>
                  </m:oMath>
                </a14:m>
                <a:r>
                  <a:rPr lang="en-US" altLang="zh-CN" sz="1200" kern="1200" dirty="0">
                    <a:solidFill>
                      <a:schemeClr val="tx1"/>
                    </a:solidFill>
                    <a:effectLst/>
                    <a:latin typeface="+mn-lt"/>
                    <a:ea typeface="+mn-ea"/>
                    <a:cs typeface="+mn-cs"/>
                  </a:rPr>
                  <a:t>, so the number of parameters of this layer is a factor </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𝐾</m:t>
                    </m:r>
                    <m:r>
                      <a:rPr lang="en-US" altLang="zh-CN" sz="1200" i="1" kern="1200">
                        <a:solidFill>
                          <a:schemeClr val="tx1"/>
                        </a:solidFill>
                        <a:effectLst/>
                        <a:latin typeface="Cambria Math" panose="02040503050406030204" pitchFamily="18" charset="0"/>
                        <a:ea typeface="+mn-ea"/>
                        <a:cs typeface="+mn-cs"/>
                      </a:rPr>
                      <m:t>/</m:t>
                    </m:r>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𝐿</m:t>
                        </m:r>
                      </m:e>
                      <m:sup>
                        <m:r>
                          <a:rPr lang="en-US" altLang="zh-CN" sz="1200" i="1" kern="1200">
                            <a:solidFill>
                              <a:schemeClr val="tx1"/>
                            </a:solidFill>
                            <a:effectLst/>
                            <a:latin typeface="Cambria Math" panose="02040503050406030204" pitchFamily="18" charset="0"/>
                            <a:ea typeface="+mn-ea"/>
                            <a:cs typeface="+mn-cs"/>
                          </a:rPr>
                          <m:t>2</m:t>
                        </m:r>
                      </m:sup>
                    </m:sSup>
                  </m:oMath>
                </a14:m>
                <a:r>
                  <a:rPr lang="en-US" altLang="zh-CN" sz="1200" kern="1200" dirty="0">
                    <a:solidFill>
                      <a:schemeClr val="tx1"/>
                    </a:solidFill>
                    <a:effectLst/>
                    <a:latin typeface="+mn-lt"/>
                    <a:ea typeface="+mn-ea"/>
                    <a:cs typeface="+mn-cs"/>
                  </a:rPr>
                  <a:t> smaller. For example, here a convolutional layer of 3*3*3*64 is transformed to a convolutional layer of 1*1*9*64, after the 3*3 filter is replaced by 3 3*3 bases. Other operations like </a:t>
                </a:r>
                <a:r>
                  <a:rPr lang="en-US" altLang="zh-CN" sz="1200" kern="1200" dirty="0" err="1">
                    <a:solidFill>
                      <a:schemeClr val="tx1"/>
                    </a:solidFill>
                    <a:effectLst/>
                    <a:latin typeface="+mn-lt"/>
                    <a:ea typeface="+mn-ea"/>
                    <a:cs typeface="+mn-cs"/>
                  </a:rPr>
                  <a:t>ReLu</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maxpooling</a:t>
                </a:r>
                <a:r>
                  <a:rPr lang="en-US" altLang="zh-CN" sz="1200" kern="1200" dirty="0">
                    <a:solidFill>
                      <a:schemeClr val="tx1"/>
                    </a:solidFill>
                    <a:effectLst/>
                    <a:latin typeface="+mn-lt"/>
                    <a:ea typeface="+mn-ea"/>
                    <a:cs typeface="+mn-cs"/>
                  </a:rPr>
                  <a:t> remain unchanged. According to experiments, the model can reduce the redundancy of parameters of each layer without loss of too much accuracy or even with better performance. While there are also some drawbacks, for example, when pursuing better performance of the network, selection of bases is important. FB, RB, PCA three bases all have deficiencies: </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Fourier Bessel Bases (FB): ignore high-frequency information when truncated</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Random Bases (RB): not necessarily linearly independent</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PCA: rely on pre-trained filters</a:t>
                </a:r>
                <a:endParaRPr lang="zh-CN" altLang="zh-CN" sz="1200" kern="1200" dirty="0">
                  <a:solidFill>
                    <a:schemeClr val="tx1"/>
                  </a:solidFill>
                  <a:effectLst/>
                  <a:latin typeface="+mn-lt"/>
                  <a:ea typeface="+mn-ea"/>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Many people has achieved satisfactory results by constructing different network structures, such </a:t>
                </a:r>
                <a:r>
                  <a:rPr lang="en-US" altLang="zh-CN" sz="1200" kern="1200" dirty="0" err="1">
                    <a:solidFill>
                      <a:schemeClr val="tx1"/>
                    </a:solidFill>
                    <a:effectLst/>
                    <a:latin typeface="+mn-lt"/>
                    <a:ea typeface="+mn-ea"/>
                    <a:cs typeface="+mn-cs"/>
                  </a:rPr>
                  <a:t>vgg</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resnet</a:t>
                </a:r>
                <a:r>
                  <a:rPr lang="en-US" altLang="zh-CN" sz="1200" kern="1200" dirty="0">
                    <a:solidFill>
                      <a:schemeClr val="tx1"/>
                    </a:solidFill>
                    <a:effectLst/>
                    <a:latin typeface="+mn-lt"/>
                    <a:ea typeface="+mn-ea"/>
                    <a:cs typeface="+mn-cs"/>
                  </a:rPr>
                  <a:t>. In fact, filters are also of vital importance during the forward and backward process of networks. The decomposed convolutional filters, DCF for abbreviation, is a method changing the structure of filters. The key idea of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is to decompose each convolutional filter into a truncated expansion with pre-fixed bases in the spatial domain, where the expansion coefficients remain data dependent. In this case, a convolutional layer with weight size </a:t>
                </a:r>
                <a:r>
                  <a:rPr lang="en-US" altLang="zh-CN" sz="1200" i="0" kern="1200">
                    <a:solidFill>
                      <a:schemeClr val="tx1"/>
                    </a:solidFill>
                    <a:effectLst/>
                    <a:latin typeface="+mn-lt"/>
                    <a:ea typeface="+mn-ea"/>
                    <a:cs typeface="+mn-cs"/>
                  </a:rPr>
                  <a:t>𝐿∗𝐿∗𝑀’∗𝑀 </a:t>
                </a:r>
                <a:r>
                  <a:rPr lang="en-US" altLang="zh-CN" sz="1200" kern="1200" dirty="0">
                    <a:solidFill>
                      <a:schemeClr val="tx1"/>
                    </a:solidFill>
                    <a:effectLst/>
                    <a:latin typeface="+mn-lt"/>
                    <a:ea typeface="+mn-ea"/>
                    <a:cs typeface="+mn-cs"/>
                  </a:rPr>
                  <a:t>is transformed into a layer with weight size </a:t>
                </a:r>
                <a:r>
                  <a:rPr lang="en-US" altLang="zh-CN" sz="1200" i="0" kern="1200">
                    <a:solidFill>
                      <a:schemeClr val="tx1"/>
                    </a:solidFill>
                    <a:effectLst/>
                    <a:latin typeface="+mn-lt"/>
                    <a:ea typeface="+mn-ea"/>
                    <a:cs typeface="+mn-cs"/>
                  </a:rPr>
                  <a:t>1∗1∗𝑀’𝐾∗𝑀</a:t>
                </a:r>
                <a:r>
                  <a:rPr lang="en-US" altLang="zh-CN" sz="1200" kern="1200" dirty="0">
                    <a:solidFill>
                      <a:schemeClr val="tx1"/>
                    </a:solidFill>
                    <a:effectLst/>
                    <a:latin typeface="+mn-lt"/>
                    <a:ea typeface="+mn-ea"/>
                    <a:cs typeface="+mn-cs"/>
                  </a:rPr>
                  <a:t>, so the number of parameters of this layer is a factor </a:t>
                </a:r>
                <a:r>
                  <a:rPr lang="en-US" altLang="zh-CN" sz="1200" i="0" kern="1200">
                    <a:solidFill>
                      <a:schemeClr val="tx1"/>
                    </a:solidFill>
                    <a:effectLst/>
                    <a:latin typeface="+mn-lt"/>
                    <a:ea typeface="+mn-ea"/>
                    <a:cs typeface="+mn-cs"/>
                  </a:rPr>
                  <a:t>𝐾/𝐿</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 smaller. For example, here a convolutional layer of 3*3*3*64 is transformed to a convolutional layer of 1*1*9*64, after the 3*3 filter is replaced by 3 3*3 bases. Other operations like </a:t>
                </a:r>
                <a:r>
                  <a:rPr lang="en-US" altLang="zh-CN" sz="1200" kern="1200" dirty="0" err="1">
                    <a:solidFill>
                      <a:schemeClr val="tx1"/>
                    </a:solidFill>
                    <a:effectLst/>
                    <a:latin typeface="+mn-lt"/>
                    <a:ea typeface="+mn-ea"/>
                    <a:cs typeface="+mn-cs"/>
                  </a:rPr>
                  <a:t>ReLu</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maxpooling</a:t>
                </a:r>
                <a:r>
                  <a:rPr lang="en-US" altLang="zh-CN" sz="1200" kern="1200" dirty="0">
                    <a:solidFill>
                      <a:schemeClr val="tx1"/>
                    </a:solidFill>
                    <a:effectLst/>
                    <a:latin typeface="+mn-lt"/>
                    <a:ea typeface="+mn-ea"/>
                    <a:cs typeface="+mn-cs"/>
                  </a:rPr>
                  <a:t> remain unchanged. According to experiments, the model can reduce the redundancy of parameters of each layer without loss of too much accuracy or even with better performance. While there are also some drawbacks, for example, when pursuing better performance of the network, selection of bases is important. FB, RB, PCA three bases all have deficiencies: </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Fourier Bessel Bases (FB): ignore high-frequency information when truncated</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Random Bases (RB): not necessarily linearly independent</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PCA: rely on pre-trained filters</a:t>
                </a:r>
                <a:endParaRPr lang="zh-CN" altLang="zh-CN" sz="1200" kern="1200" dirty="0">
                  <a:solidFill>
                    <a:schemeClr val="tx1"/>
                  </a:solidFill>
                  <a:effectLst/>
                  <a:latin typeface="+mn-lt"/>
                  <a:ea typeface="+mn-ea"/>
                  <a:cs typeface="+mn-cs"/>
                </a:endParaRPr>
              </a:p>
              <a:p>
                <a:endParaRPr kumimoji="1" lang="zh-CN" altLang="en-US" dirty="0"/>
              </a:p>
            </p:txBody>
          </p:sp>
        </mc:Fallback>
      </mc:AlternateContent>
      <p:sp>
        <p:nvSpPr>
          <p:cNvPr id="4" name="灯片编号占位符 3"/>
          <p:cNvSpPr>
            <a:spLocks noGrp="1"/>
          </p:cNvSpPr>
          <p:nvPr>
            <p:ph type="sldNum" sz="quarter" idx="5"/>
          </p:nvPr>
        </p:nvSpPr>
        <p:spPr/>
        <p:txBody>
          <a:bodyPr/>
          <a:lstStyle/>
          <a:p>
            <a:fld id="{13BF79F7-E4C2-FB40-9973-2AD07AA4F96E}" type="slidenum">
              <a:rPr lang="en-US" smtClean="0"/>
              <a:t>4</a:t>
            </a:fld>
            <a:endParaRPr lang="en-US"/>
          </a:p>
        </p:txBody>
      </p:sp>
    </p:spTree>
    <p:extLst>
      <p:ext uri="{BB962C8B-B14F-4D97-AF65-F5344CB8AC3E}">
        <p14:creationId xmlns:p14="http://schemas.microsoft.com/office/powerpoint/2010/main" val="413413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For VGG16, we set … When tuning hyper parameters in this part, loss function decays slow as learning rate is set larger than 0.01. As for ResNet50, the size of the filters of the first convolutional layer is 7*7. …  We implement the experiments with the number of bases as K=3,5,9. As for DCF-PCA, bases are constructed layer by layer, by choosing the principle components with the biggest K eigenvalues, from the same layer of corresponding pre-trained CNN model. </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3BF79F7-E4C2-FB40-9973-2AD07AA4F96E}" type="slidenum">
              <a:rPr lang="en-US" smtClean="0"/>
              <a:t>5</a:t>
            </a:fld>
            <a:endParaRPr lang="en-US"/>
          </a:p>
        </p:txBody>
      </p:sp>
    </p:spTree>
    <p:extLst>
      <p:ext uri="{BB962C8B-B14F-4D97-AF65-F5344CB8AC3E}">
        <p14:creationId xmlns:p14="http://schemas.microsoft.com/office/powerpoint/2010/main" val="309523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By fine-tuning the hyper parameters above, we achieve better results than the ones shown in the paper. As you can see, in each bases case, the classification accuracy of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increases as K becomes larger. And generally speaking, it is verified that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has comparable accuracy with regular CNN with reduced parameters.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Notice that results of ResNet50-DCF are not as good as that of VGG16-DCF, we think one reason is that the number of parameters is reduced too much in ResNet50, since the filter size of the first layer in ResNet50 is 7*7, when choosing k = 3,5, the number of parameters is a factor of 0.06, 0.10 smaller respectively, losing too much information from original input.</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3BF79F7-E4C2-FB40-9973-2AD07AA4F96E}" type="slidenum">
              <a:rPr lang="en-US" smtClean="0"/>
              <a:t>6</a:t>
            </a:fld>
            <a:endParaRPr lang="en-US"/>
          </a:p>
        </p:txBody>
      </p:sp>
    </p:spTree>
    <p:extLst>
      <p:ext uri="{BB962C8B-B14F-4D97-AF65-F5344CB8AC3E}">
        <p14:creationId xmlns:p14="http://schemas.microsoft.com/office/powerpoint/2010/main" val="18619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diagram shows the train loss-epochs in </a:t>
            </a:r>
            <a:r>
              <a:rPr lang="en-US" altLang="zh-CN" sz="1200" kern="1200" dirty="0" err="1">
                <a:solidFill>
                  <a:schemeClr val="tx1"/>
                </a:solidFill>
                <a:effectLst/>
                <a:latin typeface="+mn-lt"/>
                <a:ea typeface="+mn-ea"/>
                <a:cs typeface="+mn-cs"/>
              </a:rPr>
              <a:t>ResNet</a:t>
            </a:r>
            <a:r>
              <a:rPr lang="en-US" altLang="zh-CN" sz="1200" kern="1200" dirty="0">
                <a:solidFill>
                  <a:schemeClr val="tx1"/>
                </a:solidFill>
                <a:effectLst/>
                <a:latin typeface="+mn-lt"/>
                <a:ea typeface="+mn-ea"/>
                <a:cs typeface="+mn-cs"/>
              </a:rPr>
              <a:t> under the condition of k = 5. A noteworthy phenomenon is that in ResNet50, PCA &gt; FB &gt;RB, while in VGG: FB &gt; PCA &gt; RB.</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One thing common about two networks is that,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with random bases converges slowest, which shows that structured bases advanced the random ones in training.</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3BF79F7-E4C2-FB40-9973-2AD07AA4F96E}" type="slidenum">
              <a:rPr lang="en-US" smtClean="0"/>
              <a:t>7</a:t>
            </a:fld>
            <a:endParaRPr lang="en-US"/>
          </a:p>
        </p:txBody>
      </p:sp>
    </p:spTree>
    <p:extLst>
      <p:ext uri="{BB962C8B-B14F-4D97-AF65-F5344CB8AC3E}">
        <p14:creationId xmlns:p14="http://schemas.microsoft.com/office/powerpoint/2010/main" val="338689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he paper mentions that high-frequency nuance details are often irrelevant to classification tasks. However, this may not be true with respect to deeper feature maps in the middle or near the end of a neural network, since their distribution is totally different from the input image.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This also provides a reasonable explanation for our experiment outcome that, in ResNet50, FB bases seems inferior to PCA bases. Since the residual parts of </a:t>
            </a:r>
            <a:r>
              <a:rPr lang="en-US" altLang="zh-CN" sz="1200" kern="1200" dirty="0" err="1">
                <a:solidFill>
                  <a:schemeClr val="tx1"/>
                </a:solidFill>
                <a:effectLst/>
                <a:latin typeface="+mn-lt"/>
                <a:ea typeface="+mn-ea"/>
                <a:cs typeface="+mn-cs"/>
              </a:rPr>
              <a:t>ResNet</a:t>
            </a:r>
            <a:r>
              <a:rPr lang="en-US" altLang="zh-CN" sz="1200" kern="1200" dirty="0">
                <a:solidFill>
                  <a:schemeClr val="tx1"/>
                </a:solidFill>
                <a:effectLst/>
                <a:latin typeface="+mn-lt"/>
                <a:ea typeface="+mn-ea"/>
                <a:cs typeface="+mn-cs"/>
              </a:rPr>
              <a:t> act like perturbation sometimes, it may be mis-</a:t>
            </a:r>
            <a:r>
              <a:rPr lang="en-US" altLang="zh-CN" sz="1200" kern="1200" dirty="0" err="1">
                <a:solidFill>
                  <a:schemeClr val="tx1"/>
                </a:solidFill>
                <a:effectLst/>
                <a:latin typeface="+mn-lt"/>
                <a:ea typeface="+mn-ea"/>
                <a:cs typeface="+mn-cs"/>
              </a:rPr>
              <a:t>ingored</a:t>
            </a:r>
            <a:r>
              <a:rPr lang="en-US" altLang="zh-CN" sz="1200" kern="1200" dirty="0">
                <a:solidFill>
                  <a:schemeClr val="tx1"/>
                </a:solidFill>
                <a:effectLst/>
                <a:latin typeface="+mn-lt"/>
                <a:ea typeface="+mn-ea"/>
                <a:cs typeface="+mn-cs"/>
              </a:rPr>
              <a:t> by the low-frequency capturing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filters.</a:t>
            </a:r>
            <a:endParaRPr lang="zh-CN" altLang="zh-CN" sz="1200" kern="1200" dirty="0">
              <a:solidFill>
                <a:schemeClr val="tx1"/>
              </a:solidFill>
              <a:effectLst/>
              <a:latin typeface="+mn-lt"/>
              <a:ea typeface="+mn-ea"/>
              <a:cs typeface="+mn-cs"/>
            </a:endParaRPr>
          </a:p>
          <a:p>
            <a:r>
              <a:rPr lang="en-GB" altLang="zh-CN" sz="1200" kern="1200" dirty="0">
                <a:solidFill>
                  <a:schemeClr val="tx1"/>
                </a:solidFill>
                <a:effectLst/>
                <a:latin typeface="+mn-lt"/>
                <a:ea typeface="+mn-ea"/>
                <a:cs typeface="+mn-cs"/>
              </a:rPr>
              <a:t>To verify this hypothesis, we conduct another experiment: visualizing the outcome of several layers. The original input is a frog. Mixed net is a combination of </a:t>
            </a:r>
            <a:r>
              <a:rPr lang="en-GB" altLang="zh-CN" sz="1200" kern="1200" dirty="0" err="1">
                <a:solidFill>
                  <a:schemeClr val="tx1"/>
                </a:solidFill>
                <a:effectLst/>
                <a:latin typeface="+mn-lt"/>
                <a:ea typeface="+mn-ea"/>
                <a:cs typeface="+mn-cs"/>
              </a:rPr>
              <a:t>DCFNet</a:t>
            </a:r>
            <a:r>
              <a:rPr lang="en-GB" altLang="zh-CN" sz="1200" kern="1200" dirty="0">
                <a:solidFill>
                  <a:schemeClr val="tx1"/>
                </a:solidFill>
                <a:effectLst/>
                <a:latin typeface="+mn-lt"/>
                <a:ea typeface="+mn-ea"/>
                <a:cs typeface="+mn-cs"/>
              </a:rPr>
              <a:t> and ResNet50. In layer 2, some filters show similar output and some are totally different. When the network forward to layer 7, the deviation becomes large, and pictures in DCF-ResNet50 seems more smoother and contain more high-frequency information, which contradicts our expectancy. We are confused about this phenomenon. Is there any better explanation?</a:t>
            </a:r>
            <a:endParaRPr lang="zh-CN" altLang="zh-CN" sz="1200" kern="1200" dirty="0">
              <a:solidFill>
                <a:schemeClr val="tx1"/>
              </a:solidFill>
              <a:effectLst/>
              <a:latin typeface="+mn-lt"/>
              <a:ea typeface="+mn-ea"/>
              <a:cs typeface="+mn-cs"/>
            </a:endParaRPr>
          </a:p>
          <a:p>
            <a:r>
              <a:rPr lang="en-GB"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3BF79F7-E4C2-FB40-9973-2AD07AA4F96E}" type="slidenum">
              <a:rPr lang="en-US" smtClean="0"/>
              <a:t>8</a:t>
            </a:fld>
            <a:endParaRPr lang="en-US"/>
          </a:p>
        </p:txBody>
      </p:sp>
    </p:spTree>
    <p:extLst>
      <p:ext uri="{BB962C8B-B14F-4D97-AF65-F5344CB8AC3E}">
        <p14:creationId xmlns:p14="http://schemas.microsoft.com/office/powerpoint/2010/main" val="1226438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he paper mentions that high-frequency nuance details are often irrelevant to classification tasks. However, this may not be true with respect to deeper feature maps in the middle or near the end of a neural network, since their distribution is totally different from the input image.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This also provides a reasonable explanation for our experiment outcome that, in ResNet50, FB bases seems inferior to PCA bases. Since the residual parts of </a:t>
            </a:r>
            <a:r>
              <a:rPr lang="en-US" altLang="zh-CN" sz="1200" kern="1200" dirty="0" err="1">
                <a:solidFill>
                  <a:schemeClr val="tx1"/>
                </a:solidFill>
                <a:effectLst/>
                <a:latin typeface="+mn-lt"/>
                <a:ea typeface="+mn-ea"/>
                <a:cs typeface="+mn-cs"/>
              </a:rPr>
              <a:t>ResNet</a:t>
            </a:r>
            <a:r>
              <a:rPr lang="en-US" altLang="zh-CN" sz="1200" kern="1200" dirty="0">
                <a:solidFill>
                  <a:schemeClr val="tx1"/>
                </a:solidFill>
                <a:effectLst/>
                <a:latin typeface="+mn-lt"/>
                <a:ea typeface="+mn-ea"/>
                <a:cs typeface="+mn-cs"/>
              </a:rPr>
              <a:t> act like perturbation sometimes, it may be mis-</a:t>
            </a:r>
            <a:r>
              <a:rPr lang="en-US" altLang="zh-CN" sz="1200" kern="1200" dirty="0" err="1">
                <a:solidFill>
                  <a:schemeClr val="tx1"/>
                </a:solidFill>
                <a:effectLst/>
                <a:latin typeface="+mn-lt"/>
                <a:ea typeface="+mn-ea"/>
                <a:cs typeface="+mn-cs"/>
              </a:rPr>
              <a:t>ingored</a:t>
            </a:r>
            <a:r>
              <a:rPr lang="en-US" altLang="zh-CN" sz="1200" kern="1200" dirty="0">
                <a:solidFill>
                  <a:schemeClr val="tx1"/>
                </a:solidFill>
                <a:effectLst/>
                <a:latin typeface="+mn-lt"/>
                <a:ea typeface="+mn-ea"/>
                <a:cs typeface="+mn-cs"/>
              </a:rPr>
              <a:t> by the low-frequency capturing </a:t>
            </a:r>
            <a:r>
              <a:rPr lang="en-US" altLang="zh-CN" sz="1200" kern="1200" dirty="0" err="1">
                <a:solidFill>
                  <a:schemeClr val="tx1"/>
                </a:solidFill>
                <a:effectLst/>
                <a:latin typeface="+mn-lt"/>
                <a:ea typeface="+mn-ea"/>
                <a:cs typeface="+mn-cs"/>
              </a:rPr>
              <a:t>DCFNet</a:t>
            </a:r>
            <a:r>
              <a:rPr lang="en-US" altLang="zh-CN" sz="1200" kern="1200" dirty="0">
                <a:solidFill>
                  <a:schemeClr val="tx1"/>
                </a:solidFill>
                <a:effectLst/>
                <a:latin typeface="+mn-lt"/>
                <a:ea typeface="+mn-ea"/>
                <a:cs typeface="+mn-cs"/>
              </a:rPr>
              <a:t> filters.</a:t>
            </a:r>
            <a:endParaRPr lang="zh-CN" altLang="zh-CN" sz="1200" kern="1200" dirty="0">
              <a:solidFill>
                <a:schemeClr val="tx1"/>
              </a:solidFill>
              <a:effectLst/>
              <a:latin typeface="+mn-lt"/>
              <a:ea typeface="+mn-ea"/>
              <a:cs typeface="+mn-cs"/>
            </a:endParaRPr>
          </a:p>
          <a:p>
            <a:r>
              <a:rPr lang="en-GB" altLang="zh-CN" sz="1200" kern="1200" dirty="0">
                <a:solidFill>
                  <a:schemeClr val="tx1"/>
                </a:solidFill>
                <a:effectLst/>
                <a:latin typeface="+mn-lt"/>
                <a:ea typeface="+mn-ea"/>
                <a:cs typeface="+mn-cs"/>
              </a:rPr>
              <a:t>To verify this hypothesis, we conduct another experiment: visualizing the outcome of several layers. The original input is a frog. Mixed net is a combination of </a:t>
            </a:r>
            <a:r>
              <a:rPr lang="en-GB" altLang="zh-CN" sz="1200" kern="1200" dirty="0" err="1">
                <a:solidFill>
                  <a:schemeClr val="tx1"/>
                </a:solidFill>
                <a:effectLst/>
                <a:latin typeface="+mn-lt"/>
                <a:ea typeface="+mn-ea"/>
                <a:cs typeface="+mn-cs"/>
              </a:rPr>
              <a:t>DCFNet</a:t>
            </a:r>
            <a:r>
              <a:rPr lang="en-GB" altLang="zh-CN" sz="1200" kern="1200" dirty="0">
                <a:solidFill>
                  <a:schemeClr val="tx1"/>
                </a:solidFill>
                <a:effectLst/>
                <a:latin typeface="+mn-lt"/>
                <a:ea typeface="+mn-ea"/>
                <a:cs typeface="+mn-cs"/>
              </a:rPr>
              <a:t> and ResNet50. In layer 2, some filters show similar output and some are totally different. When the network forward to layer 7, the deviation becomes large, and pictures in DCF-ResNet50 seems more smoother and contain more high-frequency information, which contradicts our expectancy. We are confused about this phenomenon. Is there any better explanation?</a:t>
            </a:r>
            <a:endParaRPr lang="zh-CN" altLang="zh-CN" sz="1200" kern="1200" dirty="0">
              <a:solidFill>
                <a:schemeClr val="tx1"/>
              </a:solidFill>
              <a:effectLst/>
              <a:latin typeface="+mn-lt"/>
              <a:ea typeface="+mn-ea"/>
              <a:cs typeface="+mn-cs"/>
            </a:endParaRPr>
          </a:p>
          <a:p>
            <a:r>
              <a:rPr lang="en-GB"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13BF79F7-E4C2-FB40-9973-2AD07AA4F96E}" type="slidenum">
              <a:rPr lang="en-US" smtClean="0"/>
              <a:t>9</a:t>
            </a:fld>
            <a:endParaRPr lang="en-US"/>
          </a:p>
        </p:txBody>
      </p:sp>
    </p:spTree>
    <p:extLst>
      <p:ext uri="{BB962C8B-B14F-4D97-AF65-F5344CB8AC3E}">
        <p14:creationId xmlns:p14="http://schemas.microsoft.com/office/powerpoint/2010/main" val="3437640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62A32B0-2305-7B40-9A58-71383295CCF7}" type="datetimeFigureOut">
              <a:rPr lang="en-US" smtClean="0"/>
              <a:t>11/19/18</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EDE04D2-1D63-4F47-9613-BC9953E7E53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A32B0-2305-7B40-9A58-71383295CCF7}"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E04D2-1D63-4F47-9613-BC9953E7E5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A32B0-2305-7B40-9A58-71383295CCF7}"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E04D2-1D63-4F47-9613-BC9953E7E5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2A32B0-2305-7B40-9A58-71383295CCF7}"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E04D2-1D63-4F47-9613-BC9953E7E5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2A32B0-2305-7B40-9A58-71383295CCF7}"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E04D2-1D63-4F47-9613-BC9953E7E53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2A32B0-2305-7B40-9A58-71383295CCF7}"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E04D2-1D63-4F47-9613-BC9953E7E5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A32B0-2305-7B40-9A58-71383295CCF7}" type="datetimeFigureOut">
              <a:rPr lang="en-US" smtClean="0"/>
              <a:t>11/19/18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E04D2-1D63-4F47-9613-BC9953E7E5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2A32B0-2305-7B40-9A58-71383295CCF7}" type="datetimeFigureOut">
              <a:rPr lang="en-US" smtClean="0"/>
              <a:t>11/19/18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E04D2-1D63-4F47-9613-BC9953E7E5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A32B0-2305-7B40-9A58-71383295CCF7}" type="datetimeFigureOut">
              <a:rPr lang="en-US" smtClean="0"/>
              <a:t>11/19/18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E04D2-1D63-4F47-9613-BC9953E7E5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2A32B0-2305-7B40-9A58-71383295CCF7}"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E04D2-1D63-4F47-9613-BC9953E7E5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2A32B0-2305-7B40-9A58-71383295CCF7}"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E04D2-1D63-4F47-9613-BC9953E7E5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62A32B0-2305-7B40-9A58-71383295CCF7}" type="datetimeFigureOut">
              <a:rPr lang="en-US" smtClean="0"/>
              <a:t>11/19/18</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EDE04D2-1D63-4F47-9613-BC9953E7E533}" type="slidenum">
              <a:rPr lang="en-US" smtClean="0"/>
              <a:t>‹#›</a:t>
            </a:fld>
            <a:endParaRPr lang="en-US"/>
          </a:p>
        </p:txBody>
      </p:sp>
    </p:spTree>
    <p:extLst>
      <p:ext uri="{BB962C8B-B14F-4D97-AF65-F5344CB8AC3E}">
        <p14:creationId xmlns:p14="http://schemas.microsoft.com/office/powerpoint/2010/main" val="1321502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jpeg"/><Relationship Id="rId4" Type="http://schemas.microsoft.com/office/2007/relationships/hdphoto" Target="../media/hdphoto1.wdp"/><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276352"/>
            <a:ext cx="9558528" cy="4041648"/>
          </a:xfrm>
        </p:spPr>
        <p:txBody>
          <a:bodyPr/>
          <a:lstStyle/>
          <a:p>
            <a:r>
              <a:rPr lang="en-US" dirty="0"/>
              <a:t>Experiments on </a:t>
            </a:r>
            <a:r>
              <a:rPr lang="en-US" dirty="0" err="1"/>
              <a:t>DCFNet</a:t>
            </a:r>
            <a:endParaRPr lang="en-US" dirty="0"/>
          </a:p>
        </p:txBody>
      </p:sp>
      <p:sp>
        <p:nvSpPr>
          <p:cNvPr id="3" name="Subtitle 2"/>
          <p:cNvSpPr>
            <a:spLocks noGrp="1"/>
          </p:cNvSpPr>
          <p:nvPr>
            <p:ph type="subTitle" idx="1"/>
          </p:nvPr>
        </p:nvSpPr>
        <p:spPr>
          <a:xfrm>
            <a:off x="1261872" y="4673600"/>
            <a:ext cx="5968492" cy="1691640"/>
          </a:xfrm>
        </p:spPr>
        <p:txBody>
          <a:bodyPr>
            <a:normAutofit/>
          </a:bodyPr>
          <a:lstStyle/>
          <a:p>
            <a:pPr marL="342900" indent="-342900">
              <a:buFont typeface="Wingdings" charset="2"/>
              <a:buChar char="Ø"/>
            </a:pPr>
            <a:r>
              <a:rPr lang="en-US" sz="2000" dirty="0">
                <a:solidFill>
                  <a:schemeClr val="tx1"/>
                </a:solidFill>
              </a:rPr>
              <a:t>Huang </a:t>
            </a:r>
            <a:r>
              <a:rPr lang="en-US" sz="2000" dirty="0" err="1">
                <a:solidFill>
                  <a:schemeClr val="tx1"/>
                </a:solidFill>
              </a:rPr>
              <a:t>Zhichao</a:t>
            </a:r>
            <a:r>
              <a:rPr lang="en-US" sz="2000" dirty="0">
                <a:solidFill>
                  <a:schemeClr val="tx1"/>
                </a:solidFill>
              </a:rPr>
              <a:t>, Liang </a:t>
            </a:r>
            <a:r>
              <a:rPr lang="en-US" sz="2000" dirty="0" err="1">
                <a:solidFill>
                  <a:schemeClr val="tx1"/>
                </a:solidFill>
              </a:rPr>
              <a:t>Zhicong</a:t>
            </a:r>
            <a:r>
              <a:rPr lang="en-US" sz="2000" dirty="0">
                <a:solidFill>
                  <a:schemeClr val="tx1"/>
                </a:solidFill>
              </a:rPr>
              <a:t>, Wen </a:t>
            </a:r>
            <a:r>
              <a:rPr lang="en-US" sz="2000" dirty="0" err="1">
                <a:solidFill>
                  <a:schemeClr val="tx1"/>
                </a:solidFill>
              </a:rPr>
              <a:t>Ruixue</a:t>
            </a:r>
            <a:endParaRPr lang="en-US" sz="2000" dirty="0">
              <a:solidFill>
                <a:schemeClr val="tx1"/>
              </a:solidFill>
            </a:endParaRPr>
          </a:p>
          <a:p>
            <a:pPr marL="342900" indent="-342900">
              <a:buFont typeface="Wingdings" charset="2"/>
              <a:buChar char="Ø"/>
            </a:pPr>
            <a:r>
              <a:rPr lang="en-US" sz="2000" dirty="0">
                <a:solidFill>
                  <a:schemeClr val="tx1"/>
                </a:solidFill>
              </a:rPr>
              <a:t>Department of Mathematics, HKUST</a:t>
            </a:r>
          </a:p>
          <a:p>
            <a:pPr marL="342900" indent="-342900">
              <a:buFont typeface="Wingdings" charset="2"/>
              <a:buChar char="Ø"/>
            </a:pPr>
            <a:r>
              <a:rPr lang="en-US" sz="2000" dirty="0">
                <a:solidFill>
                  <a:schemeClr val="tx1"/>
                </a:solidFill>
              </a:rPr>
              <a:t>Date: 19-11-2018</a:t>
            </a:r>
          </a:p>
          <a:p>
            <a:pPr marL="342900" indent="-342900">
              <a:buFont typeface="Wingdings" charset="2"/>
              <a:buChar char="Ø"/>
            </a:pPr>
            <a:endParaRPr lang="en-US" sz="2000" dirty="0"/>
          </a:p>
          <a:p>
            <a:endParaRPr lang="en-US" dirty="0"/>
          </a:p>
        </p:txBody>
      </p:sp>
    </p:spTree>
    <p:extLst>
      <p:ext uri="{BB962C8B-B14F-4D97-AF65-F5344CB8AC3E}">
        <p14:creationId xmlns:p14="http://schemas.microsoft.com/office/powerpoint/2010/main" val="2050582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9600" y="1485900"/>
            <a:ext cx="9436100" cy="1661993"/>
          </a:xfrm>
          <a:prstGeom prst="rect">
            <a:avLst/>
          </a:prstGeom>
          <a:noFill/>
        </p:spPr>
        <p:txBody>
          <a:bodyPr wrap="square" rtlCol="0">
            <a:spAutoFit/>
          </a:bodyPr>
          <a:lstStyle/>
          <a:p>
            <a:r>
              <a:rPr lang="en-US" sz="2400" dirty="0"/>
              <a:t>Reference</a:t>
            </a:r>
          </a:p>
          <a:p>
            <a:endParaRPr lang="en-US" sz="2400" dirty="0"/>
          </a:p>
          <a:p>
            <a:pPr marL="285750" indent="-285750">
              <a:buClr>
                <a:schemeClr val="tx1"/>
              </a:buClr>
              <a:buFont typeface="Arial" charset="0"/>
              <a:buChar char="•"/>
            </a:pPr>
            <a:r>
              <a:rPr lang="en-US" i="1" dirty="0" err="1"/>
              <a:t>Qiang</a:t>
            </a:r>
            <a:r>
              <a:rPr lang="en-US" i="1" dirty="0"/>
              <a:t> </a:t>
            </a:r>
            <a:r>
              <a:rPr lang="en-US" i="1" dirty="0" err="1"/>
              <a:t>Qiu</a:t>
            </a:r>
            <a:r>
              <a:rPr lang="en-US" i="1" dirty="0"/>
              <a:t>, </a:t>
            </a:r>
            <a:r>
              <a:rPr lang="en-US" i="1" dirty="0" err="1"/>
              <a:t>Xiuyuan</a:t>
            </a:r>
            <a:r>
              <a:rPr lang="en-US" i="1" dirty="0"/>
              <a:t> Cheng, Robert </a:t>
            </a:r>
            <a:r>
              <a:rPr lang="en-US" i="1" dirty="0" err="1"/>
              <a:t>Calderbank</a:t>
            </a:r>
            <a:r>
              <a:rPr lang="en-US" i="1" dirty="0"/>
              <a:t>, Guillermo </a:t>
            </a:r>
            <a:r>
              <a:rPr lang="en-US" i="1" dirty="0" err="1"/>
              <a:t>Sapiro</a:t>
            </a:r>
            <a:r>
              <a:rPr lang="en-US" i="1" dirty="0"/>
              <a:t>. </a:t>
            </a:r>
            <a:r>
              <a:rPr lang="en-US" i="1" dirty="0" err="1"/>
              <a:t>DCFNet</a:t>
            </a:r>
            <a:r>
              <a:rPr lang="en-US" i="1" dirty="0"/>
              <a:t>: Deep Neural Network with Decomposed Convolutional Filters. </a:t>
            </a:r>
            <a:r>
              <a:rPr lang="en-US" i="1" dirty="0" err="1"/>
              <a:t>arXiv</a:t>
            </a:r>
            <a:r>
              <a:rPr lang="en-US" i="1" dirty="0"/>
              <a:t>: 1802.04145, 2018.</a:t>
            </a:r>
          </a:p>
          <a:p>
            <a:endParaRPr lang="en-US" dirty="0"/>
          </a:p>
        </p:txBody>
      </p:sp>
    </p:spTree>
    <p:extLst>
      <p:ext uri="{BB962C8B-B14F-4D97-AF65-F5344CB8AC3E}">
        <p14:creationId xmlns:p14="http://schemas.microsoft.com/office/powerpoint/2010/main" val="181147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3361" y="1748135"/>
            <a:ext cx="4814138" cy="923330"/>
          </a:xfrm>
          <a:prstGeom prst="rect">
            <a:avLst/>
          </a:prstGeom>
          <a:noFill/>
        </p:spPr>
        <p:txBody>
          <a:bodyPr wrap="none" lIns="91440" tIns="45720" rIns="91440" bIns="45720">
            <a:spAutoFit/>
          </a:bodyPr>
          <a:lstStyle/>
          <a:p>
            <a:pPr algn="ctr"/>
            <a:r>
              <a:rPr lang="en-US" sz="5400" dirty="0">
                <a:ln w="0"/>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17198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0672" y="758952"/>
            <a:ext cx="9418320" cy="1069848"/>
          </a:xfrm>
        </p:spPr>
        <p:txBody>
          <a:bodyPr>
            <a:normAutofit/>
          </a:bodyPr>
          <a:lstStyle/>
          <a:p>
            <a:r>
              <a:rPr lang="en-US" sz="6600" spc="10" dirty="0">
                <a:latin typeface="+mn-lt"/>
                <a:ea typeface="+mn-ea"/>
                <a:cs typeface="+mn-cs"/>
              </a:rPr>
              <a:t>Outline</a:t>
            </a:r>
          </a:p>
        </p:txBody>
      </p:sp>
      <p:sp>
        <p:nvSpPr>
          <p:cNvPr id="3" name="Subtitle 2"/>
          <p:cNvSpPr>
            <a:spLocks noGrp="1"/>
          </p:cNvSpPr>
          <p:nvPr>
            <p:ph type="subTitle" idx="1"/>
          </p:nvPr>
        </p:nvSpPr>
        <p:spPr>
          <a:xfrm>
            <a:off x="1820672" y="2197100"/>
            <a:ext cx="9418320" cy="3009900"/>
          </a:xfrm>
        </p:spPr>
        <p:txBody>
          <a:bodyPr>
            <a:normAutofit/>
          </a:bodyPr>
          <a:lstStyle/>
          <a:p>
            <a:pPr marL="457200" indent="-457200">
              <a:buClr>
                <a:schemeClr val="tx1">
                  <a:lumMod val="50000"/>
                </a:schemeClr>
              </a:buClr>
              <a:buSzPct val="90000"/>
              <a:buFont typeface="Wingdings" charset="2"/>
              <a:buChar char="Ø"/>
            </a:pPr>
            <a:r>
              <a:rPr lang="en-US" sz="3200" dirty="0">
                <a:solidFill>
                  <a:schemeClr val="tx1"/>
                </a:solidFill>
              </a:rPr>
              <a:t>Introduction to </a:t>
            </a:r>
            <a:r>
              <a:rPr lang="en-US" sz="3200" dirty="0" err="1">
                <a:solidFill>
                  <a:schemeClr val="tx1"/>
                </a:solidFill>
              </a:rPr>
              <a:t>DCFNet</a:t>
            </a:r>
            <a:endParaRPr lang="en-US" sz="3200" dirty="0">
              <a:solidFill>
                <a:schemeClr val="tx1"/>
              </a:solidFill>
            </a:endParaRPr>
          </a:p>
          <a:p>
            <a:pPr marL="457200" indent="-457200">
              <a:buClr>
                <a:schemeClr val="tx1">
                  <a:lumMod val="50000"/>
                </a:schemeClr>
              </a:buClr>
              <a:buSzPct val="90000"/>
              <a:buFont typeface="Wingdings" charset="2"/>
              <a:buChar char="Ø"/>
            </a:pPr>
            <a:r>
              <a:rPr lang="en-US" sz="3200" dirty="0">
                <a:solidFill>
                  <a:schemeClr val="tx1"/>
                </a:solidFill>
              </a:rPr>
              <a:t>Implementation Settings</a:t>
            </a:r>
          </a:p>
          <a:p>
            <a:pPr marL="457200" indent="-457200">
              <a:buClr>
                <a:schemeClr val="tx1">
                  <a:lumMod val="50000"/>
                </a:schemeClr>
              </a:buClr>
              <a:buSzPct val="90000"/>
              <a:buFont typeface="Wingdings" charset="2"/>
              <a:buChar char="Ø"/>
            </a:pPr>
            <a:r>
              <a:rPr lang="en-US" sz="3200" dirty="0">
                <a:solidFill>
                  <a:schemeClr val="tx1"/>
                </a:solidFill>
              </a:rPr>
              <a:t>Outcome &amp; Conclusion</a:t>
            </a:r>
          </a:p>
          <a:p>
            <a:pPr marL="457200" indent="-457200">
              <a:buClr>
                <a:schemeClr val="tx1">
                  <a:lumMod val="50000"/>
                </a:schemeClr>
              </a:buClr>
              <a:buSzPct val="90000"/>
              <a:buFont typeface="Wingdings" charset="2"/>
              <a:buChar char="Ø"/>
            </a:pPr>
            <a:r>
              <a:rPr lang="en-US" sz="3200" dirty="0">
                <a:solidFill>
                  <a:schemeClr val="tx1"/>
                </a:solidFill>
              </a:rPr>
              <a:t>Discussion &amp; Exploration</a:t>
            </a:r>
          </a:p>
          <a:p>
            <a:pPr marL="457200" indent="-457200">
              <a:buClr>
                <a:schemeClr val="tx1">
                  <a:lumMod val="50000"/>
                </a:schemeClr>
              </a:buClr>
              <a:buSzPct val="90000"/>
              <a:buFont typeface="Wingdings" charset="2"/>
              <a:buChar char="Ø"/>
            </a:pPr>
            <a:endParaRPr lang="en-US" sz="3200" dirty="0"/>
          </a:p>
          <a:p>
            <a:pPr>
              <a:buClr>
                <a:schemeClr val="tx1">
                  <a:lumMod val="50000"/>
                </a:schemeClr>
              </a:buClr>
              <a:buSzPct val="90000"/>
            </a:pPr>
            <a:endParaRPr lang="en-US" sz="3200" dirty="0"/>
          </a:p>
          <a:p>
            <a:pPr marL="342900" indent="-342900">
              <a:buClr>
                <a:srgbClr val="FFC000"/>
              </a:buClr>
              <a:buSzPct val="90000"/>
              <a:buFont typeface="Wingdings" charset="2"/>
              <a:buChar char="Ø"/>
            </a:pPr>
            <a:endParaRPr lang="en-US" dirty="0"/>
          </a:p>
          <a:p>
            <a:pPr marL="342900" indent="-342900">
              <a:buClr>
                <a:srgbClr val="FFC000"/>
              </a:buClr>
              <a:buSzPct val="90000"/>
              <a:buFont typeface="Wingdings" charset="2"/>
              <a:buChar char="Ø"/>
            </a:pPr>
            <a:endParaRPr lang="en-US" dirty="0"/>
          </a:p>
          <a:p>
            <a:endParaRPr lang="en-US" dirty="0"/>
          </a:p>
        </p:txBody>
      </p:sp>
      <p:cxnSp>
        <p:nvCxnSpPr>
          <p:cNvPr id="5" name="Straight Connector 4"/>
          <p:cNvCxnSpPr/>
          <p:nvPr/>
        </p:nvCxnSpPr>
        <p:spPr>
          <a:xfrm>
            <a:off x="1820672" y="1828800"/>
            <a:ext cx="8669528" cy="0"/>
          </a:xfrm>
          <a:prstGeom prst="line">
            <a:avLst/>
          </a:prstGeom>
          <a:ln>
            <a:solidFill>
              <a:srgbClr val="002060">
                <a:alpha val="95000"/>
              </a:srgb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6624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240797" y="2006601"/>
            <a:ext cx="5755631" cy="4140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393197" y="2156933"/>
            <a:ext cx="5384800" cy="1981200"/>
          </a:xfrm>
          <a:prstGeom prst="rect">
            <a:avLst/>
          </a:prstGeom>
          <a:ln>
            <a:noFill/>
          </a:ln>
          <a:effectLst>
            <a:softEdge rad="112500"/>
          </a:effectLst>
        </p:spPr>
      </p:pic>
      <p:pic>
        <p:nvPicPr>
          <p:cNvPr id="8" name="Picture 7"/>
          <p:cNvPicPr>
            <a:picLocks noChangeAspect="1"/>
          </p:cNvPicPr>
          <p:nvPr/>
        </p:nvPicPr>
        <p:blipFill>
          <a:blip r:embed="rId5">
            <a:duotone>
              <a:prstClr val="black"/>
              <a:schemeClr val="accent4">
                <a:tint val="45000"/>
                <a:satMod val="400000"/>
              </a:schemeClr>
            </a:duotone>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3658069" y="4473469"/>
            <a:ext cx="2855056" cy="78397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10" name="Rectangle 9"/>
              <p:cNvSpPr/>
              <p:nvPr/>
            </p:nvSpPr>
            <p:spPr>
              <a:xfrm>
                <a:off x="2778402" y="5546608"/>
                <a:ext cx="21316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ysClr val="windowText" lastClr="000000"/>
                          </a:solidFill>
                          <a:latin typeface="Cambria Math" panose="02040503050406030204" pitchFamily="18" charset="0"/>
                        </a:rPr>
                        <m:t>𝐿</m:t>
                      </m:r>
                      <m:r>
                        <a:rPr lang="en-US" sz="2400" i="1" dirty="0" smtClean="0">
                          <a:solidFill>
                            <a:sysClr val="windowText" lastClr="000000"/>
                          </a:solidFill>
                          <a:latin typeface="Cambria Math" panose="02040503050406030204" pitchFamily="18" charset="0"/>
                        </a:rPr>
                        <m:t>∗</m:t>
                      </m:r>
                      <m:r>
                        <a:rPr lang="en-US" sz="2400" i="1" dirty="0" smtClean="0">
                          <a:solidFill>
                            <a:sysClr val="windowText" lastClr="000000"/>
                          </a:solidFill>
                          <a:latin typeface="Cambria Math" panose="02040503050406030204" pitchFamily="18" charset="0"/>
                        </a:rPr>
                        <m:t>𝐿</m:t>
                      </m:r>
                      <m:r>
                        <a:rPr lang="en-US" sz="2400" i="1" dirty="0" smtClean="0">
                          <a:solidFill>
                            <a:sysClr val="windowText" lastClr="000000"/>
                          </a:solidFill>
                          <a:latin typeface="Cambria Math" panose="02040503050406030204" pitchFamily="18" charset="0"/>
                        </a:rPr>
                        <m:t>∗</m:t>
                      </m:r>
                      <m:r>
                        <a:rPr lang="en-US" sz="2400" i="1" dirty="0" smtClean="0">
                          <a:solidFill>
                            <a:sysClr val="windowText" lastClr="000000"/>
                          </a:solidFill>
                          <a:latin typeface="Cambria Math" panose="02040503050406030204" pitchFamily="18" charset="0"/>
                        </a:rPr>
                        <m:t>𝑀</m:t>
                      </m:r>
                      <m:r>
                        <a:rPr lang="en-US" sz="2400" i="1" dirty="0" smtClean="0">
                          <a:solidFill>
                            <a:sysClr val="windowText" lastClr="000000"/>
                          </a:solidFill>
                          <a:latin typeface="Cambria Math" panose="02040503050406030204" pitchFamily="18" charset="0"/>
                        </a:rPr>
                        <m:t>’∗</m:t>
                      </m:r>
                      <m:r>
                        <a:rPr lang="en-US" sz="2400" i="1" dirty="0" smtClean="0">
                          <a:solidFill>
                            <a:sysClr val="windowText" lastClr="000000"/>
                          </a:solidFill>
                          <a:latin typeface="Cambria Math" panose="02040503050406030204" pitchFamily="18" charset="0"/>
                        </a:rPr>
                        <m:t>𝑀</m:t>
                      </m:r>
                      <m:r>
                        <a:rPr lang="en-US" sz="2400" i="1" dirty="0"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778402" y="5546608"/>
                <a:ext cx="2131674" cy="461665"/>
              </a:xfrm>
              <a:prstGeom prst="rect">
                <a:avLst/>
              </a:prstGeom>
              <a:blipFill rotWithShape="0">
                <a:blip r:embed="rId7"/>
                <a:stretch>
                  <a:fillRect t="-101316" r="-573" b="-132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261118" y="5546608"/>
                <a:ext cx="22887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ysClr val="windowText" lastClr="000000"/>
                          </a:solidFill>
                          <a:latin typeface="Cambria Math" panose="02040503050406030204" pitchFamily="18" charset="0"/>
                        </a:rPr>
                        <m:t>1∗1∗</m:t>
                      </m:r>
                      <m:r>
                        <a:rPr lang="en-US" sz="2400" i="1" dirty="0" smtClean="0">
                          <a:solidFill>
                            <a:sysClr val="windowText" lastClr="000000"/>
                          </a:solidFill>
                          <a:latin typeface="Cambria Math" panose="02040503050406030204" pitchFamily="18" charset="0"/>
                        </a:rPr>
                        <m:t>𝑀</m:t>
                      </m:r>
                      <m:r>
                        <a:rPr lang="en-US" sz="2400" i="1" dirty="0" smtClean="0">
                          <a:solidFill>
                            <a:sysClr val="windowText" lastClr="000000"/>
                          </a:solidFill>
                          <a:latin typeface="Cambria Math" panose="02040503050406030204" pitchFamily="18" charset="0"/>
                        </a:rPr>
                        <m:t>’</m:t>
                      </m:r>
                      <m:r>
                        <a:rPr lang="en-US" sz="2400" i="1" dirty="0" smtClean="0">
                          <a:solidFill>
                            <a:sysClr val="windowText" lastClr="000000"/>
                          </a:solidFill>
                          <a:latin typeface="Cambria Math" panose="02040503050406030204" pitchFamily="18" charset="0"/>
                        </a:rPr>
                        <m:t>𝐾</m:t>
                      </m:r>
                      <m:r>
                        <a:rPr lang="en-US" sz="2400" i="1" dirty="0" smtClean="0">
                          <a:solidFill>
                            <a:sysClr val="windowText" lastClr="000000"/>
                          </a:solidFill>
                          <a:latin typeface="Cambria Math" panose="02040503050406030204" pitchFamily="18" charset="0"/>
                        </a:rPr>
                        <m:t>∗</m:t>
                      </m:r>
                      <m:r>
                        <a:rPr lang="en-US" sz="2400" i="1" dirty="0" smtClean="0">
                          <a:solidFill>
                            <a:sysClr val="windowText" lastClr="000000"/>
                          </a:solidFill>
                          <a:latin typeface="Cambria Math" panose="02040503050406030204" pitchFamily="18" charset="0"/>
                        </a:rPr>
                        <m:t>𝑀</m:t>
                      </m:r>
                    </m:oMath>
                  </m:oMathPara>
                </a14:m>
                <a:endParaRPr lang="en-US" sz="2400" dirty="0">
                  <a:solidFill>
                    <a:sysClr val="windowText" lastClr="00000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261118" y="5546608"/>
                <a:ext cx="2288703" cy="461665"/>
              </a:xfrm>
              <a:prstGeom prst="rect">
                <a:avLst/>
              </a:prstGeom>
              <a:blipFill rotWithShape="0">
                <a:blip r:embed="rId8"/>
                <a:stretch>
                  <a:fillRect/>
                </a:stretch>
              </a:blipFill>
            </p:spPr>
            <p:txBody>
              <a:bodyPr/>
              <a:lstStyle/>
              <a:p>
                <a:r>
                  <a:rPr lang="en-US">
                    <a:noFill/>
                  </a:rPr>
                  <a:t> </a:t>
                </a:r>
              </a:p>
            </p:txBody>
          </p:sp>
        </mc:Fallback>
      </mc:AlternateContent>
      <p:sp>
        <p:nvSpPr>
          <p:cNvPr id="12" name="Right Arrow 11"/>
          <p:cNvSpPr/>
          <p:nvPr/>
        </p:nvSpPr>
        <p:spPr>
          <a:xfrm>
            <a:off x="4910076" y="5685108"/>
            <a:ext cx="351042" cy="184666"/>
          </a:xfrm>
          <a:prstGeom prst="rightArrow">
            <a:avLst/>
          </a:prstGeom>
          <a:solidFill>
            <a:srgbClr val="EDE0B4"/>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itle 1"/>
          <p:cNvSpPr>
            <a:spLocks noGrp="1"/>
          </p:cNvSpPr>
          <p:nvPr>
            <p:ph type="ctrTitle"/>
          </p:nvPr>
        </p:nvSpPr>
        <p:spPr>
          <a:xfrm>
            <a:off x="0" y="0"/>
            <a:ext cx="9075928" cy="685800"/>
          </a:xfrm>
        </p:spPr>
        <p:txBody>
          <a:bodyPr>
            <a:normAutofit/>
          </a:bodyPr>
          <a:lstStyle/>
          <a:p>
            <a:r>
              <a:rPr lang="en-US" sz="4000" dirty="0"/>
              <a:t>Introduction to </a:t>
            </a:r>
            <a:r>
              <a:rPr lang="en-US" sz="4000" dirty="0" err="1"/>
              <a:t>DCFNet</a:t>
            </a:r>
            <a:endParaRPr lang="en-US" sz="4000" dirty="0"/>
          </a:p>
        </p:txBody>
      </p:sp>
      <p:sp>
        <p:nvSpPr>
          <p:cNvPr id="5" name="TextBox 4"/>
          <p:cNvSpPr txBox="1"/>
          <p:nvPr/>
        </p:nvSpPr>
        <p:spPr>
          <a:xfrm>
            <a:off x="609600" y="1028700"/>
            <a:ext cx="9309100" cy="830997"/>
          </a:xfrm>
          <a:prstGeom prst="rect">
            <a:avLst/>
          </a:prstGeom>
          <a:noFill/>
        </p:spPr>
        <p:txBody>
          <a:bodyPr wrap="square" rtlCol="0">
            <a:spAutoFit/>
          </a:bodyPr>
          <a:lstStyle/>
          <a:p>
            <a:pPr marL="285750" indent="-285750">
              <a:buClr>
                <a:schemeClr val="tx1"/>
              </a:buClr>
              <a:buFont typeface="Arial" charset="0"/>
              <a:buChar char="•"/>
            </a:pPr>
            <a:r>
              <a:rPr lang="en-US" sz="2400" dirty="0"/>
              <a:t>Network structure: VGG, </a:t>
            </a:r>
            <a:r>
              <a:rPr lang="en-US" sz="2400" dirty="0" err="1"/>
              <a:t>ResNet</a:t>
            </a:r>
            <a:r>
              <a:rPr lang="en-US" sz="2400" dirty="0"/>
              <a:t>, etc.</a:t>
            </a:r>
          </a:p>
          <a:p>
            <a:pPr marL="285750" indent="-285750">
              <a:buClr>
                <a:schemeClr val="tx1"/>
              </a:buClr>
              <a:buFont typeface="Arial" charset="0"/>
              <a:buChar char="•"/>
            </a:pPr>
            <a:r>
              <a:rPr lang="en-US" sz="2400" dirty="0"/>
              <a:t>Filter structure: Decomposed convolutional filters (DCF)</a:t>
            </a:r>
          </a:p>
        </p:txBody>
      </p:sp>
      <mc:AlternateContent xmlns:mc="http://schemas.openxmlformats.org/markup-compatibility/2006" xmlns:a14="http://schemas.microsoft.com/office/drawing/2010/main">
        <mc:Choice Requires="a14">
          <p:sp>
            <p:nvSpPr>
              <p:cNvPr id="16" name="Rectangle 15"/>
              <p:cNvSpPr/>
              <p:nvPr/>
            </p:nvSpPr>
            <p:spPr>
              <a:xfrm>
                <a:off x="9195269" y="4025397"/>
                <a:ext cx="621324" cy="896143"/>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rgbClr val="FF0000"/>
                              </a:solidFill>
                              <a:latin typeface="Cambria Math" panose="02040503050406030204" pitchFamily="18" charset="0"/>
                            </a:rPr>
                          </m:ctrlPr>
                        </m:fPr>
                        <m:num>
                          <m:r>
                            <a:rPr lang="en-US" sz="2800" i="1">
                              <a:solidFill>
                                <a:srgbClr val="FF0000"/>
                              </a:solidFill>
                              <a:latin typeface="Cambria Math" panose="02040503050406030204" pitchFamily="18" charset="0"/>
                            </a:rPr>
                            <m:t>𝐾</m:t>
                          </m:r>
                        </m:num>
                        <m:den>
                          <m:sSup>
                            <m:sSupPr>
                              <m:ctrlPr>
                                <a:rPr lang="en-US" sz="2800" i="1">
                                  <a:solidFill>
                                    <a:srgbClr val="FF0000"/>
                                  </a:solidFill>
                                  <a:latin typeface="Cambria Math" panose="02040503050406030204" pitchFamily="18" charset="0"/>
                                </a:rPr>
                              </m:ctrlPr>
                            </m:sSupPr>
                            <m:e>
                              <m:r>
                                <a:rPr lang="en-US" sz="2800" i="1">
                                  <a:solidFill>
                                    <a:srgbClr val="FF0000"/>
                                  </a:solidFill>
                                  <a:latin typeface="Cambria Math" panose="02040503050406030204" pitchFamily="18" charset="0"/>
                                </a:rPr>
                                <m:t>𝐿</m:t>
                              </m:r>
                            </m:e>
                            <m:sup>
                              <m:r>
                                <a:rPr lang="en-US" sz="2800" i="1">
                                  <a:solidFill>
                                    <a:srgbClr val="FF0000"/>
                                  </a:solidFill>
                                  <a:latin typeface="Cambria Math" panose="02040503050406030204" pitchFamily="18" charset="0"/>
                                </a:rPr>
                                <m:t>2</m:t>
                              </m:r>
                            </m:sup>
                          </m:sSup>
                        </m:den>
                      </m:f>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9195269" y="4025397"/>
                <a:ext cx="621324" cy="896143"/>
              </a:xfrm>
              <a:prstGeom prst="rect">
                <a:avLst/>
              </a:prstGeom>
              <a:blipFill rotWithShape="0">
                <a:blip r:embed="rId9"/>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3584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251199" y="918127"/>
            <a:ext cx="5918201" cy="17970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0" y="0"/>
            <a:ext cx="9075928" cy="685800"/>
          </a:xfrm>
        </p:spPr>
        <p:txBody>
          <a:bodyPr>
            <a:normAutofit/>
          </a:bodyPr>
          <a:lstStyle/>
          <a:p>
            <a:r>
              <a:rPr lang="en-US" sz="4000" dirty="0"/>
              <a:t>Introduction to </a:t>
            </a:r>
            <a:r>
              <a:rPr lang="en-US" sz="4000" dirty="0" err="1"/>
              <a:t>DCFNet</a:t>
            </a:r>
            <a:endParaRPr lang="en-US" sz="4000" dirty="0"/>
          </a:p>
        </p:txBody>
      </p:sp>
      <p:sp>
        <p:nvSpPr>
          <p:cNvPr id="7" name="TextBox 6"/>
          <p:cNvSpPr txBox="1"/>
          <p:nvPr/>
        </p:nvSpPr>
        <p:spPr>
          <a:xfrm>
            <a:off x="1219200" y="2803939"/>
            <a:ext cx="9906000" cy="1938992"/>
          </a:xfrm>
          <a:prstGeom prst="rect">
            <a:avLst/>
          </a:prstGeom>
          <a:noFill/>
        </p:spPr>
        <p:txBody>
          <a:bodyPr wrap="square" rtlCol="0" anchor="t">
            <a:spAutoFit/>
          </a:bodyPr>
          <a:lstStyle/>
          <a:p>
            <a:pPr marL="342900" indent="-342900">
              <a:buClr>
                <a:srgbClr val="FF0000"/>
              </a:buClr>
              <a:buSzPct val="80000"/>
              <a:buFont typeface="Wingdings" charset="2"/>
              <a:buChar char="q"/>
            </a:pPr>
            <a:r>
              <a:rPr lang="en-US" sz="2400" dirty="0"/>
              <a:t>Advantages: reduce the redundancy of parameters of each layer without loss of too much accuracy or even with better performance.</a:t>
            </a:r>
            <a:endParaRPr lang="en-US" sz="2400" dirty="0">
              <a:ea typeface="+mn-lt"/>
              <a:cs typeface="+mn-lt"/>
            </a:endParaRPr>
          </a:p>
          <a:p>
            <a:pPr marL="285750" indent="-285750">
              <a:buClr>
                <a:srgbClr val="FFC000"/>
              </a:buClr>
              <a:buSzPct val="80000"/>
              <a:buFont typeface="Wingdings" charset="2"/>
              <a:buChar char="q"/>
            </a:pPr>
            <a:r>
              <a:rPr lang="en-US" sz="2400" dirty="0"/>
              <a:t>Disadvantages: selection of bases is important when pursuing higher accuracy</a:t>
            </a:r>
            <a:endParaRPr lang="mr-IN" sz="2400">
              <a:latin typeface="Mangal"/>
              <a:cs typeface="Mangal"/>
            </a:endParaRPr>
          </a:p>
        </p:txBody>
      </p:sp>
      <p:pic>
        <p:nvPicPr>
          <p:cNvPr id="8" name="Picture 7"/>
          <p:cNvPicPr>
            <a:picLocks noChangeAspect="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349735" y="931380"/>
            <a:ext cx="5726193" cy="1797050"/>
          </a:xfrm>
          <a:prstGeom prst="rect">
            <a:avLst/>
          </a:prstGeom>
          <a:ln>
            <a:noFill/>
          </a:ln>
          <a:effectLst>
            <a:softEdge rad="112500"/>
          </a:effectLst>
        </p:spPr>
      </p:pic>
      <p:sp>
        <p:nvSpPr>
          <p:cNvPr id="6" name="Subtitle 2">
            <a:extLst>
              <a:ext uri="{FF2B5EF4-FFF2-40B4-BE49-F238E27FC236}">
                <a16:creationId xmlns:a16="http://schemas.microsoft.com/office/drawing/2014/main" id="{2E798EDE-47F1-41A3-8422-4DE227BC625F}"/>
              </a:ext>
            </a:extLst>
          </p:cNvPr>
          <p:cNvSpPr>
            <a:spLocks noGrp="1"/>
          </p:cNvSpPr>
          <p:nvPr/>
        </p:nvSpPr>
        <p:spPr>
          <a:xfrm>
            <a:off x="1503945" y="4648754"/>
            <a:ext cx="10005568" cy="1691640"/>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solidFill>
                  <a:schemeClr val="tx1"/>
                </a:solidFill>
              </a:rPr>
              <a:t>Drawbacks of different bases</a:t>
            </a:r>
          </a:p>
          <a:p>
            <a:pPr marL="342900" indent="-342900">
              <a:buClr>
                <a:schemeClr val="tx2"/>
              </a:buClr>
              <a:buFont typeface="Arial" charset="0"/>
              <a:buChar char="•"/>
            </a:pPr>
            <a:r>
              <a:rPr lang="en-US" dirty="0">
                <a:solidFill>
                  <a:schemeClr val="tx1"/>
                </a:solidFill>
              </a:rPr>
              <a:t>Fourier Bessel Bases (FB): ignore high-frequency information when truncated</a:t>
            </a:r>
          </a:p>
          <a:p>
            <a:pPr marL="342900" indent="-342900">
              <a:buClr>
                <a:schemeClr val="tx2"/>
              </a:buClr>
              <a:buFont typeface="Arial" charset="0"/>
              <a:buChar char="•"/>
            </a:pPr>
            <a:r>
              <a:rPr lang="en-US" dirty="0">
                <a:solidFill>
                  <a:schemeClr val="tx1"/>
                </a:solidFill>
              </a:rPr>
              <a:t>Random Bases (RB): not necessarily linearly independent</a:t>
            </a:r>
          </a:p>
          <a:p>
            <a:pPr marL="342900" indent="-342900">
              <a:buClr>
                <a:schemeClr val="tx2"/>
              </a:buClr>
              <a:buFont typeface="Arial" charset="0"/>
              <a:buChar char="•"/>
            </a:pPr>
            <a:r>
              <a:rPr lang="en-US" dirty="0">
                <a:solidFill>
                  <a:schemeClr val="tx1"/>
                </a:solidFill>
              </a:rPr>
              <a:t>PCA: rely on pre-trained filters</a:t>
            </a:r>
          </a:p>
        </p:txBody>
      </p:sp>
    </p:spTree>
    <p:extLst>
      <p:ext uri="{BB962C8B-B14F-4D97-AF65-F5344CB8AC3E}">
        <p14:creationId xmlns:p14="http://schemas.microsoft.com/office/powerpoint/2010/main" val="134412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075928"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4000" dirty="0"/>
              <a:t>Implementation Settings</a:t>
            </a:r>
          </a:p>
        </p:txBody>
      </p:sp>
      <p:graphicFrame>
        <p:nvGraphicFramePr>
          <p:cNvPr id="9" name="Table 8"/>
          <p:cNvGraphicFramePr>
            <a:graphicFrameLocks noGrp="1"/>
          </p:cNvGraphicFramePr>
          <p:nvPr>
            <p:extLst>
              <p:ext uri="{D42A27DB-BD31-4B8C-83A1-F6EECF244321}">
                <p14:modId xmlns:p14="http://schemas.microsoft.com/office/powerpoint/2010/main" val="2089423258"/>
              </p:ext>
            </p:extLst>
          </p:nvPr>
        </p:nvGraphicFramePr>
        <p:xfrm>
          <a:off x="1754633" y="1549400"/>
          <a:ext cx="8432798" cy="2895601"/>
        </p:xfrm>
        <a:graphic>
          <a:graphicData uri="http://schemas.openxmlformats.org/drawingml/2006/table">
            <a:tbl>
              <a:tblPr firstRow="1" bandRow="1"/>
              <a:tblGrid>
                <a:gridCol w="1468468">
                  <a:extLst>
                    <a:ext uri="{9D8B030D-6E8A-4147-A177-3AD203B41FA5}">
                      <a16:colId xmlns:a16="http://schemas.microsoft.com/office/drawing/2014/main" val="20000"/>
                    </a:ext>
                  </a:extLst>
                </a:gridCol>
                <a:gridCol w="901437">
                  <a:extLst>
                    <a:ext uri="{9D8B030D-6E8A-4147-A177-3AD203B41FA5}">
                      <a16:colId xmlns:a16="http://schemas.microsoft.com/office/drawing/2014/main" val="20001"/>
                    </a:ext>
                  </a:extLst>
                </a:gridCol>
                <a:gridCol w="910088">
                  <a:extLst>
                    <a:ext uri="{9D8B030D-6E8A-4147-A177-3AD203B41FA5}">
                      <a16:colId xmlns:a16="http://schemas.microsoft.com/office/drawing/2014/main" val="20002"/>
                    </a:ext>
                  </a:extLst>
                </a:gridCol>
                <a:gridCol w="1304705">
                  <a:extLst>
                    <a:ext uri="{9D8B030D-6E8A-4147-A177-3AD203B41FA5}">
                      <a16:colId xmlns:a16="http://schemas.microsoft.com/office/drawing/2014/main" val="20003"/>
                    </a:ext>
                  </a:extLst>
                </a:gridCol>
                <a:gridCol w="1384300">
                  <a:extLst>
                    <a:ext uri="{9D8B030D-6E8A-4147-A177-3AD203B41FA5}">
                      <a16:colId xmlns:a16="http://schemas.microsoft.com/office/drawing/2014/main" val="20004"/>
                    </a:ext>
                  </a:extLst>
                </a:gridCol>
                <a:gridCol w="2463800">
                  <a:extLst>
                    <a:ext uri="{9D8B030D-6E8A-4147-A177-3AD203B41FA5}">
                      <a16:colId xmlns:a16="http://schemas.microsoft.com/office/drawing/2014/main" val="20005"/>
                    </a:ext>
                  </a:extLst>
                </a:gridCol>
              </a:tblGrid>
              <a:tr h="737257">
                <a:tc>
                  <a:txBody>
                    <a:bodyPr/>
                    <a:lstStyle>
                      <a:lvl1pPr marL="0" algn="l" defTabSz="914400" rtl="0" eaLnBrk="1" latinLnBrk="0" hangingPunct="1">
                        <a:defRPr sz="1800" b="1" kern="1200">
                          <a:solidFill>
                            <a:schemeClr val="lt1"/>
                          </a:solidFill>
                          <a:latin typeface="Century Schoolbook" panose="02040604050505020304"/>
                          <a:ea typeface=""/>
                          <a:cs typeface=""/>
                        </a:defRPr>
                      </a:lvl1pPr>
                      <a:lvl2pPr marL="457200" algn="l" defTabSz="914400" rtl="0" eaLnBrk="1" latinLnBrk="0" hangingPunct="1">
                        <a:defRPr sz="1800" b="1" kern="1200">
                          <a:solidFill>
                            <a:schemeClr val="lt1"/>
                          </a:solidFill>
                          <a:latin typeface="Century Schoolbook" panose="02040604050505020304"/>
                          <a:ea typeface=""/>
                          <a:cs typeface=""/>
                        </a:defRPr>
                      </a:lvl2pPr>
                      <a:lvl3pPr marL="914400" algn="l" defTabSz="914400" rtl="0" eaLnBrk="1" latinLnBrk="0" hangingPunct="1">
                        <a:defRPr sz="1800" b="1" kern="1200">
                          <a:solidFill>
                            <a:schemeClr val="lt1"/>
                          </a:solidFill>
                          <a:latin typeface="Century Schoolbook" panose="02040604050505020304"/>
                          <a:ea typeface=""/>
                          <a:cs typeface=""/>
                        </a:defRPr>
                      </a:lvl3pPr>
                      <a:lvl4pPr marL="1371600" algn="l" defTabSz="914400" rtl="0" eaLnBrk="1" latinLnBrk="0" hangingPunct="1">
                        <a:defRPr sz="1800" b="1" kern="1200">
                          <a:solidFill>
                            <a:schemeClr val="lt1"/>
                          </a:solidFill>
                          <a:latin typeface="Century Schoolbook" panose="02040604050505020304"/>
                          <a:ea typeface=""/>
                          <a:cs typeface=""/>
                        </a:defRPr>
                      </a:lvl4pPr>
                      <a:lvl5pPr marL="1828800" algn="l" defTabSz="914400" rtl="0" eaLnBrk="1" latinLnBrk="0" hangingPunct="1">
                        <a:defRPr sz="1800" b="1" kern="1200">
                          <a:solidFill>
                            <a:schemeClr val="lt1"/>
                          </a:solidFill>
                          <a:latin typeface="Century Schoolbook" panose="02040604050505020304"/>
                          <a:ea typeface=""/>
                          <a:cs typeface=""/>
                        </a:defRPr>
                      </a:lvl5pPr>
                      <a:lvl6pPr marL="2286000" algn="l" defTabSz="914400" rtl="0" eaLnBrk="1" latinLnBrk="0" hangingPunct="1">
                        <a:defRPr sz="1800" b="1" kern="1200">
                          <a:solidFill>
                            <a:schemeClr val="lt1"/>
                          </a:solidFill>
                          <a:latin typeface="Century Schoolbook" panose="02040604050505020304"/>
                          <a:ea typeface=""/>
                          <a:cs typeface=""/>
                        </a:defRPr>
                      </a:lvl6pPr>
                      <a:lvl7pPr marL="2743200" algn="l" defTabSz="914400" rtl="0" eaLnBrk="1" latinLnBrk="0" hangingPunct="1">
                        <a:defRPr sz="1800" b="1" kern="1200">
                          <a:solidFill>
                            <a:schemeClr val="lt1"/>
                          </a:solidFill>
                          <a:latin typeface="Century Schoolbook" panose="02040604050505020304"/>
                          <a:ea typeface=""/>
                          <a:cs typeface=""/>
                        </a:defRPr>
                      </a:lvl7pPr>
                      <a:lvl8pPr marL="3200400" algn="l" defTabSz="914400" rtl="0" eaLnBrk="1" latinLnBrk="0" hangingPunct="1">
                        <a:defRPr sz="1800" b="1" kern="1200">
                          <a:solidFill>
                            <a:schemeClr val="lt1"/>
                          </a:solidFill>
                          <a:latin typeface="Century Schoolbook" panose="02040604050505020304"/>
                          <a:ea typeface=""/>
                          <a:cs typeface=""/>
                        </a:defRPr>
                      </a:lvl8pPr>
                      <a:lvl9pPr marL="3657600" algn="l" defTabSz="914400" rtl="0" eaLnBrk="1" latinLnBrk="0" hangingPunct="1">
                        <a:defRPr sz="1800" b="1" kern="1200">
                          <a:solidFill>
                            <a:schemeClr val="lt1"/>
                          </a:solidFill>
                          <a:latin typeface="Century Schoolbook" panose="02040604050505020304"/>
                          <a:ea typeface=""/>
                          <a:cs typeface=""/>
                        </a:defRPr>
                      </a:lvl9pPr>
                    </a:lstStyle>
                    <a:p>
                      <a:pPr algn="ctr"/>
                      <a:endParaRPr lang="en-US" sz="2000" dirty="0"/>
                    </a:p>
                  </a:txBody>
                  <a:tcPr marL="19050" marR="19050" marT="9525" marB="952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9A489"/>
                    </a:solidFill>
                  </a:tcPr>
                </a:tc>
                <a:tc>
                  <a:txBody>
                    <a:bodyPr/>
                    <a:lstStyle>
                      <a:lvl1pPr marL="0" algn="l" defTabSz="914400" rtl="0" eaLnBrk="1" latinLnBrk="0" hangingPunct="1">
                        <a:defRPr sz="1800" b="1" kern="1200">
                          <a:solidFill>
                            <a:schemeClr val="lt1"/>
                          </a:solidFill>
                          <a:latin typeface="Century Schoolbook" panose="02040604050505020304"/>
                          <a:ea typeface=""/>
                          <a:cs typeface=""/>
                        </a:defRPr>
                      </a:lvl1pPr>
                      <a:lvl2pPr marL="457200" algn="l" defTabSz="914400" rtl="0" eaLnBrk="1" latinLnBrk="0" hangingPunct="1">
                        <a:defRPr sz="1800" b="1" kern="1200">
                          <a:solidFill>
                            <a:schemeClr val="lt1"/>
                          </a:solidFill>
                          <a:latin typeface="Century Schoolbook" panose="02040604050505020304"/>
                          <a:ea typeface=""/>
                          <a:cs typeface=""/>
                        </a:defRPr>
                      </a:lvl2pPr>
                      <a:lvl3pPr marL="914400" algn="l" defTabSz="914400" rtl="0" eaLnBrk="1" latinLnBrk="0" hangingPunct="1">
                        <a:defRPr sz="1800" b="1" kern="1200">
                          <a:solidFill>
                            <a:schemeClr val="lt1"/>
                          </a:solidFill>
                          <a:latin typeface="Century Schoolbook" panose="02040604050505020304"/>
                          <a:ea typeface=""/>
                          <a:cs typeface=""/>
                        </a:defRPr>
                      </a:lvl3pPr>
                      <a:lvl4pPr marL="1371600" algn="l" defTabSz="914400" rtl="0" eaLnBrk="1" latinLnBrk="0" hangingPunct="1">
                        <a:defRPr sz="1800" b="1" kern="1200">
                          <a:solidFill>
                            <a:schemeClr val="lt1"/>
                          </a:solidFill>
                          <a:latin typeface="Century Schoolbook" panose="02040604050505020304"/>
                          <a:ea typeface=""/>
                          <a:cs typeface=""/>
                        </a:defRPr>
                      </a:lvl4pPr>
                      <a:lvl5pPr marL="1828800" algn="l" defTabSz="914400" rtl="0" eaLnBrk="1" latinLnBrk="0" hangingPunct="1">
                        <a:defRPr sz="1800" b="1" kern="1200">
                          <a:solidFill>
                            <a:schemeClr val="lt1"/>
                          </a:solidFill>
                          <a:latin typeface="Century Schoolbook" panose="02040604050505020304"/>
                          <a:ea typeface=""/>
                          <a:cs typeface=""/>
                        </a:defRPr>
                      </a:lvl5pPr>
                      <a:lvl6pPr marL="2286000" algn="l" defTabSz="914400" rtl="0" eaLnBrk="1" latinLnBrk="0" hangingPunct="1">
                        <a:defRPr sz="1800" b="1" kern="1200">
                          <a:solidFill>
                            <a:schemeClr val="lt1"/>
                          </a:solidFill>
                          <a:latin typeface="Century Schoolbook" panose="02040604050505020304"/>
                          <a:ea typeface=""/>
                          <a:cs typeface=""/>
                        </a:defRPr>
                      </a:lvl6pPr>
                      <a:lvl7pPr marL="2743200" algn="l" defTabSz="914400" rtl="0" eaLnBrk="1" latinLnBrk="0" hangingPunct="1">
                        <a:defRPr sz="1800" b="1" kern="1200">
                          <a:solidFill>
                            <a:schemeClr val="lt1"/>
                          </a:solidFill>
                          <a:latin typeface="Century Schoolbook" panose="02040604050505020304"/>
                          <a:ea typeface=""/>
                          <a:cs typeface=""/>
                        </a:defRPr>
                      </a:lvl7pPr>
                      <a:lvl8pPr marL="3200400" algn="l" defTabSz="914400" rtl="0" eaLnBrk="1" latinLnBrk="0" hangingPunct="1">
                        <a:defRPr sz="1800" b="1" kern="1200">
                          <a:solidFill>
                            <a:schemeClr val="lt1"/>
                          </a:solidFill>
                          <a:latin typeface="Century Schoolbook" panose="02040604050505020304"/>
                          <a:ea typeface=""/>
                          <a:cs typeface=""/>
                        </a:defRPr>
                      </a:lvl8pPr>
                      <a:lvl9pPr marL="3657600" algn="l" defTabSz="914400" rtl="0" eaLnBrk="1" latinLnBrk="0" hangingPunct="1">
                        <a:defRPr sz="1800" b="1" kern="1200">
                          <a:solidFill>
                            <a:schemeClr val="lt1"/>
                          </a:solidFill>
                          <a:latin typeface="Century Schoolbook" panose="02040604050505020304"/>
                          <a:ea typeface=""/>
                          <a:cs typeface=""/>
                        </a:defRPr>
                      </a:lvl9pPr>
                    </a:lstStyle>
                    <a:p>
                      <a:pPr algn="ctr"/>
                      <a:r>
                        <a:rPr lang="en-US" sz="2000" dirty="0"/>
                        <a:t>epoch</a:t>
                      </a:r>
                    </a:p>
                  </a:txBody>
                  <a:tcPr marL="19050" marR="19050" marT="9525" marB="952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9A489"/>
                    </a:solidFill>
                  </a:tcPr>
                </a:tc>
                <a:tc>
                  <a:txBody>
                    <a:bodyPr/>
                    <a:lstStyle>
                      <a:lvl1pPr marL="0" algn="l" defTabSz="914400" rtl="0" eaLnBrk="1" latinLnBrk="0" hangingPunct="1">
                        <a:defRPr sz="1800" b="1" kern="1200">
                          <a:solidFill>
                            <a:schemeClr val="lt1"/>
                          </a:solidFill>
                          <a:latin typeface="Century Schoolbook" panose="02040604050505020304"/>
                          <a:ea typeface=""/>
                          <a:cs typeface=""/>
                        </a:defRPr>
                      </a:lvl1pPr>
                      <a:lvl2pPr marL="457200" algn="l" defTabSz="914400" rtl="0" eaLnBrk="1" latinLnBrk="0" hangingPunct="1">
                        <a:defRPr sz="1800" b="1" kern="1200">
                          <a:solidFill>
                            <a:schemeClr val="lt1"/>
                          </a:solidFill>
                          <a:latin typeface="Century Schoolbook" panose="02040604050505020304"/>
                          <a:ea typeface=""/>
                          <a:cs typeface=""/>
                        </a:defRPr>
                      </a:lvl2pPr>
                      <a:lvl3pPr marL="914400" algn="l" defTabSz="914400" rtl="0" eaLnBrk="1" latinLnBrk="0" hangingPunct="1">
                        <a:defRPr sz="1800" b="1" kern="1200">
                          <a:solidFill>
                            <a:schemeClr val="lt1"/>
                          </a:solidFill>
                          <a:latin typeface="Century Schoolbook" panose="02040604050505020304"/>
                          <a:ea typeface=""/>
                          <a:cs typeface=""/>
                        </a:defRPr>
                      </a:lvl3pPr>
                      <a:lvl4pPr marL="1371600" algn="l" defTabSz="914400" rtl="0" eaLnBrk="1" latinLnBrk="0" hangingPunct="1">
                        <a:defRPr sz="1800" b="1" kern="1200">
                          <a:solidFill>
                            <a:schemeClr val="lt1"/>
                          </a:solidFill>
                          <a:latin typeface="Century Schoolbook" panose="02040604050505020304"/>
                          <a:ea typeface=""/>
                          <a:cs typeface=""/>
                        </a:defRPr>
                      </a:lvl4pPr>
                      <a:lvl5pPr marL="1828800" algn="l" defTabSz="914400" rtl="0" eaLnBrk="1" latinLnBrk="0" hangingPunct="1">
                        <a:defRPr sz="1800" b="1" kern="1200">
                          <a:solidFill>
                            <a:schemeClr val="lt1"/>
                          </a:solidFill>
                          <a:latin typeface="Century Schoolbook" panose="02040604050505020304"/>
                          <a:ea typeface=""/>
                          <a:cs typeface=""/>
                        </a:defRPr>
                      </a:lvl5pPr>
                      <a:lvl6pPr marL="2286000" algn="l" defTabSz="914400" rtl="0" eaLnBrk="1" latinLnBrk="0" hangingPunct="1">
                        <a:defRPr sz="1800" b="1" kern="1200">
                          <a:solidFill>
                            <a:schemeClr val="lt1"/>
                          </a:solidFill>
                          <a:latin typeface="Century Schoolbook" panose="02040604050505020304"/>
                          <a:ea typeface=""/>
                          <a:cs typeface=""/>
                        </a:defRPr>
                      </a:lvl6pPr>
                      <a:lvl7pPr marL="2743200" algn="l" defTabSz="914400" rtl="0" eaLnBrk="1" latinLnBrk="0" hangingPunct="1">
                        <a:defRPr sz="1800" b="1" kern="1200">
                          <a:solidFill>
                            <a:schemeClr val="lt1"/>
                          </a:solidFill>
                          <a:latin typeface="Century Schoolbook" panose="02040604050505020304"/>
                          <a:ea typeface=""/>
                          <a:cs typeface=""/>
                        </a:defRPr>
                      </a:lvl7pPr>
                      <a:lvl8pPr marL="3200400" algn="l" defTabSz="914400" rtl="0" eaLnBrk="1" latinLnBrk="0" hangingPunct="1">
                        <a:defRPr sz="1800" b="1" kern="1200">
                          <a:solidFill>
                            <a:schemeClr val="lt1"/>
                          </a:solidFill>
                          <a:latin typeface="Century Schoolbook" panose="02040604050505020304"/>
                          <a:ea typeface=""/>
                          <a:cs typeface=""/>
                        </a:defRPr>
                      </a:lvl8pPr>
                      <a:lvl9pPr marL="3657600" algn="l" defTabSz="914400" rtl="0" eaLnBrk="1" latinLnBrk="0" hangingPunct="1">
                        <a:defRPr sz="1800" b="1" kern="1200">
                          <a:solidFill>
                            <a:schemeClr val="lt1"/>
                          </a:solidFill>
                          <a:latin typeface="Century Schoolbook" panose="02040604050505020304"/>
                          <a:ea typeface=""/>
                          <a:cs typeface=""/>
                        </a:defRPr>
                      </a:lvl9pPr>
                    </a:lstStyle>
                    <a:p>
                      <a:pPr algn="ctr"/>
                      <a:r>
                        <a:rPr lang="en-US" sz="2000" dirty="0"/>
                        <a:t>batch size</a:t>
                      </a:r>
                    </a:p>
                  </a:txBody>
                  <a:tcPr marL="19050" marR="19050" marT="9525" marB="952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9A489"/>
                    </a:solidFill>
                  </a:tcPr>
                </a:tc>
                <a:tc>
                  <a:txBody>
                    <a:bodyPr/>
                    <a:lstStyle>
                      <a:lvl1pPr marL="0" algn="l" defTabSz="914400" rtl="0" eaLnBrk="1" latinLnBrk="0" hangingPunct="1">
                        <a:defRPr sz="1800" b="1" kern="1200">
                          <a:solidFill>
                            <a:schemeClr val="lt1"/>
                          </a:solidFill>
                          <a:latin typeface="Century Schoolbook" panose="02040604050505020304"/>
                          <a:ea typeface=""/>
                          <a:cs typeface=""/>
                        </a:defRPr>
                      </a:lvl1pPr>
                      <a:lvl2pPr marL="457200" algn="l" defTabSz="914400" rtl="0" eaLnBrk="1" latinLnBrk="0" hangingPunct="1">
                        <a:defRPr sz="1800" b="1" kern="1200">
                          <a:solidFill>
                            <a:schemeClr val="lt1"/>
                          </a:solidFill>
                          <a:latin typeface="Century Schoolbook" panose="02040604050505020304"/>
                          <a:ea typeface=""/>
                          <a:cs typeface=""/>
                        </a:defRPr>
                      </a:lvl2pPr>
                      <a:lvl3pPr marL="914400" algn="l" defTabSz="914400" rtl="0" eaLnBrk="1" latinLnBrk="0" hangingPunct="1">
                        <a:defRPr sz="1800" b="1" kern="1200">
                          <a:solidFill>
                            <a:schemeClr val="lt1"/>
                          </a:solidFill>
                          <a:latin typeface="Century Schoolbook" panose="02040604050505020304"/>
                          <a:ea typeface=""/>
                          <a:cs typeface=""/>
                        </a:defRPr>
                      </a:lvl3pPr>
                      <a:lvl4pPr marL="1371600" algn="l" defTabSz="914400" rtl="0" eaLnBrk="1" latinLnBrk="0" hangingPunct="1">
                        <a:defRPr sz="1800" b="1" kern="1200">
                          <a:solidFill>
                            <a:schemeClr val="lt1"/>
                          </a:solidFill>
                          <a:latin typeface="Century Schoolbook" panose="02040604050505020304"/>
                          <a:ea typeface=""/>
                          <a:cs typeface=""/>
                        </a:defRPr>
                      </a:lvl4pPr>
                      <a:lvl5pPr marL="1828800" algn="l" defTabSz="914400" rtl="0" eaLnBrk="1" latinLnBrk="0" hangingPunct="1">
                        <a:defRPr sz="1800" b="1" kern="1200">
                          <a:solidFill>
                            <a:schemeClr val="lt1"/>
                          </a:solidFill>
                          <a:latin typeface="Century Schoolbook" panose="02040604050505020304"/>
                          <a:ea typeface=""/>
                          <a:cs typeface=""/>
                        </a:defRPr>
                      </a:lvl5pPr>
                      <a:lvl6pPr marL="2286000" algn="l" defTabSz="914400" rtl="0" eaLnBrk="1" latinLnBrk="0" hangingPunct="1">
                        <a:defRPr sz="1800" b="1" kern="1200">
                          <a:solidFill>
                            <a:schemeClr val="lt1"/>
                          </a:solidFill>
                          <a:latin typeface="Century Schoolbook" panose="02040604050505020304"/>
                          <a:ea typeface=""/>
                          <a:cs typeface=""/>
                        </a:defRPr>
                      </a:lvl6pPr>
                      <a:lvl7pPr marL="2743200" algn="l" defTabSz="914400" rtl="0" eaLnBrk="1" latinLnBrk="0" hangingPunct="1">
                        <a:defRPr sz="1800" b="1" kern="1200">
                          <a:solidFill>
                            <a:schemeClr val="lt1"/>
                          </a:solidFill>
                          <a:latin typeface="Century Schoolbook" panose="02040604050505020304"/>
                          <a:ea typeface=""/>
                          <a:cs typeface=""/>
                        </a:defRPr>
                      </a:lvl7pPr>
                      <a:lvl8pPr marL="3200400" algn="l" defTabSz="914400" rtl="0" eaLnBrk="1" latinLnBrk="0" hangingPunct="1">
                        <a:defRPr sz="1800" b="1" kern="1200">
                          <a:solidFill>
                            <a:schemeClr val="lt1"/>
                          </a:solidFill>
                          <a:latin typeface="Century Schoolbook" panose="02040604050505020304"/>
                          <a:ea typeface=""/>
                          <a:cs typeface=""/>
                        </a:defRPr>
                      </a:lvl8pPr>
                      <a:lvl9pPr marL="3657600" algn="l" defTabSz="914400" rtl="0" eaLnBrk="1" latinLnBrk="0" hangingPunct="1">
                        <a:defRPr sz="1800" b="1" kern="1200">
                          <a:solidFill>
                            <a:schemeClr val="lt1"/>
                          </a:solidFill>
                          <a:latin typeface="Century Schoolbook" panose="02040604050505020304"/>
                          <a:ea typeface=""/>
                          <a:cs typeface=""/>
                        </a:defRPr>
                      </a:lvl9pPr>
                    </a:lstStyle>
                    <a:p>
                      <a:pPr algn="ctr"/>
                      <a:r>
                        <a:rPr lang="en-US" sz="2000" dirty="0"/>
                        <a:t>weight decay</a:t>
                      </a:r>
                    </a:p>
                  </a:txBody>
                  <a:tcPr marL="19050" marR="19050" marT="9525" marB="952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9A489"/>
                    </a:solidFill>
                  </a:tcPr>
                </a:tc>
                <a:tc>
                  <a:txBody>
                    <a:bodyPr/>
                    <a:lstStyle>
                      <a:lvl1pPr marL="0" algn="l" defTabSz="914400" rtl="0" eaLnBrk="1" latinLnBrk="0" hangingPunct="1">
                        <a:defRPr sz="1800" b="1" kern="1200">
                          <a:solidFill>
                            <a:schemeClr val="lt1"/>
                          </a:solidFill>
                          <a:latin typeface="Century Schoolbook" panose="02040604050505020304"/>
                          <a:ea typeface=""/>
                          <a:cs typeface=""/>
                        </a:defRPr>
                      </a:lvl1pPr>
                      <a:lvl2pPr marL="457200" algn="l" defTabSz="914400" rtl="0" eaLnBrk="1" latinLnBrk="0" hangingPunct="1">
                        <a:defRPr sz="1800" b="1" kern="1200">
                          <a:solidFill>
                            <a:schemeClr val="lt1"/>
                          </a:solidFill>
                          <a:latin typeface="Century Schoolbook" panose="02040604050505020304"/>
                          <a:ea typeface=""/>
                          <a:cs typeface=""/>
                        </a:defRPr>
                      </a:lvl2pPr>
                      <a:lvl3pPr marL="914400" algn="l" defTabSz="914400" rtl="0" eaLnBrk="1" latinLnBrk="0" hangingPunct="1">
                        <a:defRPr sz="1800" b="1" kern="1200">
                          <a:solidFill>
                            <a:schemeClr val="lt1"/>
                          </a:solidFill>
                          <a:latin typeface="Century Schoolbook" panose="02040604050505020304"/>
                          <a:ea typeface=""/>
                          <a:cs typeface=""/>
                        </a:defRPr>
                      </a:lvl3pPr>
                      <a:lvl4pPr marL="1371600" algn="l" defTabSz="914400" rtl="0" eaLnBrk="1" latinLnBrk="0" hangingPunct="1">
                        <a:defRPr sz="1800" b="1" kern="1200">
                          <a:solidFill>
                            <a:schemeClr val="lt1"/>
                          </a:solidFill>
                          <a:latin typeface="Century Schoolbook" panose="02040604050505020304"/>
                          <a:ea typeface=""/>
                          <a:cs typeface=""/>
                        </a:defRPr>
                      </a:lvl4pPr>
                      <a:lvl5pPr marL="1828800" algn="l" defTabSz="914400" rtl="0" eaLnBrk="1" latinLnBrk="0" hangingPunct="1">
                        <a:defRPr sz="1800" b="1" kern="1200">
                          <a:solidFill>
                            <a:schemeClr val="lt1"/>
                          </a:solidFill>
                          <a:latin typeface="Century Schoolbook" panose="02040604050505020304"/>
                          <a:ea typeface=""/>
                          <a:cs typeface=""/>
                        </a:defRPr>
                      </a:lvl5pPr>
                      <a:lvl6pPr marL="2286000" algn="l" defTabSz="914400" rtl="0" eaLnBrk="1" latinLnBrk="0" hangingPunct="1">
                        <a:defRPr sz="1800" b="1" kern="1200">
                          <a:solidFill>
                            <a:schemeClr val="lt1"/>
                          </a:solidFill>
                          <a:latin typeface="Century Schoolbook" panose="02040604050505020304"/>
                          <a:ea typeface=""/>
                          <a:cs typeface=""/>
                        </a:defRPr>
                      </a:lvl6pPr>
                      <a:lvl7pPr marL="2743200" algn="l" defTabSz="914400" rtl="0" eaLnBrk="1" latinLnBrk="0" hangingPunct="1">
                        <a:defRPr sz="1800" b="1" kern="1200">
                          <a:solidFill>
                            <a:schemeClr val="lt1"/>
                          </a:solidFill>
                          <a:latin typeface="Century Schoolbook" panose="02040604050505020304"/>
                          <a:ea typeface=""/>
                          <a:cs typeface=""/>
                        </a:defRPr>
                      </a:lvl7pPr>
                      <a:lvl8pPr marL="3200400" algn="l" defTabSz="914400" rtl="0" eaLnBrk="1" latinLnBrk="0" hangingPunct="1">
                        <a:defRPr sz="1800" b="1" kern="1200">
                          <a:solidFill>
                            <a:schemeClr val="lt1"/>
                          </a:solidFill>
                          <a:latin typeface="Century Schoolbook" panose="02040604050505020304"/>
                          <a:ea typeface=""/>
                          <a:cs typeface=""/>
                        </a:defRPr>
                      </a:lvl8pPr>
                      <a:lvl9pPr marL="3657600" algn="l" defTabSz="914400" rtl="0" eaLnBrk="1" latinLnBrk="0" hangingPunct="1">
                        <a:defRPr sz="1800" b="1" kern="1200">
                          <a:solidFill>
                            <a:schemeClr val="lt1"/>
                          </a:solidFill>
                          <a:latin typeface="Century Schoolbook" panose="02040604050505020304"/>
                          <a:ea typeface=""/>
                          <a:cs typeface=""/>
                        </a:defRPr>
                      </a:lvl9pPr>
                    </a:lstStyle>
                    <a:p>
                      <a:pPr algn="ctr"/>
                      <a:r>
                        <a:rPr lang="en-US" sz="2000" dirty="0"/>
                        <a:t>Optimizer</a:t>
                      </a:r>
                    </a:p>
                  </a:txBody>
                  <a:tcPr marL="19050" marR="19050" marT="9525" marB="952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9A489"/>
                    </a:solidFill>
                  </a:tcPr>
                </a:tc>
                <a:tc>
                  <a:txBody>
                    <a:bodyPr/>
                    <a:lstStyle>
                      <a:lvl1pPr marL="0" algn="l" defTabSz="914400" rtl="0" eaLnBrk="1" latinLnBrk="0" hangingPunct="1">
                        <a:defRPr sz="1800" b="1" kern="1200">
                          <a:solidFill>
                            <a:schemeClr val="lt1"/>
                          </a:solidFill>
                          <a:latin typeface="Century Schoolbook" panose="02040604050505020304"/>
                          <a:ea typeface=""/>
                          <a:cs typeface=""/>
                        </a:defRPr>
                      </a:lvl1pPr>
                      <a:lvl2pPr marL="457200" algn="l" defTabSz="914400" rtl="0" eaLnBrk="1" latinLnBrk="0" hangingPunct="1">
                        <a:defRPr sz="1800" b="1" kern="1200">
                          <a:solidFill>
                            <a:schemeClr val="lt1"/>
                          </a:solidFill>
                          <a:latin typeface="Century Schoolbook" panose="02040604050505020304"/>
                          <a:ea typeface=""/>
                          <a:cs typeface=""/>
                        </a:defRPr>
                      </a:lvl2pPr>
                      <a:lvl3pPr marL="914400" algn="l" defTabSz="914400" rtl="0" eaLnBrk="1" latinLnBrk="0" hangingPunct="1">
                        <a:defRPr sz="1800" b="1" kern="1200">
                          <a:solidFill>
                            <a:schemeClr val="lt1"/>
                          </a:solidFill>
                          <a:latin typeface="Century Schoolbook" panose="02040604050505020304"/>
                          <a:ea typeface=""/>
                          <a:cs typeface=""/>
                        </a:defRPr>
                      </a:lvl3pPr>
                      <a:lvl4pPr marL="1371600" algn="l" defTabSz="914400" rtl="0" eaLnBrk="1" latinLnBrk="0" hangingPunct="1">
                        <a:defRPr sz="1800" b="1" kern="1200">
                          <a:solidFill>
                            <a:schemeClr val="lt1"/>
                          </a:solidFill>
                          <a:latin typeface="Century Schoolbook" panose="02040604050505020304"/>
                          <a:ea typeface=""/>
                          <a:cs typeface=""/>
                        </a:defRPr>
                      </a:lvl4pPr>
                      <a:lvl5pPr marL="1828800" algn="l" defTabSz="914400" rtl="0" eaLnBrk="1" latinLnBrk="0" hangingPunct="1">
                        <a:defRPr sz="1800" b="1" kern="1200">
                          <a:solidFill>
                            <a:schemeClr val="lt1"/>
                          </a:solidFill>
                          <a:latin typeface="Century Schoolbook" panose="02040604050505020304"/>
                          <a:ea typeface=""/>
                          <a:cs typeface=""/>
                        </a:defRPr>
                      </a:lvl5pPr>
                      <a:lvl6pPr marL="2286000" algn="l" defTabSz="914400" rtl="0" eaLnBrk="1" latinLnBrk="0" hangingPunct="1">
                        <a:defRPr sz="1800" b="1" kern="1200">
                          <a:solidFill>
                            <a:schemeClr val="lt1"/>
                          </a:solidFill>
                          <a:latin typeface="Century Schoolbook" panose="02040604050505020304"/>
                          <a:ea typeface=""/>
                          <a:cs typeface=""/>
                        </a:defRPr>
                      </a:lvl6pPr>
                      <a:lvl7pPr marL="2743200" algn="l" defTabSz="914400" rtl="0" eaLnBrk="1" latinLnBrk="0" hangingPunct="1">
                        <a:defRPr sz="1800" b="1" kern="1200">
                          <a:solidFill>
                            <a:schemeClr val="lt1"/>
                          </a:solidFill>
                          <a:latin typeface="Century Schoolbook" panose="02040604050505020304"/>
                          <a:ea typeface=""/>
                          <a:cs typeface=""/>
                        </a:defRPr>
                      </a:lvl7pPr>
                      <a:lvl8pPr marL="3200400" algn="l" defTabSz="914400" rtl="0" eaLnBrk="1" latinLnBrk="0" hangingPunct="1">
                        <a:defRPr sz="1800" b="1" kern="1200">
                          <a:solidFill>
                            <a:schemeClr val="lt1"/>
                          </a:solidFill>
                          <a:latin typeface="Century Schoolbook" panose="02040604050505020304"/>
                          <a:ea typeface=""/>
                          <a:cs typeface=""/>
                        </a:defRPr>
                      </a:lvl8pPr>
                      <a:lvl9pPr marL="3657600" algn="l" defTabSz="914400" rtl="0" eaLnBrk="1" latinLnBrk="0" hangingPunct="1">
                        <a:defRPr sz="1800" b="1" kern="1200">
                          <a:solidFill>
                            <a:schemeClr val="lt1"/>
                          </a:solidFill>
                          <a:latin typeface="Century Schoolbook" panose="02040604050505020304"/>
                          <a:ea typeface=""/>
                          <a:cs typeface=""/>
                        </a:defRPr>
                      </a:lvl9pPr>
                    </a:lstStyle>
                    <a:p>
                      <a:pPr algn="ctr"/>
                      <a:r>
                        <a:rPr lang="en-US" sz="2000" dirty="0"/>
                        <a:t>learning rate</a:t>
                      </a:r>
                    </a:p>
                  </a:txBody>
                  <a:tcPr marL="19050" marR="19050" marT="9525" marB="9525">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9A489"/>
                    </a:solidFill>
                  </a:tcPr>
                </a:tc>
                <a:extLst>
                  <a:ext uri="{0D108BD9-81ED-4DB2-BD59-A6C34878D82A}">
                    <a16:rowId xmlns:a16="http://schemas.microsoft.com/office/drawing/2014/main" val="10000"/>
                  </a:ext>
                </a:extLst>
              </a:tr>
              <a:tr h="1079172">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VGG16</a:t>
                      </a:r>
                    </a:p>
                  </a:txBody>
                  <a:tcPr marL="19050" marR="19050" marT="9525" marB="952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4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300</a:t>
                      </a:r>
                    </a:p>
                  </a:txBody>
                  <a:tcPr marL="19050" marR="19050" marT="9525" marB="952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4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256</a:t>
                      </a:r>
                    </a:p>
                  </a:txBody>
                  <a:tcPr marL="19050" marR="19050" marT="9525" marB="952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4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5e-5</a:t>
                      </a:r>
                    </a:p>
                  </a:txBody>
                  <a:tcPr marL="19050" marR="19050" marT="9525" marB="952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4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Adam</a:t>
                      </a:r>
                    </a:p>
                  </a:txBody>
                  <a:tcPr marL="19050" marR="19050" marT="9525" marB="952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4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0.001</a:t>
                      </a:r>
                      <a:r>
                        <a:rPr lang="en-US" sz="2000" baseline="0" dirty="0"/>
                        <a:t> </a:t>
                      </a:r>
                      <a:r>
                        <a:rPr lang="en-US" sz="2000" dirty="0"/>
                        <a:t>(halved every 30 epochs)</a:t>
                      </a:r>
                    </a:p>
                  </a:txBody>
                  <a:tcPr marL="19050" marR="19050" marT="9525" marB="9525">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40000"/>
                      </a:srgbClr>
                    </a:solidFill>
                  </a:tcPr>
                </a:tc>
                <a:extLst>
                  <a:ext uri="{0D108BD9-81ED-4DB2-BD59-A6C34878D82A}">
                    <a16:rowId xmlns:a16="http://schemas.microsoft.com/office/drawing/2014/main" val="10001"/>
                  </a:ext>
                </a:extLst>
              </a:tr>
              <a:tr h="1079172">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ResNet50</a:t>
                      </a:r>
                    </a:p>
                  </a:txBody>
                  <a:tcPr marL="19050" marR="19050" marT="9525" marB="95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2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300</a:t>
                      </a:r>
                    </a:p>
                  </a:txBody>
                  <a:tcPr marL="19050" marR="19050" marT="9525" marB="95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2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64</a:t>
                      </a:r>
                    </a:p>
                  </a:txBody>
                  <a:tcPr marL="19050" marR="19050" marT="9525" marB="95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2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5e-4</a:t>
                      </a:r>
                    </a:p>
                  </a:txBody>
                  <a:tcPr marL="19050" marR="19050" marT="9525" marB="95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2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algn="ctr"/>
                      <a:r>
                        <a:rPr lang="en-US" sz="2000" dirty="0"/>
                        <a:t>SGD</a:t>
                      </a:r>
                    </a:p>
                  </a:txBody>
                  <a:tcPr marL="19050" marR="19050" marT="9525" marB="95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20000"/>
                      </a:srgbClr>
                    </a:solidFill>
                  </a:tcPr>
                </a:tc>
                <a:tc>
                  <a:txBody>
                    <a:bodyPr/>
                    <a:lstStyle>
                      <a:lvl1pPr marL="0" algn="l" defTabSz="914400" rtl="0" eaLnBrk="1" latinLnBrk="0" hangingPunct="1">
                        <a:defRPr sz="1800" kern="1200">
                          <a:solidFill>
                            <a:schemeClr val="dk1"/>
                          </a:solidFill>
                          <a:latin typeface="Century Schoolbook" panose="02040604050505020304"/>
                          <a:ea typeface=""/>
                          <a:cs typeface=""/>
                        </a:defRPr>
                      </a:lvl1pPr>
                      <a:lvl2pPr marL="457200" algn="l" defTabSz="914400" rtl="0" eaLnBrk="1" latinLnBrk="0" hangingPunct="1">
                        <a:defRPr sz="1800" kern="1200">
                          <a:solidFill>
                            <a:schemeClr val="dk1"/>
                          </a:solidFill>
                          <a:latin typeface="Century Schoolbook" panose="02040604050505020304"/>
                          <a:ea typeface=""/>
                          <a:cs typeface=""/>
                        </a:defRPr>
                      </a:lvl2pPr>
                      <a:lvl3pPr marL="914400" algn="l" defTabSz="914400" rtl="0" eaLnBrk="1" latinLnBrk="0" hangingPunct="1">
                        <a:defRPr sz="1800" kern="1200">
                          <a:solidFill>
                            <a:schemeClr val="dk1"/>
                          </a:solidFill>
                          <a:latin typeface="Century Schoolbook" panose="02040604050505020304"/>
                          <a:ea typeface=""/>
                          <a:cs typeface=""/>
                        </a:defRPr>
                      </a:lvl3pPr>
                      <a:lvl4pPr marL="1371600" algn="l" defTabSz="914400" rtl="0" eaLnBrk="1" latinLnBrk="0" hangingPunct="1">
                        <a:defRPr sz="1800" kern="1200">
                          <a:solidFill>
                            <a:schemeClr val="dk1"/>
                          </a:solidFill>
                          <a:latin typeface="Century Schoolbook" panose="02040604050505020304"/>
                          <a:ea typeface=""/>
                          <a:cs typeface=""/>
                        </a:defRPr>
                      </a:lvl4pPr>
                      <a:lvl5pPr marL="1828800" algn="l" defTabSz="914400" rtl="0" eaLnBrk="1" latinLnBrk="0" hangingPunct="1">
                        <a:defRPr sz="1800" kern="1200">
                          <a:solidFill>
                            <a:schemeClr val="dk1"/>
                          </a:solidFill>
                          <a:latin typeface="Century Schoolbook" panose="02040604050505020304"/>
                          <a:ea typeface=""/>
                          <a:cs typeface=""/>
                        </a:defRPr>
                      </a:lvl5pPr>
                      <a:lvl6pPr marL="2286000" algn="l" defTabSz="914400" rtl="0" eaLnBrk="1" latinLnBrk="0" hangingPunct="1">
                        <a:defRPr sz="1800" kern="1200">
                          <a:solidFill>
                            <a:schemeClr val="dk1"/>
                          </a:solidFill>
                          <a:latin typeface="Century Schoolbook" panose="02040604050505020304"/>
                          <a:ea typeface=""/>
                          <a:cs typeface=""/>
                        </a:defRPr>
                      </a:lvl6pPr>
                      <a:lvl7pPr marL="2743200" algn="l" defTabSz="914400" rtl="0" eaLnBrk="1" latinLnBrk="0" hangingPunct="1">
                        <a:defRPr sz="1800" kern="1200">
                          <a:solidFill>
                            <a:schemeClr val="dk1"/>
                          </a:solidFill>
                          <a:latin typeface="Century Schoolbook" panose="02040604050505020304"/>
                          <a:ea typeface=""/>
                          <a:cs typeface=""/>
                        </a:defRPr>
                      </a:lvl7pPr>
                      <a:lvl8pPr marL="3200400" algn="l" defTabSz="914400" rtl="0" eaLnBrk="1" latinLnBrk="0" hangingPunct="1">
                        <a:defRPr sz="1800" kern="1200">
                          <a:solidFill>
                            <a:schemeClr val="dk1"/>
                          </a:solidFill>
                          <a:latin typeface="Century Schoolbook" panose="02040604050505020304"/>
                          <a:ea typeface=""/>
                          <a:cs typeface=""/>
                        </a:defRPr>
                      </a:lvl8pPr>
                      <a:lvl9pPr marL="3657600" algn="l" defTabSz="914400" rtl="0" eaLnBrk="1" latinLnBrk="0" hangingPunct="1">
                        <a:defRPr sz="1800" kern="1200">
                          <a:solidFill>
                            <a:schemeClr val="dk1"/>
                          </a:solidFill>
                          <a:latin typeface="Century Schoolbook" panose="02040604050505020304"/>
                          <a:ea typeface=""/>
                          <a:cs typeface=""/>
                        </a:defRPr>
                      </a:lvl9pPr>
                    </a:lstStyle>
                    <a:p>
                      <a:pPr marL="0" marR="0" indent="0" algn="ctr" defTabSz="3604184" rtl="0" eaLnBrk="1" fontAlgn="auto" latinLnBrk="0" hangingPunct="1">
                        <a:lnSpc>
                          <a:spcPct val="100000"/>
                        </a:lnSpc>
                        <a:spcBef>
                          <a:spcPts val="0"/>
                        </a:spcBef>
                        <a:spcAft>
                          <a:spcPts val="0"/>
                        </a:spcAft>
                        <a:buClrTx/>
                        <a:buSzTx/>
                        <a:buFontTx/>
                        <a:buNone/>
                        <a:tabLst/>
                        <a:defRPr/>
                      </a:pPr>
                      <a:r>
                        <a:rPr lang="en-US" sz="2000" dirty="0"/>
                        <a:t>0.1 (halved every 30 epochs)</a:t>
                      </a:r>
                    </a:p>
                  </a:txBody>
                  <a:tcPr marL="19050" marR="19050" marT="9525" marB="9525">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9A489">
                        <a:tint val="20000"/>
                      </a:srgbClr>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1119632" y="853985"/>
            <a:ext cx="4011168" cy="400110"/>
          </a:xfrm>
          <a:prstGeom prst="rect">
            <a:avLst/>
          </a:prstGeom>
          <a:noFill/>
        </p:spPr>
        <p:txBody>
          <a:bodyPr wrap="square" rtlCol="0">
            <a:spAutoFit/>
          </a:bodyPr>
          <a:lstStyle/>
          <a:p>
            <a:r>
              <a:rPr lang="en-US" sz="2000" dirty="0"/>
              <a:t>Dataset: CIFAR10</a:t>
            </a:r>
          </a:p>
        </p:txBody>
      </p:sp>
      <p:sp>
        <p:nvSpPr>
          <p:cNvPr id="7" name="TextBox 6">
            <a:extLst>
              <a:ext uri="{FF2B5EF4-FFF2-40B4-BE49-F238E27FC236}">
                <a16:creationId xmlns:a16="http://schemas.microsoft.com/office/drawing/2014/main" id="{6AB39C34-33CD-4D1D-AD21-8DBE38B219BD}"/>
              </a:ext>
            </a:extLst>
          </p:cNvPr>
          <p:cNvSpPr txBox="1"/>
          <p:nvPr/>
        </p:nvSpPr>
        <p:spPr>
          <a:xfrm>
            <a:off x="1119808" y="4787347"/>
            <a:ext cx="8733182"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Bases: Fourier Bessel bases, Randomly generated bases, PCA-bases</a:t>
            </a:r>
          </a:p>
        </p:txBody>
      </p:sp>
    </p:spTree>
    <p:extLst>
      <p:ext uri="{BB962C8B-B14F-4D97-AF65-F5344CB8AC3E}">
        <p14:creationId xmlns:p14="http://schemas.microsoft.com/office/powerpoint/2010/main" val="138449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075928"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4000" dirty="0"/>
              <a:t>Outcome &amp; Conclusion</a:t>
            </a:r>
          </a:p>
        </p:txBody>
      </p:sp>
      <p:graphicFrame>
        <p:nvGraphicFramePr>
          <p:cNvPr id="5" name="Table 4"/>
          <p:cNvGraphicFramePr>
            <a:graphicFrameLocks noGrp="1"/>
          </p:cNvGraphicFramePr>
          <p:nvPr>
            <p:extLst>
              <p:ext uri="{D42A27DB-BD31-4B8C-83A1-F6EECF244321}">
                <p14:modId xmlns:p14="http://schemas.microsoft.com/office/powerpoint/2010/main" val="801783028"/>
              </p:ext>
            </p:extLst>
          </p:nvPr>
        </p:nvGraphicFramePr>
        <p:xfrm>
          <a:off x="515151" y="965201"/>
          <a:ext cx="6050749" cy="5692140"/>
        </p:xfrm>
        <a:graphic>
          <a:graphicData uri="http://schemas.openxmlformats.org/drawingml/2006/table">
            <a:tbl>
              <a:tblPr firstRow="1" bandRow="1">
                <a:tableStyleId>{1E171933-4619-4E11-9A3F-F7608DF75F80}</a:tableStyleId>
              </a:tblPr>
              <a:tblGrid>
                <a:gridCol w="1733960">
                  <a:extLst>
                    <a:ext uri="{9D8B030D-6E8A-4147-A177-3AD203B41FA5}">
                      <a16:colId xmlns:a16="http://schemas.microsoft.com/office/drawing/2014/main" val="20000"/>
                    </a:ext>
                  </a:extLst>
                </a:gridCol>
                <a:gridCol w="428567">
                  <a:extLst>
                    <a:ext uri="{9D8B030D-6E8A-4147-A177-3AD203B41FA5}">
                      <a16:colId xmlns:a16="http://schemas.microsoft.com/office/drawing/2014/main" val="20001"/>
                    </a:ext>
                  </a:extLst>
                </a:gridCol>
                <a:gridCol w="721336">
                  <a:extLst>
                    <a:ext uri="{9D8B030D-6E8A-4147-A177-3AD203B41FA5}">
                      <a16:colId xmlns:a16="http://schemas.microsoft.com/office/drawing/2014/main" val="20002"/>
                    </a:ext>
                  </a:extLst>
                </a:gridCol>
                <a:gridCol w="609993">
                  <a:extLst>
                    <a:ext uri="{9D8B030D-6E8A-4147-A177-3AD203B41FA5}">
                      <a16:colId xmlns:a16="http://schemas.microsoft.com/office/drawing/2014/main" val="20003"/>
                    </a:ext>
                  </a:extLst>
                </a:gridCol>
                <a:gridCol w="433997">
                  <a:extLst>
                    <a:ext uri="{9D8B030D-6E8A-4147-A177-3AD203B41FA5}">
                      <a16:colId xmlns:a16="http://schemas.microsoft.com/office/drawing/2014/main" val="20004"/>
                    </a:ext>
                  </a:extLst>
                </a:gridCol>
                <a:gridCol w="852270">
                  <a:extLst>
                    <a:ext uri="{9D8B030D-6E8A-4147-A177-3AD203B41FA5}">
                      <a16:colId xmlns:a16="http://schemas.microsoft.com/office/drawing/2014/main" val="20005"/>
                    </a:ext>
                  </a:extLst>
                </a:gridCol>
                <a:gridCol w="237109">
                  <a:extLst>
                    <a:ext uri="{9D8B030D-6E8A-4147-A177-3AD203B41FA5}">
                      <a16:colId xmlns:a16="http://schemas.microsoft.com/office/drawing/2014/main" val="20006"/>
                    </a:ext>
                  </a:extLst>
                </a:gridCol>
                <a:gridCol w="1033517">
                  <a:extLst>
                    <a:ext uri="{9D8B030D-6E8A-4147-A177-3AD203B41FA5}">
                      <a16:colId xmlns:a16="http://schemas.microsoft.com/office/drawing/2014/main" val="20007"/>
                    </a:ext>
                  </a:extLst>
                </a:gridCol>
              </a:tblGrid>
              <a:tr h="224379">
                <a:tc>
                  <a:txBody>
                    <a:bodyPr/>
                    <a:lstStyle/>
                    <a:p>
                      <a:pPr algn="ctr"/>
                      <a:endParaRPr lang="en-US" sz="1800" dirty="0"/>
                    </a:p>
                  </a:txBody>
                  <a:tcPr marL="19050" marR="19050" marT="9525" marB="9525"/>
                </a:tc>
                <a:tc>
                  <a:txBody>
                    <a:bodyPr/>
                    <a:lstStyle/>
                    <a:p>
                      <a:pPr algn="ctr"/>
                      <a:endParaRPr lang="en-US" sz="1800" dirty="0"/>
                    </a:p>
                  </a:txBody>
                  <a:tcPr marL="19050" marR="19050" marT="9525" marB="9525"/>
                </a:tc>
                <a:tc gridSpan="2">
                  <a:txBody>
                    <a:bodyPr/>
                    <a:lstStyle/>
                    <a:p>
                      <a:pPr algn="ctr"/>
                      <a:r>
                        <a:rPr lang="en-US" sz="1800" dirty="0"/>
                        <a:t>K=3</a:t>
                      </a:r>
                    </a:p>
                  </a:txBody>
                  <a:tcPr marL="19050" marR="19050" marT="9525" marB="9525"/>
                </a:tc>
                <a:tc hMerge="1">
                  <a:txBody>
                    <a:bodyPr/>
                    <a:lstStyle/>
                    <a:p>
                      <a:endParaRPr lang="en-US"/>
                    </a:p>
                  </a:txBody>
                  <a:tcPr/>
                </a:tc>
                <a:tc gridSpan="2">
                  <a:txBody>
                    <a:bodyPr/>
                    <a:lstStyle/>
                    <a:p>
                      <a:pPr algn="ctr"/>
                      <a:r>
                        <a:rPr lang="en-US" sz="1800" dirty="0"/>
                        <a:t>K=5</a:t>
                      </a:r>
                    </a:p>
                  </a:txBody>
                  <a:tcPr marL="19050" marR="19050" marT="9525" marB="9525"/>
                </a:tc>
                <a:tc hMerge="1">
                  <a:txBody>
                    <a:bodyPr/>
                    <a:lstStyle/>
                    <a:p>
                      <a:endParaRPr lang="en-US"/>
                    </a:p>
                  </a:txBody>
                  <a:tcPr/>
                </a:tc>
                <a:tc gridSpan="2">
                  <a:txBody>
                    <a:bodyPr/>
                    <a:lstStyle/>
                    <a:p>
                      <a:pPr algn="ctr"/>
                      <a:r>
                        <a:rPr lang="en-US" sz="1800" dirty="0"/>
                        <a:t>K=9</a:t>
                      </a:r>
                    </a:p>
                  </a:txBody>
                  <a:tcPr marL="19050" marR="19050" marT="9525" marB="9525"/>
                </a:tc>
                <a:tc hMerge="1">
                  <a:txBody>
                    <a:bodyPr/>
                    <a:lstStyle/>
                    <a:p>
                      <a:endParaRPr lang="en-US"/>
                    </a:p>
                  </a:txBody>
                  <a:tcPr/>
                </a:tc>
                <a:extLst>
                  <a:ext uri="{0D108BD9-81ED-4DB2-BD59-A6C34878D82A}">
                    <a16:rowId xmlns:a16="http://schemas.microsoft.com/office/drawing/2014/main" val="10000"/>
                  </a:ext>
                </a:extLst>
              </a:tr>
              <a:tr h="204328">
                <a:tc>
                  <a:txBody>
                    <a:bodyPr/>
                    <a:lstStyle/>
                    <a:p>
                      <a:pPr algn="ctr"/>
                      <a:r>
                        <a:rPr lang="en-US" sz="1800" dirty="0"/>
                        <a:t>VGG16-CNN</a:t>
                      </a:r>
                      <a:r>
                        <a:rPr lang="zh-CN" altLang="en-US" sz="1800" dirty="0"/>
                        <a:t> </a:t>
                      </a:r>
                      <a:r>
                        <a:rPr lang="en-US" altLang="zh-CN" sz="1800" dirty="0"/>
                        <a:t>acc.</a:t>
                      </a:r>
                      <a:endParaRPr lang="en-US" sz="1800" dirty="0"/>
                    </a:p>
                  </a:txBody>
                  <a:tcPr marL="19050" marR="19050" marT="9525" marB="9525"/>
                </a:tc>
                <a:tc gridSpan="7">
                  <a:txBody>
                    <a:bodyPr/>
                    <a:lstStyle/>
                    <a:p>
                      <a:pPr algn="ctr"/>
                      <a:r>
                        <a:rPr lang="en-US" sz="1800" dirty="0"/>
                        <a:t>0.8702</a:t>
                      </a:r>
                    </a:p>
                  </a:txBody>
                  <a:tcPr marL="19050" marR="19050" marT="9525" marB="9525"/>
                </a:tc>
                <a:tc hMerge="1">
                  <a:txBody>
                    <a:bodyPr/>
                    <a:lstStyle/>
                    <a:p>
                      <a:pPr algn="ctr"/>
                      <a:endParaRPr lang="en-US" sz="4400" dirty="0"/>
                    </a:p>
                  </a:txBody>
                  <a:tcPr/>
                </a:tc>
                <a:tc hMerge="1">
                  <a:txBody>
                    <a:bodyPr/>
                    <a:lstStyle/>
                    <a:p>
                      <a:endParaRPr lang="en-US"/>
                    </a:p>
                  </a:txBody>
                  <a:tcPr/>
                </a:tc>
                <a:tc hMerge="1">
                  <a:txBody>
                    <a:bodyPr/>
                    <a:lstStyle/>
                    <a:p>
                      <a:pPr algn="ctr"/>
                      <a:endParaRPr lang="en-US" sz="4400" dirty="0"/>
                    </a:p>
                  </a:txBody>
                  <a:tcPr/>
                </a:tc>
                <a:tc hMerge="1">
                  <a:txBody>
                    <a:bodyPr/>
                    <a:lstStyle/>
                    <a:p>
                      <a:endParaRPr lang="en-US"/>
                    </a:p>
                  </a:txBody>
                  <a:tcPr/>
                </a:tc>
                <a:tc hMerge="1">
                  <a:txBody>
                    <a:bodyPr/>
                    <a:lstStyle/>
                    <a:p>
                      <a:pPr algn="ctr"/>
                      <a:endParaRPr lang="en-US" sz="4400" dirty="0"/>
                    </a:p>
                  </a:txBody>
                  <a:tcPr/>
                </a:tc>
                <a:tc hMerge="1">
                  <a:txBody>
                    <a:bodyPr/>
                    <a:lstStyle/>
                    <a:p>
                      <a:endParaRPr lang="en-US"/>
                    </a:p>
                  </a:txBody>
                  <a:tcPr/>
                </a:tc>
                <a:extLst>
                  <a:ext uri="{0D108BD9-81ED-4DB2-BD59-A6C34878D82A}">
                    <a16:rowId xmlns:a16="http://schemas.microsoft.com/office/drawing/2014/main" val="10001"/>
                  </a:ext>
                </a:extLst>
              </a:tr>
              <a:tr h="204328">
                <a:tc>
                  <a:txBody>
                    <a:bodyPr/>
                    <a:lstStyle/>
                    <a:p>
                      <a:pPr marL="0" marR="0" indent="0" algn="ctr" defTabSz="3604184" rtl="0" eaLnBrk="1" fontAlgn="auto" latinLnBrk="0" hangingPunct="1">
                        <a:lnSpc>
                          <a:spcPct val="100000"/>
                        </a:lnSpc>
                        <a:spcBef>
                          <a:spcPts val="0"/>
                        </a:spcBef>
                        <a:spcAft>
                          <a:spcPts val="0"/>
                        </a:spcAft>
                        <a:buClrTx/>
                        <a:buSzTx/>
                        <a:buFontTx/>
                        <a:buNone/>
                        <a:tabLst/>
                        <a:defRPr/>
                      </a:pPr>
                      <a:r>
                        <a:rPr lang="en-US" sz="1800" dirty="0"/>
                        <a:t>#</a:t>
                      </a:r>
                      <a:r>
                        <a:rPr lang="en-US" sz="1800" dirty="0" err="1"/>
                        <a:t>param</a:t>
                      </a:r>
                      <a:r>
                        <a:rPr lang="en-US" sz="1800" dirty="0"/>
                        <a:t>.</a:t>
                      </a:r>
                    </a:p>
                  </a:txBody>
                  <a:tcPr marL="19050" marR="19050" marT="9525" marB="9525"/>
                </a:tc>
                <a:tc gridSpan="7">
                  <a:txBody>
                    <a:bodyPr/>
                    <a:lstStyle/>
                    <a:p>
                      <a:pPr algn="ctr"/>
                      <a:r>
                        <a:rPr lang="en-US" sz="1800" dirty="0"/>
                        <a:t>1.47e+7</a:t>
                      </a:r>
                    </a:p>
                  </a:txBody>
                  <a:tcPr marL="19050" marR="19050"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4328">
                <a:tc rowSpan="3">
                  <a:txBody>
                    <a:bodyPr/>
                    <a:lstStyle/>
                    <a:p>
                      <a:pPr algn="ctr"/>
                      <a:r>
                        <a:rPr lang="en-US" sz="1800" dirty="0"/>
                        <a:t>VGG16-DCF</a:t>
                      </a:r>
                    </a:p>
                    <a:p>
                      <a:pPr algn="ctr"/>
                      <a:r>
                        <a:rPr lang="en-US" sz="1800" dirty="0"/>
                        <a:t>(results</a:t>
                      </a:r>
                      <a:r>
                        <a:rPr lang="en-US" sz="1800" baseline="0" dirty="0"/>
                        <a:t> in paper)</a:t>
                      </a:r>
                    </a:p>
                    <a:p>
                      <a:pPr algn="ctr"/>
                      <a:r>
                        <a:rPr lang="en-US" sz="1800" baseline="0" dirty="0"/>
                        <a:t>acc.</a:t>
                      </a:r>
                      <a:endParaRPr lang="en-US" sz="1800" dirty="0"/>
                    </a:p>
                  </a:txBody>
                  <a:tcPr marL="19050" marR="19050" marT="9525" marB="9525"/>
                </a:tc>
                <a:tc gridSpan="2">
                  <a:txBody>
                    <a:bodyPr/>
                    <a:lstStyle/>
                    <a:p>
                      <a:pPr algn="ctr"/>
                      <a:r>
                        <a:rPr lang="en-US" sz="1800" dirty="0"/>
                        <a:t>FB</a:t>
                      </a:r>
                    </a:p>
                  </a:txBody>
                  <a:tcPr marL="19050" marR="19050" marT="9525" marB="9525"/>
                </a:tc>
                <a:tc hMerge="1">
                  <a:txBody>
                    <a:bodyPr/>
                    <a:lstStyle/>
                    <a:p>
                      <a:pPr algn="ctr"/>
                      <a:endParaRPr lang="en-US" sz="4400" dirty="0"/>
                    </a:p>
                  </a:txBody>
                  <a:tcPr/>
                </a:tc>
                <a:tc gridSpan="2">
                  <a:txBody>
                    <a:bodyPr/>
                    <a:lstStyle/>
                    <a:p>
                      <a:pPr algn="ctr"/>
                      <a:r>
                        <a:rPr lang="en-US" altLang="zh-CN" sz="1800" dirty="0"/>
                        <a:t>0.8821</a:t>
                      </a:r>
                      <a:endParaRPr lang="en-US" sz="1800" dirty="0"/>
                    </a:p>
                  </a:txBody>
                  <a:tcPr marL="19050" marR="19050" marT="9525" marB="9525"/>
                </a:tc>
                <a:tc hMerge="1">
                  <a:txBody>
                    <a:bodyPr/>
                    <a:lstStyle/>
                    <a:p>
                      <a:pPr algn="ctr"/>
                      <a:endParaRPr lang="en-US" sz="4400" dirty="0"/>
                    </a:p>
                  </a:txBody>
                  <a:tcPr/>
                </a:tc>
                <a:tc gridSpan="2">
                  <a:txBody>
                    <a:bodyPr/>
                    <a:lstStyle/>
                    <a:p>
                      <a:pPr algn="ctr"/>
                      <a:r>
                        <a:rPr lang="en-US" altLang="zh-CN" sz="1800" dirty="0"/>
                        <a:t>0.8779</a:t>
                      </a:r>
                      <a:endParaRPr lang="en-US" sz="1800" dirty="0"/>
                    </a:p>
                  </a:txBody>
                  <a:tcPr marL="19050" marR="19050" marT="9525" marB="9525"/>
                </a:tc>
                <a:tc hMerge="1">
                  <a:txBody>
                    <a:bodyPr/>
                    <a:lstStyle/>
                    <a:p>
                      <a:pPr algn="ctr"/>
                      <a:endParaRPr lang="en-US" sz="4400" dirty="0"/>
                    </a:p>
                  </a:txBody>
                  <a:tcPr/>
                </a:tc>
                <a:tc>
                  <a:txBody>
                    <a:bodyPr/>
                    <a:lstStyle/>
                    <a:p>
                      <a:pPr algn="ctr"/>
                      <a:r>
                        <a:rPr lang="en-US" altLang="zh-CN" sz="1800" dirty="0"/>
                        <a:t>/</a:t>
                      </a:r>
                      <a:endParaRPr lang="en-US" sz="1800" dirty="0"/>
                    </a:p>
                  </a:txBody>
                  <a:tcPr marL="19050" marR="19050" marT="9525" marB="9525"/>
                </a:tc>
                <a:extLst>
                  <a:ext uri="{0D108BD9-81ED-4DB2-BD59-A6C34878D82A}">
                    <a16:rowId xmlns:a16="http://schemas.microsoft.com/office/drawing/2014/main" val="10003"/>
                  </a:ext>
                </a:extLst>
              </a:tr>
              <a:tr h="204328">
                <a:tc vMerge="1">
                  <a:txBody>
                    <a:bodyPr/>
                    <a:lstStyle/>
                    <a:p>
                      <a:endParaRPr lang="en-US" dirty="0"/>
                    </a:p>
                  </a:txBody>
                  <a:tcPr/>
                </a:tc>
                <a:tc gridSpan="2">
                  <a:txBody>
                    <a:bodyPr/>
                    <a:lstStyle/>
                    <a:p>
                      <a:pPr algn="ctr"/>
                      <a:r>
                        <a:rPr lang="en-US" sz="1800" dirty="0"/>
                        <a:t>RB</a:t>
                      </a:r>
                    </a:p>
                  </a:txBody>
                  <a:tcPr marL="19050" marR="19050" marT="9525" marB="9525"/>
                </a:tc>
                <a:tc hMerge="1">
                  <a:txBody>
                    <a:bodyPr/>
                    <a:lstStyle/>
                    <a:p>
                      <a:pPr algn="ctr"/>
                      <a:endParaRPr lang="en-US" sz="4400" dirty="0"/>
                    </a:p>
                  </a:txBody>
                  <a:tcPr/>
                </a:tc>
                <a:tc gridSpan="2">
                  <a:txBody>
                    <a:bodyPr/>
                    <a:lstStyle/>
                    <a:p>
                      <a:pPr algn="ctr"/>
                      <a:r>
                        <a:rPr lang="en-US" altLang="zh-CN" sz="1800" dirty="0"/>
                        <a:t>0.7846</a:t>
                      </a:r>
                      <a:endParaRPr lang="en-US" sz="1800" dirty="0"/>
                    </a:p>
                  </a:txBody>
                  <a:tcPr marL="19050" marR="19050" marT="9525" marB="9525"/>
                </a:tc>
                <a:tc hMerge="1">
                  <a:txBody>
                    <a:bodyPr/>
                    <a:lstStyle/>
                    <a:p>
                      <a:pPr algn="ctr"/>
                      <a:endParaRPr lang="en-US" sz="4400" dirty="0"/>
                    </a:p>
                  </a:txBody>
                  <a:tcPr/>
                </a:tc>
                <a:tc gridSpan="2">
                  <a:txBody>
                    <a:bodyPr/>
                    <a:lstStyle/>
                    <a:p>
                      <a:pPr algn="ctr"/>
                      <a:r>
                        <a:rPr lang="en-US" altLang="zh-CN" sz="1800" dirty="0"/>
                        <a:t>0.8416</a:t>
                      </a:r>
                      <a:endParaRPr lang="en-US" sz="1800" dirty="0"/>
                    </a:p>
                  </a:txBody>
                  <a:tcPr marL="19050" marR="19050" marT="9525" marB="9525"/>
                </a:tc>
                <a:tc hMerge="1">
                  <a:txBody>
                    <a:bodyPr/>
                    <a:lstStyle/>
                    <a:p>
                      <a:pPr algn="ctr"/>
                      <a:endParaRPr lang="en-US" sz="4400" dirty="0"/>
                    </a:p>
                  </a:txBody>
                  <a:tcPr/>
                </a:tc>
                <a:tc>
                  <a:txBody>
                    <a:bodyPr/>
                    <a:lstStyle/>
                    <a:p>
                      <a:pPr algn="ctr"/>
                      <a:r>
                        <a:rPr lang="en-US" altLang="zh-CN" sz="1800" dirty="0"/>
                        <a:t>/</a:t>
                      </a:r>
                      <a:endParaRPr lang="en-US" sz="1800" dirty="0"/>
                    </a:p>
                  </a:txBody>
                  <a:tcPr marL="19050" marR="19050" marT="9525" marB="9525"/>
                </a:tc>
                <a:extLst>
                  <a:ext uri="{0D108BD9-81ED-4DB2-BD59-A6C34878D82A}">
                    <a16:rowId xmlns:a16="http://schemas.microsoft.com/office/drawing/2014/main" val="10004"/>
                  </a:ext>
                </a:extLst>
              </a:tr>
              <a:tr h="204328">
                <a:tc vMerge="1">
                  <a:txBody>
                    <a:bodyPr/>
                    <a:lstStyle/>
                    <a:p>
                      <a:endParaRPr lang="en-US" dirty="0"/>
                    </a:p>
                  </a:txBody>
                  <a:tcPr/>
                </a:tc>
                <a:tc gridSpan="2">
                  <a:txBody>
                    <a:bodyPr/>
                    <a:lstStyle/>
                    <a:p>
                      <a:pPr algn="ctr"/>
                      <a:r>
                        <a:rPr lang="en-US" sz="1800" dirty="0"/>
                        <a:t>PCA</a:t>
                      </a:r>
                    </a:p>
                  </a:txBody>
                  <a:tcPr marL="19050" marR="19050" marT="9525" marB="9525"/>
                </a:tc>
                <a:tc hMerge="1">
                  <a:txBody>
                    <a:bodyPr/>
                    <a:lstStyle/>
                    <a:p>
                      <a:pPr algn="ctr"/>
                      <a:endParaRPr lang="en-US" sz="4400" dirty="0"/>
                    </a:p>
                  </a:txBody>
                  <a:tcPr/>
                </a:tc>
                <a:tc gridSpan="2">
                  <a:txBody>
                    <a:bodyPr/>
                    <a:lstStyle/>
                    <a:p>
                      <a:pPr algn="ctr"/>
                      <a:r>
                        <a:rPr lang="en-US" altLang="zh-CN" sz="1800" dirty="0"/>
                        <a:t>0.8754</a:t>
                      </a:r>
                      <a:endParaRPr lang="en-US" sz="1800" dirty="0"/>
                    </a:p>
                  </a:txBody>
                  <a:tcPr marL="19050" marR="19050" marT="9525" marB="9525"/>
                </a:tc>
                <a:tc hMerge="1">
                  <a:txBody>
                    <a:bodyPr/>
                    <a:lstStyle/>
                    <a:p>
                      <a:pPr algn="ctr"/>
                      <a:endParaRPr lang="en-US" sz="4400" dirty="0"/>
                    </a:p>
                  </a:txBody>
                  <a:tcPr/>
                </a:tc>
                <a:tc gridSpan="2">
                  <a:txBody>
                    <a:bodyPr/>
                    <a:lstStyle/>
                    <a:p>
                      <a:pPr algn="ctr"/>
                      <a:r>
                        <a:rPr lang="en-US" altLang="zh-CN" sz="1800" dirty="0"/>
                        <a:t>0.8760</a:t>
                      </a:r>
                      <a:endParaRPr lang="en-US" sz="1800" dirty="0"/>
                    </a:p>
                  </a:txBody>
                  <a:tcPr marL="19050" marR="19050" marT="9525" marB="9525"/>
                </a:tc>
                <a:tc hMerge="1">
                  <a:txBody>
                    <a:bodyPr/>
                    <a:lstStyle/>
                    <a:p>
                      <a:pPr algn="ctr"/>
                      <a:endParaRPr lang="en-US" sz="4400" dirty="0"/>
                    </a:p>
                  </a:txBody>
                  <a:tcPr/>
                </a:tc>
                <a:tc>
                  <a:txBody>
                    <a:bodyPr/>
                    <a:lstStyle/>
                    <a:p>
                      <a:pPr algn="ctr"/>
                      <a:r>
                        <a:rPr lang="en-US" altLang="zh-CN" sz="1800" dirty="0"/>
                        <a:t>/</a:t>
                      </a:r>
                      <a:endParaRPr lang="en-US" sz="1800" dirty="0"/>
                    </a:p>
                  </a:txBody>
                  <a:tcPr marL="19050" marR="19050" marT="9525" marB="9525"/>
                </a:tc>
                <a:extLst>
                  <a:ext uri="{0D108BD9-81ED-4DB2-BD59-A6C34878D82A}">
                    <a16:rowId xmlns:a16="http://schemas.microsoft.com/office/drawing/2014/main" val="10005"/>
                  </a:ext>
                </a:extLst>
              </a:tr>
              <a:tr h="204328">
                <a:tc rowSpan="3">
                  <a:txBody>
                    <a:bodyPr/>
                    <a:lstStyle/>
                    <a:p>
                      <a:pPr algn="ctr"/>
                      <a:endParaRPr lang="en-US" sz="1800" dirty="0"/>
                    </a:p>
                    <a:p>
                      <a:pPr algn="ctr"/>
                      <a:r>
                        <a:rPr lang="en-US" sz="1800" dirty="0"/>
                        <a:t>VGG16-DCF</a:t>
                      </a:r>
                      <a:r>
                        <a:rPr lang="en-US" sz="1800" baseline="0" dirty="0"/>
                        <a:t> </a:t>
                      </a:r>
                      <a:r>
                        <a:rPr lang="en-US" sz="1800" dirty="0"/>
                        <a:t>acc.</a:t>
                      </a:r>
                    </a:p>
                  </a:txBody>
                  <a:tcPr marL="19050" marR="19050" marT="9525" marB="9525"/>
                </a:tc>
                <a:tc gridSpan="2">
                  <a:txBody>
                    <a:bodyPr/>
                    <a:lstStyle/>
                    <a:p>
                      <a:pPr algn="ctr"/>
                      <a:r>
                        <a:rPr lang="en-US" sz="1800" dirty="0"/>
                        <a:t>FB</a:t>
                      </a:r>
                    </a:p>
                  </a:txBody>
                  <a:tcPr marL="19050" marR="19050" marT="9525" marB="9525"/>
                </a:tc>
                <a:tc hMerge="1">
                  <a:txBody>
                    <a:bodyPr/>
                    <a:lstStyle/>
                    <a:p>
                      <a:pPr algn="ctr"/>
                      <a:endParaRPr lang="en-US" sz="4400" dirty="0"/>
                    </a:p>
                  </a:txBody>
                  <a:tcPr/>
                </a:tc>
                <a:tc gridSpan="2">
                  <a:txBody>
                    <a:bodyPr/>
                    <a:lstStyle/>
                    <a:p>
                      <a:pPr algn="ctr"/>
                      <a:r>
                        <a:rPr lang="en-US" sz="1800" dirty="0"/>
                        <a:t>0.9013</a:t>
                      </a:r>
                    </a:p>
                  </a:txBody>
                  <a:tcPr marL="19050" marR="19050" marT="9525" marB="9525"/>
                </a:tc>
                <a:tc hMerge="1">
                  <a:txBody>
                    <a:bodyPr/>
                    <a:lstStyle/>
                    <a:p>
                      <a:pPr algn="ctr"/>
                      <a:endParaRPr lang="en-US" sz="4400" dirty="0"/>
                    </a:p>
                  </a:txBody>
                  <a:tcPr/>
                </a:tc>
                <a:tc gridSpan="2">
                  <a:txBody>
                    <a:bodyPr/>
                    <a:lstStyle/>
                    <a:p>
                      <a:pPr algn="ctr"/>
                      <a:r>
                        <a:rPr lang="en-US" sz="1800" dirty="0"/>
                        <a:t>0.9127</a:t>
                      </a:r>
                    </a:p>
                  </a:txBody>
                  <a:tcPr marL="19050" marR="19050" marT="9525" marB="9525"/>
                </a:tc>
                <a:tc hMerge="1">
                  <a:txBody>
                    <a:bodyPr/>
                    <a:lstStyle/>
                    <a:p>
                      <a:pPr algn="ctr"/>
                      <a:endParaRPr lang="en-US" sz="4400" dirty="0"/>
                    </a:p>
                  </a:txBody>
                  <a:tcPr/>
                </a:tc>
                <a:tc>
                  <a:txBody>
                    <a:bodyPr/>
                    <a:lstStyle/>
                    <a:p>
                      <a:pPr algn="ctr"/>
                      <a:r>
                        <a:rPr lang="en-US" altLang="zh-CN" sz="1800" dirty="0"/>
                        <a:t>/</a:t>
                      </a:r>
                      <a:endParaRPr lang="en-US" sz="1800" dirty="0"/>
                    </a:p>
                  </a:txBody>
                  <a:tcPr marL="19050" marR="19050" marT="9525" marB="9525"/>
                </a:tc>
                <a:extLst>
                  <a:ext uri="{0D108BD9-81ED-4DB2-BD59-A6C34878D82A}">
                    <a16:rowId xmlns:a16="http://schemas.microsoft.com/office/drawing/2014/main" val="10006"/>
                  </a:ext>
                </a:extLst>
              </a:tr>
              <a:tr h="204328">
                <a:tc vMerge="1">
                  <a:txBody>
                    <a:bodyPr/>
                    <a:lstStyle/>
                    <a:p>
                      <a:endParaRPr lang="en-US" dirty="0"/>
                    </a:p>
                  </a:txBody>
                  <a:tcPr/>
                </a:tc>
                <a:tc gridSpan="2">
                  <a:txBody>
                    <a:bodyPr/>
                    <a:lstStyle/>
                    <a:p>
                      <a:pPr algn="ctr"/>
                      <a:r>
                        <a:rPr lang="en-US" sz="1800" dirty="0"/>
                        <a:t>RB</a:t>
                      </a:r>
                    </a:p>
                  </a:txBody>
                  <a:tcPr marL="19050" marR="19050" marT="9525" marB="9525"/>
                </a:tc>
                <a:tc hMerge="1">
                  <a:txBody>
                    <a:bodyPr/>
                    <a:lstStyle/>
                    <a:p>
                      <a:pPr algn="ctr"/>
                      <a:endParaRPr lang="en-US" sz="4400" dirty="0"/>
                    </a:p>
                  </a:txBody>
                  <a:tcPr/>
                </a:tc>
                <a:tc gridSpan="2">
                  <a:txBody>
                    <a:bodyPr/>
                    <a:lstStyle/>
                    <a:p>
                      <a:pPr algn="ctr"/>
                      <a:r>
                        <a:rPr lang="en-US" sz="1800" dirty="0"/>
                        <a:t>0.8911</a:t>
                      </a:r>
                    </a:p>
                  </a:txBody>
                  <a:tcPr marL="19050" marR="19050" marT="9525" marB="9525"/>
                </a:tc>
                <a:tc hMerge="1">
                  <a:txBody>
                    <a:bodyPr/>
                    <a:lstStyle/>
                    <a:p>
                      <a:pPr algn="ctr"/>
                      <a:endParaRPr lang="en-US" sz="4400" dirty="0"/>
                    </a:p>
                  </a:txBody>
                  <a:tcPr/>
                </a:tc>
                <a:tc gridSpan="2">
                  <a:txBody>
                    <a:bodyPr/>
                    <a:lstStyle/>
                    <a:p>
                      <a:pPr algn="ctr"/>
                      <a:r>
                        <a:rPr lang="en-US" altLang="zh-CN" sz="1800" dirty="0"/>
                        <a:t>0.9048</a:t>
                      </a:r>
                      <a:endParaRPr lang="en-US" sz="1800" dirty="0"/>
                    </a:p>
                  </a:txBody>
                  <a:tcPr marL="19050" marR="19050" marT="9525" marB="9525"/>
                </a:tc>
                <a:tc hMerge="1">
                  <a:txBody>
                    <a:bodyPr/>
                    <a:lstStyle/>
                    <a:p>
                      <a:pPr algn="ctr"/>
                      <a:endParaRPr lang="en-US" sz="4400" dirty="0"/>
                    </a:p>
                  </a:txBody>
                  <a:tcPr/>
                </a:tc>
                <a:tc>
                  <a:txBody>
                    <a:bodyPr/>
                    <a:lstStyle/>
                    <a:p>
                      <a:pPr algn="ctr"/>
                      <a:r>
                        <a:rPr lang="en-US" altLang="zh-CN" sz="1800" dirty="0"/>
                        <a:t>0.9159</a:t>
                      </a:r>
                      <a:endParaRPr lang="en-US" sz="1800" dirty="0"/>
                    </a:p>
                  </a:txBody>
                  <a:tcPr marL="19050" marR="19050" marT="9525" marB="9525"/>
                </a:tc>
                <a:extLst>
                  <a:ext uri="{0D108BD9-81ED-4DB2-BD59-A6C34878D82A}">
                    <a16:rowId xmlns:a16="http://schemas.microsoft.com/office/drawing/2014/main" val="10007"/>
                  </a:ext>
                </a:extLst>
              </a:tr>
              <a:tr h="204328">
                <a:tc vMerge="1">
                  <a:txBody>
                    <a:bodyPr/>
                    <a:lstStyle/>
                    <a:p>
                      <a:endParaRPr lang="en-US" dirty="0"/>
                    </a:p>
                  </a:txBody>
                  <a:tcPr/>
                </a:tc>
                <a:tc gridSpan="2">
                  <a:txBody>
                    <a:bodyPr/>
                    <a:lstStyle/>
                    <a:p>
                      <a:pPr algn="ctr"/>
                      <a:r>
                        <a:rPr lang="en-US" sz="1800" dirty="0"/>
                        <a:t>PCA</a:t>
                      </a:r>
                    </a:p>
                  </a:txBody>
                  <a:tcPr marL="19050" marR="19050" marT="9525" marB="9525"/>
                </a:tc>
                <a:tc hMerge="1">
                  <a:txBody>
                    <a:bodyPr/>
                    <a:lstStyle/>
                    <a:p>
                      <a:pPr algn="ctr"/>
                      <a:endParaRPr lang="en-US" sz="4400" dirty="0"/>
                    </a:p>
                  </a:txBody>
                  <a:tcPr/>
                </a:tc>
                <a:tc gridSpan="2">
                  <a:txBody>
                    <a:bodyPr/>
                    <a:lstStyle/>
                    <a:p>
                      <a:pPr algn="ctr"/>
                      <a:r>
                        <a:rPr lang="en-US" sz="1800" dirty="0"/>
                        <a:t>0.8677</a:t>
                      </a:r>
                    </a:p>
                  </a:txBody>
                  <a:tcPr marL="19050" marR="19050" marT="9525" marB="9525"/>
                </a:tc>
                <a:tc hMerge="1">
                  <a:txBody>
                    <a:bodyPr/>
                    <a:lstStyle/>
                    <a:p>
                      <a:pPr algn="ctr"/>
                      <a:endParaRPr lang="en-US" sz="4400" dirty="0"/>
                    </a:p>
                  </a:txBody>
                  <a:tcPr/>
                </a:tc>
                <a:tc gridSpan="2">
                  <a:txBody>
                    <a:bodyPr/>
                    <a:lstStyle/>
                    <a:p>
                      <a:pPr algn="ctr"/>
                      <a:r>
                        <a:rPr lang="en-US" altLang="zh-CN" sz="1800" dirty="0"/>
                        <a:t>0.8865</a:t>
                      </a:r>
                      <a:endParaRPr lang="en-US" sz="1800" dirty="0"/>
                    </a:p>
                  </a:txBody>
                  <a:tcPr marL="19050" marR="19050" marT="9525" marB="9525"/>
                </a:tc>
                <a:tc hMerge="1">
                  <a:txBody>
                    <a:bodyPr/>
                    <a:lstStyle/>
                    <a:p>
                      <a:pPr algn="ctr"/>
                      <a:endParaRPr lang="en-US" sz="4400" dirty="0"/>
                    </a:p>
                  </a:txBody>
                  <a:tcPr/>
                </a:tc>
                <a:tc>
                  <a:txBody>
                    <a:bodyPr/>
                    <a:lstStyle/>
                    <a:p>
                      <a:pPr algn="ctr"/>
                      <a:r>
                        <a:rPr lang="en-US" altLang="zh-CN" sz="1800" dirty="0"/>
                        <a:t>0.8912</a:t>
                      </a:r>
                      <a:endParaRPr lang="en-US" sz="1800" dirty="0"/>
                    </a:p>
                  </a:txBody>
                  <a:tcPr marL="19050" marR="19050" marT="9525" marB="9525"/>
                </a:tc>
                <a:extLst>
                  <a:ext uri="{0D108BD9-81ED-4DB2-BD59-A6C34878D82A}">
                    <a16:rowId xmlns:a16="http://schemas.microsoft.com/office/drawing/2014/main" val="10008"/>
                  </a:ext>
                </a:extLst>
              </a:tr>
              <a:tr h="204328">
                <a:tc>
                  <a:txBody>
                    <a:bodyPr/>
                    <a:lstStyle/>
                    <a:p>
                      <a:pPr algn="ctr"/>
                      <a:r>
                        <a:rPr lang="en-US" sz="1800" dirty="0"/>
                        <a:t>#</a:t>
                      </a:r>
                      <a:r>
                        <a:rPr lang="en-US" sz="1800" dirty="0" err="1"/>
                        <a:t>param</a:t>
                      </a:r>
                      <a:r>
                        <a:rPr lang="en-US" sz="1800" dirty="0"/>
                        <a:t>.</a:t>
                      </a:r>
                    </a:p>
                  </a:txBody>
                  <a:tcPr marL="19050" marR="19050" marT="9525" marB="9525"/>
                </a:tc>
                <a:tc gridSpan="2">
                  <a:txBody>
                    <a:bodyPr/>
                    <a:lstStyle/>
                    <a:p>
                      <a:pPr algn="ctr"/>
                      <a:endParaRPr lang="en-US" sz="1800" dirty="0"/>
                    </a:p>
                  </a:txBody>
                  <a:tcPr marL="19050" marR="19050" marT="9525" marB="9525"/>
                </a:tc>
                <a:tc hMerge="1">
                  <a:txBody>
                    <a:bodyPr/>
                    <a:lstStyle/>
                    <a:p>
                      <a:pPr algn="ctr"/>
                      <a:endParaRPr lang="en-US" sz="4400" dirty="0"/>
                    </a:p>
                  </a:txBody>
                  <a:tcPr/>
                </a:tc>
                <a:tc gridSpan="2">
                  <a:txBody>
                    <a:bodyPr/>
                    <a:lstStyle/>
                    <a:p>
                      <a:pPr algn="ctr"/>
                      <a:r>
                        <a:rPr lang="en-US" sz="1800" dirty="0"/>
                        <a:t>4.91e+6</a:t>
                      </a:r>
                    </a:p>
                  </a:txBody>
                  <a:tcPr marL="19050" marR="19050" marT="9525" marB="9525"/>
                </a:tc>
                <a:tc hMerge="1">
                  <a:txBody>
                    <a:bodyPr/>
                    <a:lstStyle/>
                    <a:p>
                      <a:pPr algn="ctr"/>
                      <a:endParaRPr lang="en-US" sz="4400" dirty="0"/>
                    </a:p>
                  </a:txBody>
                  <a:tcPr/>
                </a:tc>
                <a:tc gridSpan="2">
                  <a:txBody>
                    <a:bodyPr/>
                    <a:lstStyle/>
                    <a:p>
                      <a:pPr algn="ctr"/>
                      <a:r>
                        <a:rPr lang="en-US" sz="1800" dirty="0"/>
                        <a:t>8.18e+6</a:t>
                      </a:r>
                    </a:p>
                  </a:txBody>
                  <a:tcPr marL="19050" marR="19050" marT="9525" marB="9525"/>
                </a:tc>
                <a:tc hMerge="1">
                  <a:txBody>
                    <a:bodyPr/>
                    <a:lstStyle/>
                    <a:p>
                      <a:pPr algn="ctr"/>
                      <a:endParaRPr lang="en-US" sz="4400" dirty="0"/>
                    </a:p>
                  </a:txBody>
                  <a:tcPr/>
                </a:tc>
                <a:tc>
                  <a:txBody>
                    <a:bodyPr/>
                    <a:lstStyle/>
                    <a:p>
                      <a:pPr algn="ctr"/>
                      <a:r>
                        <a:rPr lang="en-US" sz="1800" dirty="0"/>
                        <a:t>1.47e+7</a:t>
                      </a:r>
                    </a:p>
                  </a:txBody>
                  <a:tcPr marL="19050" marR="19050" marT="9525" marB="9525"/>
                </a:tc>
                <a:extLst>
                  <a:ext uri="{0D108BD9-81ED-4DB2-BD59-A6C34878D82A}">
                    <a16:rowId xmlns:a16="http://schemas.microsoft.com/office/drawing/2014/main" val="10009"/>
                  </a:ext>
                </a:extLst>
              </a:tr>
              <a:tr h="204328">
                <a:tc>
                  <a:txBody>
                    <a:bodyPr/>
                    <a:lstStyle/>
                    <a:p>
                      <a:pPr algn="ctr"/>
                      <a:r>
                        <a:rPr lang="en-US" sz="1600" dirty="0"/>
                        <a:t>ResNet50-CNN acc.</a:t>
                      </a:r>
                    </a:p>
                  </a:txBody>
                  <a:tcPr marL="19050" marR="19050" marT="9525" marB="9525"/>
                </a:tc>
                <a:tc gridSpan="7">
                  <a:txBody>
                    <a:bodyPr/>
                    <a:lstStyle/>
                    <a:p>
                      <a:pPr algn="ctr"/>
                      <a:r>
                        <a:rPr lang="en-US" sz="1800" dirty="0"/>
                        <a:t>0.9362</a:t>
                      </a:r>
                    </a:p>
                  </a:txBody>
                  <a:tcPr marL="19050" marR="19050" marT="9525" marB="9525"/>
                </a:tc>
                <a:tc hMerge="1">
                  <a:txBody>
                    <a:bodyPr/>
                    <a:lstStyle/>
                    <a:p>
                      <a:pPr algn="ctr"/>
                      <a:endParaRPr lang="en-US" sz="4400" dirty="0"/>
                    </a:p>
                  </a:txBody>
                  <a:tcPr/>
                </a:tc>
                <a:tc hMerge="1">
                  <a:txBody>
                    <a:bodyPr/>
                    <a:lstStyle/>
                    <a:p>
                      <a:endParaRPr lang="en-US"/>
                    </a:p>
                  </a:txBody>
                  <a:tcPr/>
                </a:tc>
                <a:tc hMerge="1">
                  <a:txBody>
                    <a:bodyPr/>
                    <a:lstStyle/>
                    <a:p>
                      <a:pPr algn="ctr"/>
                      <a:endParaRPr lang="en-US" sz="4400" dirty="0"/>
                    </a:p>
                  </a:txBody>
                  <a:tcPr/>
                </a:tc>
                <a:tc hMerge="1">
                  <a:txBody>
                    <a:bodyPr/>
                    <a:lstStyle/>
                    <a:p>
                      <a:endParaRPr lang="en-US"/>
                    </a:p>
                  </a:txBody>
                  <a:tcPr/>
                </a:tc>
                <a:tc hMerge="1">
                  <a:txBody>
                    <a:bodyPr/>
                    <a:lstStyle/>
                    <a:p>
                      <a:pPr algn="ctr"/>
                      <a:endParaRPr lang="en-US" sz="4400" dirty="0"/>
                    </a:p>
                  </a:txBody>
                  <a:tcPr/>
                </a:tc>
                <a:tc hMerge="1">
                  <a:txBody>
                    <a:bodyPr/>
                    <a:lstStyle/>
                    <a:p>
                      <a:endParaRPr lang="en-US"/>
                    </a:p>
                  </a:txBody>
                  <a:tcPr/>
                </a:tc>
                <a:extLst>
                  <a:ext uri="{0D108BD9-81ED-4DB2-BD59-A6C34878D82A}">
                    <a16:rowId xmlns:a16="http://schemas.microsoft.com/office/drawing/2014/main" val="10010"/>
                  </a:ext>
                </a:extLst>
              </a:tr>
              <a:tr h="204328">
                <a:tc>
                  <a:txBody>
                    <a:bodyPr/>
                    <a:lstStyle/>
                    <a:p>
                      <a:pPr marL="0" marR="0" indent="0" algn="ctr" defTabSz="3604184" rtl="0" eaLnBrk="1" fontAlgn="auto" latinLnBrk="0" hangingPunct="1">
                        <a:lnSpc>
                          <a:spcPct val="100000"/>
                        </a:lnSpc>
                        <a:spcBef>
                          <a:spcPts val="0"/>
                        </a:spcBef>
                        <a:spcAft>
                          <a:spcPts val="0"/>
                        </a:spcAft>
                        <a:buClrTx/>
                        <a:buSzTx/>
                        <a:buFontTx/>
                        <a:buNone/>
                        <a:tabLst/>
                        <a:defRPr/>
                      </a:pPr>
                      <a:r>
                        <a:rPr lang="en-US" sz="1600" dirty="0"/>
                        <a:t>#</a:t>
                      </a:r>
                      <a:r>
                        <a:rPr lang="en-US" sz="1600" dirty="0" err="1"/>
                        <a:t>param</a:t>
                      </a:r>
                      <a:r>
                        <a:rPr lang="en-US" sz="1600" dirty="0"/>
                        <a:t>.</a:t>
                      </a:r>
                    </a:p>
                  </a:txBody>
                  <a:tcPr marL="19050" marR="19050" marT="9525" marB="9525"/>
                </a:tc>
                <a:tc gridSpan="7">
                  <a:txBody>
                    <a:bodyPr/>
                    <a:lstStyle/>
                    <a:p>
                      <a:pPr algn="ctr"/>
                      <a:r>
                        <a:rPr lang="en-US" sz="1800" dirty="0"/>
                        <a:t>2.46e+7</a:t>
                      </a:r>
                    </a:p>
                  </a:txBody>
                  <a:tcPr marL="19050" marR="19050" marT="9525" marB="95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204328">
                <a:tc rowSpan="3">
                  <a:txBody>
                    <a:bodyPr/>
                    <a:lstStyle/>
                    <a:p>
                      <a:pPr algn="ctr"/>
                      <a:endParaRPr lang="en-US" sz="1800" dirty="0"/>
                    </a:p>
                    <a:p>
                      <a:pPr algn="ctr"/>
                      <a:r>
                        <a:rPr lang="en-US" sz="1800" dirty="0"/>
                        <a:t>ResNet50-DCF</a:t>
                      </a:r>
                    </a:p>
                    <a:p>
                      <a:pPr algn="ctr"/>
                      <a:r>
                        <a:rPr lang="en-US" sz="1800" dirty="0"/>
                        <a:t>acc.</a:t>
                      </a:r>
                    </a:p>
                  </a:txBody>
                  <a:tcPr marL="19050" marR="19050" marT="9525" marB="9525"/>
                </a:tc>
                <a:tc>
                  <a:txBody>
                    <a:bodyPr/>
                    <a:lstStyle/>
                    <a:p>
                      <a:pPr algn="ctr"/>
                      <a:r>
                        <a:rPr lang="en-US" sz="1800" dirty="0"/>
                        <a:t>FB</a:t>
                      </a:r>
                    </a:p>
                  </a:txBody>
                  <a:tcPr marL="19050" marR="19050" marT="9525" marB="9525"/>
                </a:tc>
                <a:tc gridSpan="2">
                  <a:txBody>
                    <a:bodyPr/>
                    <a:lstStyle/>
                    <a:p>
                      <a:pPr algn="ctr"/>
                      <a:r>
                        <a:rPr lang="en-US" sz="1800" dirty="0"/>
                        <a:t>0.8341</a:t>
                      </a:r>
                    </a:p>
                  </a:txBody>
                  <a:tcPr marL="19050" marR="19050" marT="9525" marB="9525"/>
                </a:tc>
                <a:tc hMerge="1">
                  <a:txBody>
                    <a:bodyPr/>
                    <a:lstStyle/>
                    <a:p>
                      <a:endParaRPr lang="en-US"/>
                    </a:p>
                  </a:txBody>
                  <a:tcPr/>
                </a:tc>
                <a:tc gridSpan="2">
                  <a:txBody>
                    <a:bodyPr/>
                    <a:lstStyle/>
                    <a:p>
                      <a:pPr algn="ctr"/>
                      <a:r>
                        <a:rPr lang="en-US" sz="1800" dirty="0"/>
                        <a:t>0.8408</a:t>
                      </a:r>
                    </a:p>
                  </a:txBody>
                  <a:tcPr marL="19050" marR="19050" marT="9525" marB="9525"/>
                </a:tc>
                <a:tc hMerge="1">
                  <a:txBody>
                    <a:bodyPr/>
                    <a:lstStyle/>
                    <a:p>
                      <a:endParaRPr lang="en-US"/>
                    </a:p>
                  </a:txBody>
                  <a:tcPr/>
                </a:tc>
                <a:tc gridSpan="2">
                  <a:txBody>
                    <a:bodyPr/>
                    <a:lstStyle/>
                    <a:p>
                      <a:pPr algn="ctr"/>
                      <a:r>
                        <a:rPr lang="en-US" altLang="zh-CN" sz="1800" dirty="0"/>
                        <a:t>/</a:t>
                      </a:r>
                      <a:endParaRPr lang="en-US" sz="1800" dirty="0"/>
                    </a:p>
                  </a:txBody>
                  <a:tcPr marL="19050" marR="19050" marT="9525" marB="9525"/>
                </a:tc>
                <a:tc hMerge="1">
                  <a:txBody>
                    <a:bodyPr/>
                    <a:lstStyle/>
                    <a:p>
                      <a:endParaRPr lang="en-US"/>
                    </a:p>
                  </a:txBody>
                  <a:tcPr/>
                </a:tc>
                <a:extLst>
                  <a:ext uri="{0D108BD9-81ED-4DB2-BD59-A6C34878D82A}">
                    <a16:rowId xmlns:a16="http://schemas.microsoft.com/office/drawing/2014/main" val="10012"/>
                  </a:ext>
                </a:extLst>
              </a:tr>
              <a:tr h="204328">
                <a:tc vMerge="1">
                  <a:txBody>
                    <a:bodyPr/>
                    <a:lstStyle/>
                    <a:p>
                      <a:endParaRPr lang="en-US" dirty="0"/>
                    </a:p>
                  </a:txBody>
                  <a:tcPr/>
                </a:tc>
                <a:tc>
                  <a:txBody>
                    <a:bodyPr/>
                    <a:lstStyle/>
                    <a:p>
                      <a:pPr algn="ctr"/>
                      <a:r>
                        <a:rPr lang="en-US" sz="1800" dirty="0"/>
                        <a:t>RB</a:t>
                      </a:r>
                    </a:p>
                  </a:txBody>
                  <a:tcPr marL="19050" marR="19050" marT="9525" marB="9525"/>
                </a:tc>
                <a:tc gridSpan="2">
                  <a:txBody>
                    <a:bodyPr/>
                    <a:lstStyle/>
                    <a:p>
                      <a:pPr algn="ctr"/>
                      <a:r>
                        <a:rPr lang="en-US" sz="1800" dirty="0"/>
                        <a:t>0.8029</a:t>
                      </a:r>
                    </a:p>
                  </a:txBody>
                  <a:tcPr marL="19050" marR="19050" marT="9525" marB="9525"/>
                </a:tc>
                <a:tc hMerge="1">
                  <a:txBody>
                    <a:bodyPr/>
                    <a:lstStyle/>
                    <a:p>
                      <a:endParaRPr lang="en-US"/>
                    </a:p>
                  </a:txBody>
                  <a:tcPr/>
                </a:tc>
                <a:tc gridSpan="2">
                  <a:txBody>
                    <a:bodyPr/>
                    <a:lstStyle/>
                    <a:p>
                      <a:pPr algn="ctr"/>
                      <a:r>
                        <a:rPr lang="en-US" altLang="zh-CN" sz="1800" dirty="0"/>
                        <a:t>0.8315</a:t>
                      </a:r>
                      <a:endParaRPr lang="en-US" sz="1800" dirty="0"/>
                    </a:p>
                  </a:txBody>
                  <a:tcPr marL="19050" marR="19050" marT="9525" marB="9525"/>
                </a:tc>
                <a:tc hMerge="1">
                  <a:txBody>
                    <a:bodyPr/>
                    <a:lstStyle/>
                    <a:p>
                      <a:endParaRPr lang="en-US"/>
                    </a:p>
                  </a:txBody>
                  <a:tcPr/>
                </a:tc>
                <a:tc gridSpan="2">
                  <a:txBody>
                    <a:bodyPr/>
                    <a:lstStyle/>
                    <a:p>
                      <a:pPr algn="ctr"/>
                      <a:r>
                        <a:rPr lang="en-US" altLang="zh-CN" sz="1800" dirty="0"/>
                        <a:t>0.8468</a:t>
                      </a:r>
                      <a:endParaRPr lang="en-US" sz="1800" dirty="0"/>
                    </a:p>
                  </a:txBody>
                  <a:tcPr marL="19050" marR="19050" marT="9525" marB="9525"/>
                </a:tc>
                <a:tc hMerge="1">
                  <a:txBody>
                    <a:bodyPr/>
                    <a:lstStyle/>
                    <a:p>
                      <a:endParaRPr lang="en-US"/>
                    </a:p>
                  </a:txBody>
                  <a:tcPr/>
                </a:tc>
                <a:extLst>
                  <a:ext uri="{0D108BD9-81ED-4DB2-BD59-A6C34878D82A}">
                    <a16:rowId xmlns:a16="http://schemas.microsoft.com/office/drawing/2014/main" val="10013"/>
                  </a:ext>
                </a:extLst>
              </a:tr>
              <a:tr h="204328">
                <a:tc vMerge="1">
                  <a:txBody>
                    <a:bodyPr/>
                    <a:lstStyle/>
                    <a:p>
                      <a:endParaRPr lang="en-US" dirty="0"/>
                    </a:p>
                  </a:txBody>
                  <a:tcPr/>
                </a:tc>
                <a:tc>
                  <a:txBody>
                    <a:bodyPr/>
                    <a:lstStyle/>
                    <a:p>
                      <a:pPr algn="ctr"/>
                      <a:r>
                        <a:rPr lang="en-US" sz="1800" dirty="0"/>
                        <a:t>PCA</a:t>
                      </a:r>
                    </a:p>
                  </a:txBody>
                  <a:tcPr marL="19050" marR="19050" marT="9525" marB="9525"/>
                </a:tc>
                <a:tc gridSpan="2">
                  <a:txBody>
                    <a:bodyPr/>
                    <a:lstStyle/>
                    <a:p>
                      <a:pPr algn="ctr"/>
                      <a:r>
                        <a:rPr lang="en-US" sz="1800" dirty="0"/>
                        <a:t>0.8602</a:t>
                      </a:r>
                    </a:p>
                  </a:txBody>
                  <a:tcPr marL="19050" marR="19050" marT="9525" marB="9525"/>
                </a:tc>
                <a:tc hMerge="1">
                  <a:txBody>
                    <a:bodyPr/>
                    <a:lstStyle/>
                    <a:p>
                      <a:endParaRPr lang="en-US"/>
                    </a:p>
                  </a:txBody>
                  <a:tcPr/>
                </a:tc>
                <a:tc gridSpan="2">
                  <a:txBody>
                    <a:bodyPr/>
                    <a:lstStyle/>
                    <a:p>
                      <a:pPr algn="ctr"/>
                      <a:r>
                        <a:rPr lang="en-US" altLang="zh-CN" sz="1800" dirty="0"/>
                        <a:t>0.8802</a:t>
                      </a:r>
                      <a:endParaRPr lang="en-US" sz="1800" dirty="0"/>
                    </a:p>
                  </a:txBody>
                  <a:tcPr marL="19050" marR="19050" marT="9525" marB="9525"/>
                </a:tc>
                <a:tc hMerge="1">
                  <a:txBody>
                    <a:bodyPr/>
                    <a:lstStyle/>
                    <a:p>
                      <a:endParaRPr lang="en-US"/>
                    </a:p>
                  </a:txBody>
                  <a:tcPr/>
                </a:tc>
                <a:tc gridSpan="2">
                  <a:txBody>
                    <a:bodyPr/>
                    <a:lstStyle/>
                    <a:p>
                      <a:pPr algn="ctr"/>
                      <a:r>
                        <a:rPr lang="en-US" altLang="zh-CN" sz="1800" dirty="0"/>
                        <a:t>0.8956</a:t>
                      </a:r>
                      <a:endParaRPr lang="en-US" sz="1800" dirty="0"/>
                    </a:p>
                  </a:txBody>
                  <a:tcPr marL="19050" marR="19050" marT="9525" marB="9525"/>
                </a:tc>
                <a:tc hMerge="1">
                  <a:txBody>
                    <a:bodyPr/>
                    <a:lstStyle/>
                    <a:p>
                      <a:endParaRPr lang="en-US"/>
                    </a:p>
                  </a:txBody>
                  <a:tcPr/>
                </a:tc>
                <a:extLst>
                  <a:ext uri="{0D108BD9-81ED-4DB2-BD59-A6C34878D82A}">
                    <a16:rowId xmlns:a16="http://schemas.microsoft.com/office/drawing/2014/main" val="10014"/>
                  </a:ext>
                </a:extLst>
              </a:tr>
              <a:tr h="204328">
                <a:tc>
                  <a:txBody>
                    <a:bodyPr/>
                    <a:lstStyle/>
                    <a:p>
                      <a:pPr algn="ctr"/>
                      <a:r>
                        <a:rPr lang="en-US" sz="1800" dirty="0"/>
                        <a:t>#</a:t>
                      </a:r>
                      <a:r>
                        <a:rPr lang="en-US" sz="1800" dirty="0" err="1"/>
                        <a:t>param</a:t>
                      </a:r>
                      <a:r>
                        <a:rPr lang="en-US" sz="1800" dirty="0"/>
                        <a:t>.</a:t>
                      </a:r>
                    </a:p>
                  </a:txBody>
                  <a:tcPr marL="19050" marR="19050" marT="9525" marB="9525"/>
                </a:tc>
                <a:tc>
                  <a:txBody>
                    <a:bodyPr/>
                    <a:lstStyle/>
                    <a:p>
                      <a:pPr algn="ctr"/>
                      <a:endParaRPr lang="en-US" sz="1800" dirty="0"/>
                    </a:p>
                  </a:txBody>
                  <a:tcPr marL="19050" marR="19050" marT="9525" marB="9525"/>
                </a:tc>
                <a:tc gridSpan="2">
                  <a:txBody>
                    <a:bodyPr/>
                    <a:lstStyle/>
                    <a:p>
                      <a:pPr algn="ctr"/>
                      <a:r>
                        <a:rPr lang="en-US" sz="1800" dirty="0"/>
                        <a:t>8.20e+6</a:t>
                      </a:r>
                    </a:p>
                  </a:txBody>
                  <a:tcPr marL="19050" marR="19050" marT="9525" marB="9525"/>
                </a:tc>
                <a:tc hMerge="1">
                  <a:txBody>
                    <a:bodyPr/>
                    <a:lstStyle/>
                    <a:p>
                      <a:endParaRPr lang="en-US"/>
                    </a:p>
                  </a:txBody>
                  <a:tcPr/>
                </a:tc>
                <a:tc gridSpan="2">
                  <a:txBody>
                    <a:bodyPr/>
                    <a:lstStyle/>
                    <a:p>
                      <a:pPr algn="ctr"/>
                      <a:r>
                        <a:rPr lang="en-US" sz="1800" dirty="0"/>
                        <a:t>1.37e+7</a:t>
                      </a:r>
                    </a:p>
                  </a:txBody>
                  <a:tcPr marL="19050" marR="19050" marT="9525" marB="9525"/>
                </a:tc>
                <a:tc hMerge="1">
                  <a:txBody>
                    <a:bodyPr/>
                    <a:lstStyle/>
                    <a:p>
                      <a:endParaRPr lang="en-US"/>
                    </a:p>
                  </a:txBody>
                  <a:tcPr/>
                </a:tc>
                <a:tc gridSpan="2">
                  <a:txBody>
                    <a:bodyPr/>
                    <a:lstStyle/>
                    <a:p>
                      <a:pPr algn="ctr"/>
                      <a:r>
                        <a:rPr lang="en-US" sz="1800" dirty="0"/>
                        <a:t>2.46e+7</a:t>
                      </a:r>
                    </a:p>
                  </a:txBody>
                  <a:tcPr marL="19050" marR="19050" marT="9525" marB="9525"/>
                </a:tc>
                <a:tc hMerge="1">
                  <a:txBody>
                    <a:bodyPr/>
                    <a:lstStyle/>
                    <a:p>
                      <a:endParaRPr lang="en-US"/>
                    </a:p>
                  </a:txBody>
                  <a:tcPr/>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8" name="Rectangle 7"/>
              <p:cNvSpPr/>
              <p:nvPr/>
            </p:nvSpPr>
            <p:spPr>
              <a:xfrm>
                <a:off x="6725487" y="965201"/>
                <a:ext cx="5403013" cy="3501856"/>
              </a:xfrm>
              <a:prstGeom prst="rect">
                <a:avLst/>
              </a:prstGeom>
            </p:spPr>
            <p:txBody>
              <a:bodyPr wrap="square">
                <a:spAutoFit/>
              </a:bodyPr>
              <a:lstStyle/>
              <a:p>
                <a:pPr marL="342900" indent="-342900">
                  <a:buClr>
                    <a:schemeClr val="tx1"/>
                  </a:buClr>
                  <a:buSzPct val="80000"/>
                  <a:buFont typeface="Wingdings" charset="2"/>
                  <a:buChar char="§"/>
                </a:pPr>
                <a:r>
                  <a:rPr lang="en-US" sz="2000" dirty="0"/>
                  <a:t>K ↑, accuracy ↑</a:t>
                </a:r>
              </a:p>
              <a:p>
                <a:pPr marL="342900" indent="-342900">
                  <a:buClr>
                    <a:schemeClr val="tx1"/>
                  </a:buClr>
                  <a:buSzPct val="80000"/>
                  <a:buFont typeface="Wingdings" charset="2"/>
                  <a:buChar char="§"/>
                </a:pPr>
                <a:r>
                  <a:rPr lang="en-US" sz="2000" dirty="0"/>
                  <a:t>Reduction of the number of parameters with comparable accuracy</a:t>
                </a:r>
              </a:p>
              <a:p>
                <a:pPr marL="342900" indent="-342900">
                  <a:buClr>
                    <a:schemeClr val="tx1"/>
                  </a:buClr>
                  <a:buSzPct val="80000"/>
                  <a:buFont typeface="Wingdings" charset="2"/>
                  <a:buChar char="§"/>
                </a:pPr>
                <a:r>
                  <a:rPr lang="en-US" sz="2000" dirty="0"/>
                  <a:t>VGG outperforms </a:t>
                </a:r>
                <a:r>
                  <a:rPr lang="en-US" sz="2000" dirty="0" err="1"/>
                  <a:t>ResNet</a:t>
                </a:r>
                <a:endParaRPr lang="en-US" sz="2000" dirty="0"/>
              </a:p>
              <a:p>
                <a:pPr>
                  <a:buClr>
                    <a:schemeClr val="tx1"/>
                  </a:buClr>
                  <a:buSzPct val="80000"/>
                </a:pPr>
                <a:r>
                  <a:rPr lang="en-US" sz="2000" dirty="0"/>
                  <a:t>        K = 3, 5      </a:t>
                </a:r>
              </a:p>
              <a:p>
                <a:pPr>
                  <a:buClr>
                    <a:schemeClr val="tx1"/>
                  </a:buClr>
                  <a:buSzPct val="80000"/>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charset="0"/>
                          </a:rPr>
                          <m:t>𝐿</m:t>
                        </m:r>
                      </m:e>
                      <m:sub>
                        <m:r>
                          <a:rPr lang="en-US" sz="2000" b="0" i="1" smtClean="0">
                            <a:latin typeface="Cambria Math" charset="0"/>
                          </a:rPr>
                          <m:t>1</m:t>
                        </m:r>
                      </m:sub>
                    </m:sSub>
                    <m:r>
                      <a:rPr lang="en-US" sz="2000" b="0" i="1" smtClean="0">
                        <a:latin typeface="Cambria Math" charset="0"/>
                      </a:rPr>
                      <m:t>=3</m:t>
                    </m:r>
                  </m:oMath>
                </a14:m>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charset="0"/>
                          </a:rPr>
                          <m:t>𝐿</m:t>
                        </m:r>
                      </m:e>
                      <m:sub>
                        <m:r>
                          <a:rPr lang="en-US" sz="2000" b="0" i="1" smtClean="0">
                            <a:latin typeface="Cambria Math" charset="0"/>
                          </a:rPr>
                          <m:t>2</m:t>
                        </m:r>
                      </m:sub>
                    </m:sSub>
                    <m:r>
                      <a:rPr lang="en-US" sz="2000" b="0" i="1" smtClean="0">
                        <a:latin typeface="Cambria Math" charset="0"/>
                      </a:rPr>
                      <m:t>=7</m:t>
                    </m:r>
                  </m:oMath>
                </a14:m>
                <a:endParaRPr lang="en-US" sz="2000" dirty="0"/>
              </a:p>
              <a:p>
                <a:pPr>
                  <a:buClr>
                    <a:schemeClr val="tx1"/>
                  </a:buClr>
                  <a:buSzPct val="80000"/>
                </a:pPr>
                <a:endParaRPr lang="en-US" sz="2000" dirty="0"/>
              </a:p>
              <a:p>
                <a:pPr>
                  <a:buClr>
                    <a:schemeClr val="tx1"/>
                  </a:buClr>
                  <a:buSzPct val="80000"/>
                </a:pPr>
                <a:r>
                  <a:rPr lang="en-US" sz="2000" dirty="0"/>
                  <a:t>        VGG: </a:t>
                </a:r>
                <a14:m>
                  <m:oMath xmlns:m="http://schemas.openxmlformats.org/officeDocument/2006/math">
                    <m:f>
                      <m:fPr>
                        <m:ctrlPr>
                          <a:rPr lang="mr-IN" sz="2000" i="1" smtClean="0">
                            <a:latin typeface="Cambria Math" panose="02040503050406030204" pitchFamily="18" charset="0"/>
                          </a:rPr>
                        </m:ctrlPr>
                      </m:fPr>
                      <m:num>
                        <m:r>
                          <a:rPr lang="en-US" sz="2000" b="0" i="1" smtClean="0">
                            <a:latin typeface="Cambria Math" charset="0"/>
                          </a:rPr>
                          <m:t>𝐾</m:t>
                        </m:r>
                      </m:num>
                      <m:den>
                        <m:sSup>
                          <m:sSupPr>
                            <m:ctrlPr>
                              <a:rPr lang="mr-IN" sz="2000" i="1" smtClean="0">
                                <a:latin typeface="Cambria Math" panose="02040503050406030204" pitchFamily="18" charset="0"/>
                              </a:rPr>
                            </m:ctrlPr>
                          </m:sSupPr>
                          <m:e>
                            <m:sSub>
                              <m:sSubPr>
                                <m:ctrlPr>
                                  <a:rPr lang="en-US" sz="2000" i="1" smtClean="0">
                                    <a:latin typeface="Cambria Math" panose="02040503050406030204" pitchFamily="18" charset="0"/>
                                  </a:rPr>
                                </m:ctrlPr>
                              </m:sSubPr>
                              <m:e>
                                <m:r>
                                  <a:rPr lang="en-US" sz="2000" b="0" i="1" smtClean="0">
                                    <a:latin typeface="Cambria Math" charset="0"/>
                                  </a:rPr>
                                  <m:t>𝐿</m:t>
                                </m:r>
                              </m:e>
                              <m:sub>
                                <m:r>
                                  <a:rPr lang="en-US" sz="2000" b="0" i="1" smtClean="0">
                                    <a:latin typeface="Cambria Math" charset="0"/>
                                  </a:rPr>
                                  <m:t>1</m:t>
                                </m:r>
                              </m:sub>
                            </m:sSub>
                          </m:e>
                          <m:sup>
                            <m:r>
                              <a:rPr lang="en-US" sz="2000" b="0" i="1" smtClean="0">
                                <a:latin typeface="Cambria Math" charset="0"/>
                              </a:rPr>
                              <m:t>2</m:t>
                            </m:r>
                          </m:sup>
                        </m:sSup>
                      </m:den>
                    </m:f>
                    <m:r>
                      <a:rPr lang="en-US" sz="2000" b="0" i="1" smtClean="0">
                        <a:latin typeface="Cambria Math" charset="0"/>
                      </a:rPr>
                      <m:t> </m:t>
                    </m:r>
                    <m:r>
                      <a:rPr lang="en-US" sz="2000" b="0" i="1" smtClean="0">
                        <a:latin typeface="Cambria Math" charset="0"/>
                        <a:ea typeface="Cambria Math" charset="0"/>
                        <a:cs typeface="Cambria Math" charset="0"/>
                      </a:rPr>
                      <m:t>≈0.33, 0.56</m:t>
                    </m:r>
                  </m:oMath>
                </a14:m>
                <a:endParaRPr lang="en-US" sz="2000" b="0" dirty="0">
                  <a:ea typeface="Cambria Math" charset="0"/>
                  <a:cs typeface="Cambria Math" charset="0"/>
                </a:endParaRPr>
              </a:p>
              <a:p>
                <a:pPr>
                  <a:buClr>
                    <a:schemeClr val="tx1"/>
                  </a:buClr>
                  <a:buSzPct val="80000"/>
                </a:pPr>
                <a:r>
                  <a:rPr lang="en-US" sz="2000" dirty="0"/>
                  <a:t>        </a:t>
                </a:r>
                <a:r>
                  <a:rPr lang="en-US" sz="2000" dirty="0" err="1"/>
                  <a:t>ResNet</a:t>
                </a:r>
                <a:r>
                  <a:rPr lang="en-US" sz="2000" dirty="0"/>
                  <a:t>: </a:t>
                </a:r>
                <a14:m>
                  <m:oMath xmlns:m="http://schemas.openxmlformats.org/officeDocument/2006/math">
                    <m:f>
                      <m:fPr>
                        <m:ctrlPr>
                          <a:rPr lang="mr-IN" sz="2000" i="1" smtClean="0">
                            <a:latin typeface="Cambria Math" panose="02040503050406030204" pitchFamily="18" charset="0"/>
                          </a:rPr>
                        </m:ctrlPr>
                      </m:fPr>
                      <m:num>
                        <m:r>
                          <a:rPr lang="en-US" sz="2000" b="0" i="1" smtClean="0">
                            <a:latin typeface="Cambria Math" charset="0"/>
                          </a:rPr>
                          <m:t>𝐾</m:t>
                        </m:r>
                      </m:num>
                      <m:den>
                        <m:sSup>
                          <m:sSupPr>
                            <m:ctrlPr>
                              <a:rPr lang="mr-IN" sz="2000" i="1" smtClean="0">
                                <a:latin typeface="Cambria Math" panose="02040503050406030204" pitchFamily="18" charset="0"/>
                              </a:rPr>
                            </m:ctrlPr>
                          </m:sSupPr>
                          <m:e>
                            <m:sSub>
                              <m:sSubPr>
                                <m:ctrlPr>
                                  <a:rPr lang="en-US" sz="2000" i="1" smtClean="0">
                                    <a:latin typeface="Cambria Math" panose="02040503050406030204" pitchFamily="18" charset="0"/>
                                  </a:rPr>
                                </m:ctrlPr>
                              </m:sSubPr>
                              <m:e>
                                <m:r>
                                  <a:rPr lang="en-US" sz="2000" b="0" i="1" smtClean="0">
                                    <a:latin typeface="Cambria Math" charset="0"/>
                                  </a:rPr>
                                  <m:t>𝐿</m:t>
                                </m:r>
                              </m:e>
                              <m:sub>
                                <m:r>
                                  <a:rPr lang="en-US" sz="2000" b="0" i="1" smtClean="0">
                                    <a:latin typeface="Cambria Math" charset="0"/>
                                  </a:rPr>
                                  <m:t>2</m:t>
                                </m:r>
                              </m:sub>
                            </m:sSub>
                          </m:e>
                          <m:sup>
                            <m:r>
                              <a:rPr lang="en-US" sz="2000" b="0" i="1" smtClean="0">
                                <a:latin typeface="Cambria Math" charset="0"/>
                              </a:rPr>
                              <m:t>2</m:t>
                            </m:r>
                          </m:sup>
                        </m:sSup>
                      </m:den>
                    </m:f>
                    <m:r>
                      <a:rPr lang="en-US" sz="2000" b="0" i="1" smtClean="0">
                        <a:latin typeface="Cambria Math" charset="0"/>
                      </a:rPr>
                      <m:t> </m:t>
                    </m:r>
                    <m:r>
                      <a:rPr lang="en-US" sz="2000" b="0" i="1" smtClean="0">
                        <a:latin typeface="Cambria Math" charset="0"/>
                        <a:ea typeface="Cambria Math" charset="0"/>
                        <a:cs typeface="Cambria Math" charset="0"/>
                      </a:rPr>
                      <m:t>≈0.06, 0.10</m:t>
                    </m:r>
                  </m:oMath>
                </a14:m>
                <a:endParaRPr lang="en-US" sz="2000" dirty="0"/>
              </a:p>
              <a:p>
                <a:pPr marL="342900" indent="-342900">
                  <a:buClr>
                    <a:schemeClr val="tx1"/>
                  </a:buClr>
                  <a:buSzPct val="80000"/>
                  <a:buFont typeface="Wingdings" charset="2"/>
                  <a:buChar char="§"/>
                </a:pPr>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6725487" y="965201"/>
                <a:ext cx="5403013" cy="3501856"/>
              </a:xfrm>
              <a:prstGeom prst="rect">
                <a:avLst/>
              </a:prstGeom>
              <a:blipFill rotWithShape="0">
                <a:blip r:embed="rId3"/>
                <a:stretch>
                  <a:fillRect l="-451" t="-870" b="-1913"/>
                </a:stretch>
              </a:blipFill>
            </p:spPr>
            <p:txBody>
              <a:bodyPr/>
              <a:lstStyle/>
              <a:p>
                <a:r>
                  <a:rPr lang="en-US">
                    <a:noFill/>
                  </a:rPr>
                  <a:t> </a:t>
                </a:r>
              </a:p>
            </p:txBody>
          </p:sp>
        </mc:Fallback>
      </mc:AlternateContent>
    </p:spTree>
    <p:extLst>
      <p:ext uri="{BB962C8B-B14F-4D97-AF65-F5344CB8AC3E}">
        <p14:creationId xmlns:p14="http://schemas.microsoft.com/office/powerpoint/2010/main" val="120488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ingle Corner Rectangle 5"/>
          <p:cNvSpPr/>
          <p:nvPr/>
        </p:nvSpPr>
        <p:spPr>
          <a:xfrm>
            <a:off x="939800" y="876300"/>
            <a:ext cx="8136128" cy="358140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43093" y="1026908"/>
            <a:ext cx="7818107" cy="3338851"/>
          </a:xfrm>
          <a:prstGeom prst="rect">
            <a:avLst/>
          </a:prstGeom>
          <a:ln>
            <a:solidFill>
              <a:srgbClr val="7030A0"/>
            </a:solidFill>
          </a:ln>
        </p:spPr>
      </p:pic>
      <p:sp>
        <p:nvSpPr>
          <p:cNvPr id="5" name="Title 1"/>
          <p:cNvSpPr txBox="1">
            <a:spLocks/>
          </p:cNvSpPr>
          <p:nvPr/>
        </p:nvSpPr>
        <p:spPr>
          <a:xfrm>
            <a:off x="0" y="0"/>
            <a:ext cx="9075928"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4000" dirty="0"/>
              <a:t>Discussion &amp; Exploration</a:t>
            </a:r>
          </a:p>
        </p:txBody>
      </p:sp>
      <p:sp>
        <p:nvSpPr>
          <p:cNvPr id="7" name="TextBox 6"/>
          <p:cNvSpPr txBox="1"/>
          <p:nvPr/>
        </p:nvSpPr>
        <p:spPr>
          <a:xfrm>
            <a:off x="939800" y="4660900"/>
            <a:ext cx="8509000" cy="1846659"/>
          </a:xfrm>
          <a:prstGeom prst="rect">
            <a:avLst/>
          </a:prstGeom>
          <a:noFill/>
        </p:spPr>
        <p:txBody>
          <a:bodyPr wrap="square" rtlCol="0">
            <a:spAutoFit/>
          </a:bodyPr>
          <a:lstStyle/>
          <a:p>
            <a:endParaRPr lang="en-US" dirty="0"/>
          </a:p>
          <a:p>
            <a:pPr marL="285750" indent="-285750">
              <a:buClr>
                <a:schemeClr val="tx1"/>
              </a:buClr>
              <a:buSzPct val="90000"/>
              <a:buFont typeface="Wingdings" charset="2"/>
              <a:buChar char="Ø"/>
            </a:pPr>
            <a:r>
              <a:rPr lang="en-US" sz="2000" dirty="0"/>
              <a:t>In </a:t>
            </a:r>
            <a:r>
              <a:rPr lang="en-US" sz="2000" dirty="0" err="1"/>
              <a:t>ResNet</a:t>
            </a:r>
            <a:r>
              <a:rPr lang="en-US" sz="2000" dirty="0"/>
              <a:t>: PCA &gt; FB &gt;RB</a:t>
            </a:r>
          </a:p>
          <a:p>
            <a:pPr marL="285750" indent="-285750">
              <a:buClr>
                <a:schemeClr val="tx1"/>
              </a:buClr>
              <a:buSzPct val="90000"/>
              <a:buFont typeface="Wingdings" charset="2"/>
              <a:buChar char="Ø"/>
            </a:pPr>
            <a:r>
              <a:rPr lang="en-US" sz="2000" dirty="0"/>
              <a:t>In VGG: FB &gt; PCA &gt; RB </a:t>
            </a:r>
          </a:p>
          <a:p>
            <a:pPr marL="285750" indent="-285750">
              <a:buClr>
                <a:schemeClr val="tx1">
                  <a:lumMod val="65000"/>
                </a:schemeClr>
              </a:buClr>
              <a:buSzPct val="90000"/>
              <a:buFont typeface="Wingdings" charset="2"/>
              <a:buChar char="Ø"/>
            </a:pPr>
            <a:endParaRPr lang="en-US" sz="2000" dirty="0"/>
          </a:p>
          <a:p>
            <a:pPr>
              <a:buClr>
                <a:srgbClr val="FFC000"/>
              </a:buClr>
              <a:buSzPct val="90000"/>
            </a:pPr>
            <a:endParaRPr lang="en-US" b="1" dirty="0"/>
          </a:p>
          <a:p>
            <a:endParaRPr lang="en-US" dirty="0"/>
          </a:p>
        </p:txBody>
      </p:sp>
      <p:sp>
        <p:nvSpPr>
          <p:cNvPr id="8" name="TextBox 7"/>
          <p:cNvSpPr txBox="1"/>
          <p:nvPr/>
        </p:nvSpPr>
        <p:spPr>
          <a:xfrm>
            <a:off x="9347200" y="4088368"/>
            <a:ext cx="2209800" cy="400110"/>
          </a:xfrm>
          <a:prstGeom prst="rect">
            <a:avLst/>
          </a:prstGeom>
          <a:noFill/>
        </p:spPr>
        <p:txBody>
          <a:bodyPr wrap="square" rtlCol="0">
            <a:spAutoFit/>
          </a:bodyPr>
          <a:lstStyle/>
          <a:p>
            <a:r>
              <a:rPr lang="en-US" sz="2000" dirty="0"/>
              <a:t>ResNet50, k=5</a:t>
            </a:r>
          </a:p>
        </p:txBody>
      </p:sp>
    </p:spTree>
    <p:extLst>
      <p:ext uri="{BB962C8B-B14F-4D97-AF65-F5344CB8AC3E}">
        <p14:creationId xmlns:p14="http://schemas.microsoft.com/office/powerpoint/2010/main" val="70487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075928"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4000" dirty="0"/>
              <a:t>Discussion &amp; Exploration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072" y="1258332"/>
            <a:ext cx="3429000" cy="4064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9800" y="1258332"/>
            <a:ext cx="3429000" cy="4064000"/>
          </a:xfrm>
          <a:prstGeom prst="rect">
            <a:avLst/>
          </a:prstGeom>
        </p:spPr>
      </p:pic>
      <p:sp>
        <p:nvSpPr>
          <p:cNvPr id="7" name="TextBox 6"/>
          <p:cNvSpPr txBox="1"/>
          <p:nvPr/>
        </p:nvSpPr>
        <p:spPr>
          <a:xfrm>
            <a:off x="2400808" y="5694809"/>
            <a:ext cx="2319528" cy="400110"/>
          </a:xfrm>
          <a:prstGeom prst="rect">
            <a:avLst/>
          </a:prstGeom>
          <a:noFill/>
        </p:spPr>
        <p:txBody>
          <a:bodyPr wrap="square" rtlCol="0">
            <a:spAutoFit/>
          </a:bodyPr>
          <a:lstStyle/>
          <a:p>
            <a:r>
              <a:rPr lang="en-US" sz="2000" dirty="0"/>
              <a:t>Mixed net: layer 2</a:t>
            </a:r>
          </a:p>
        </p:txBody>
      </p:sp>
      <p:sp>
        <p:nvSpPr>
          <p:cNvPr id="8" name="Rectangle 7"/>
          <p:cNvSpPr/>
          <p:nvPr/>
        </p:nvSpPr>
        <p:spPr>
          <a:xfrm>
            <a:off x="5504018" y="2612251"/>
            <a:ext cx="1556837" cy="92333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V.S.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TextBox 8"/>
          <p:cNvSpPr txBox="1"/>
          <p:nvPr/>
        </p:nvSpPr>
        <p:spPr>
          <a:xfrm>
            <a:off x="7531100" y="5694809"/>
            <a:ext cx="2946400" cy="400110"/>
          </a:xfrm>
          <a:prstGeom prst="rect">
            <a:avLst/>
          </a:prstGeom>
          <a:noFill/>
        </p:spPr>
        <p:txBody>
          <a:bodyPr wrap="square" rtlCol="0">
            <a:spAutoFit/>
          </a:bodyPr>
          <a:lstStyle/>
          <a:p>
            <a:r>
              <a:rPr lang="en-US" sz="2000" dirty="0"/>
              <a:t>DCF-ResNet50: layer 2</a:t>
            </a:r>
          </a:p>
        </p:txBody>
      </p:sp>
      <p:sp>
        <p:nvSpPr>
          <p:cNvPr id="2" name="TextBox 1">
            <a:extLst>
              <a:ext uri="{FF2B5EF4-FFF2-40B4-BE49-F238E27FC236}">
                <a16:creationId xmlns:a16="http://schemas.microsoft.com/office/drawing/2014/main" id="{C28B20A5-D130-074B-90B8-BDF40CC828D1}"/>
              </a:ext>
            </a:extLst>
          </p:cNvPr>
          <p:cNvSpPr txBox="1"/>
          <p:nvPr/>
        </p:nvSpPr>
        <p:spPr>
          <a:xfrm>
            <a:off x="3369923" y="6282730"/>
            <a:ext cx="8744702" cy="369332"/>
          </a:xfrm>
          <a:prstGeom prst="rect">
            <a:avLst/>
          </a:prstGeom>
          <a:noFill/>
        </p:spPr>
        <p:txBody>
          <a:bodyPr wrap="none" rtlCol="0">
            <a:spAutoFit/>
          </a:bodyPr>
          <a:lstStyle/>
          <a:p>
            <a:r>
              <a:rPr lang="en-US" dirty="0"/>
              <a:t>Mixed net: replace the first conv layer of original ResNet50 with DCF conv layer</a:t>
            </a:r>
          </a:p>
        </p:txBody>
      </p:sp>
    </p:spTree>
    <p:extLst>
      <p:ext uri="{BB962C8B-B14F-4D97-AF65-F5344CB8AC3E}">
        <p14:creationId xmlns:p14="http://schemas.microsoft.com/office/powerpoint/2010/main" val="194554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075928"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r>
              <a:rPr lang="en-US" sz="4000" dirty="0"/>
              <a:t>Discussion &amp; Exploration</a:t>
            </a:r>
          </a:p>
        </p:txBody>
      </p:sp>
      <p:sp>
        <p:nvSpPr>
          <p:cNvPr id="7" name="TextBox 6"/>
          <p:cNvSpPr txBox="1"/>
          <p:nvPr/>
        </p:nvSpPr>
        <p:spPr>
          <a:xfrm>
            <a:off x="2375154" y="5699611"/>
            <a:ext cx="2345436" cy="400110"/>
          </a:xfrm>
          <a:prstGeom prst="rect">
            <a:avLst/>
          </a:prstGeom>
          <a:noFill/>
        </p:spPr>
        <p:txBody>
          <a:bodyPr wrap="square" rtlCol="0">
            <a:spAutoFit/>
          </a:bodyPr>
          <a:lstStyle/>
          <a:p>
            <a:r>
              <a:rPr lang="en-US" sz="2000" dirty="0"/>
              <a:t>Mixed net: layer 7</a:t>
            </a:r>
          </a:p>
        </p:txBody>
      </p:sp>
      <p:sp>
        <p:nvSpPr>
          <p:cNvPr id="8" name="Rectangle 7"/>
          <p:cNvSpPr/>
          <p:nvPr/>
        </p:nvSpPr>
        <p:spPr>
          <a:xfrm>
            <a:off x="5491318" y="2612251"/>
            <a:ext cx="1556837" cy="92333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V.S.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9" name="TextBox 8"/>
          <p:cNvSpPr txBox="1"/>
          <p:nvPr/>
        </p:nvSpPr>
        <p:spPr>
          <a:xfrm>
            <a:off x="7518400" y="5694809"/>
            <a:ext cx="2946400" cy="400110"/>
          </a:xfrm>
          <a:prstGeom prst="rect">
            <a:avLst/>
          </a:prstGeom>
          <a:noFill/>
        </p:spPr>
        <p:txBody>
          <a:bodyPr wrap="square" rtlCol="0">
            <a:spAutoFit/>
          </a:bodyPr>
          <a:lstStyle/>
          <a:p>
            <a:r>
              <a:rPr lang="en-US" sz="2000" dirty="0"/>
              <a:t>DCF-ResNet50: layer 7</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372" y="1258332"/>
            <a:ext cx="3429000" cy="40640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100" y="1258332"/>
            <a:ext cx="3429000" cy="4064000"/>
          </a:xfrm>
          <a:prstGeom prst="rect">
            <a:avLst/>
          </a:prstGeom>
        </p:spPr>
      </p:pic>
      <p:sp>
        <p:nvSpPr>
          <p:cNvPr id="12" name="TextBox 11">
            <a:extLst>
              <a:ext uri="{FF2B5EF4-FFF2-40B4-BE49-F238E27FC236}">
                <a16:creationId xmlns:a16="http://schemas.microsoft.com/office/drawing/2014/main" id="{4995B6BA-ACD0-1349-B57C-CD98513BF37E}"/>
              </a:ext>
            </a:extLst>
          </p:cNvPr>
          <p:cNvSpPr txBox="1"/>
          <p:nvPr/>
        </p:nvSpPr>
        <p:spPr>
          <a:xfrm>
            <a:off x="3369923" y="6282730"/>
            <a:ext cx="8744702" cy="369332"/>
          </a:xfrm>
          <a:prstGeom prst="rect">
            <a:avLst/>
          </a:prstGeom>
          <a:noFill/>
        </p:spPr>
        <p:txBody>
          <a:bodyPr wrap="none" rtlCol="0">
            <a:spAutoFit/>
          </a:bodyPr>
          <a:lstStyle/>
          <a:p>
            <a:r>
              <a:rPr lang="en-US" dirty="0"/>
              <a:t>Mixed net: replace the first conv layer of original ResNet50 with DCF conv layer</a:t>
            </a:r>
          </a:p>
        </p:txBody>
      </p:sp>
    </p:spTree>
    <p:extLst>
      <p:ext uri="{BB962C8B-B14F-4D97-AF65-F5344CB8AC3E}">
        <p14:creationId xmlns:p14="http://schemas.microsoft.com/office/powerpoint/2010/main" val="150246351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248</TotalTime>
  <Words>1685</Words>
  <Application>Microsoft Macintosh PowerPoint</Application>
  <PresentationFormat>Widescreen</PresentationFormat>
  <Paragraphs>167</Paragraphs>
  <Slides>11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DengXian</vt:lpstr>
      <vt:lpstr>宋体</vt:lpstr>
      <vt:lpstr>Arial</vt:lpstr>
      <vt:lpstr>Calibri</vt:lpstr>
      <vt:lpstr>Cambria Math</vt:lpstr>
      <vt:lpstr>Century Schoolbook</vt:lpstr>
      <vt:lpstr>Mangal</vt:lpstr>
      <vt:lpstr>Wingdings</vt:lpstr>
      <vt:lpstr>Wingdings 2</vt:lpstr>
      <vt:lpstr>View</vt:lpstr>
      <vt:lpstr>Experiments on DCFNet</vt:lpstr>
      <vt:lpstr>Outline</vt:lpstr>
      <vt:lpstr>Introduction to DCFNet</vt:lpstr>
      <vt:lpstr>Introduction to DCFNet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Experiments on DCFNet</dc:title>
  <dc:creator>rx.wen@yahoo.com</dc:creator>
  <cp:lastModifiedBy>Liang Zhicong</cp:lastModifiedBy>
  <cp:revision>87</cp:revision>
  <dcterms:created xsi:type="dcterms:W3CDTF">2018-11-17T15:04:21Z</dcterms:created>
  <dcterms:modified xsi:type="dcterms:W3CDTF">2018-11-19T03:13:19Z</dcterms:modified>
</cp:coreProperties>
</file>