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Ubuntu"/>
      <p:regular r:id="rId29"/>
      <p:bold r:id="rId30"/>
      <p:italic r:id="rId31"/>
      <p:boldItalic r:id="rId32"/>
    </p:embeddedFon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buntu-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buntu-italic.fntdata"/><Relationship Id="rId30" Type="http://schemas.openxmlformats.org/officeDocument/2006/relationships/font" Target="fonts/Ubuntu-bold.fntdata"/><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font" Target="fonts/Ubuntu-boldItalic.fntdata"/><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504cd1779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504cd1779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04cd1779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504cd1779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504cd177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504cd17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504cd17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504cd17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504cd177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504cd177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false negative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504cd1779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504cd1779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04cd1779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04cd1779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504cd17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504cd17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504cd177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504cd177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504cd1779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504cd1779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504cd1779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504cd1779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504cd17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504cd17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54552a3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54552a3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504cd17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504cd17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504cd17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504cd17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df33dbdb1_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9df33dbdb1_2_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In summary, we found that when increasing the variance in the explanatory and noise variables, logistic regression consistently performed with a higher overall accuracy as compared to random forest. However, the true positive rate for random forest was higher than logistic regression and yielded a higher false positive rate for dataset with increasing noise variables. In all simulated case studies, we consistently found that the false positive rate for random forest with 100 trees was statistically different than logistic regression. In general, logistic regression performs better when the number of noise variables is less than or equal to the number of explanatory variables and random forest has a higher true and false positive rate as the number of explanatory variables increases in a dataset. Logistic regression and random forest are comparable for smaller datasets with less than 1000 observations. </a:t>
            </a:r>
            <a:endParaRPr/>
          </a:p>
        </p:txBody>
      </p:sp>
      <p:sp>
        <p:nvSpPr>
          <p:cNvPr id="226" name="Google Shape;226;g9df33dbdb1_2_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04cd177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04cd177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04cd17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04cd17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504cd177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504cd177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504cd177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504cd177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504cd17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504cd17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504cd17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504cd17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04cd177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04cd177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71" name="Google Shape;71;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Titanic Survival Problem</a:t>
            </a:r>
            <a:endParaRPr/>
          </a:p>
        </p:txBody>
      </p:sp>
      <p:sp>
        <p:nvSpPr>
          <p:cNvPr id="79" name="Google Shape;79;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Ngai Nok Yiu, Cheung Hang Yee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Training data with one hot encoding</a:t>
            </a:r>
            <a:endParaRPr/>
          </a:p>
        </p:txBody>
      </p:sp>
      <p:pic>
        <p:nvPicPr>
          <p:cNvPr id="140" name="Google Shape;140;p23"/>
          <p:cNvPicPr preferRelativeResize="0"/>
          <p:nvPr/>
        </p:nvPicPr>
        <p:blipFill rotWithShape="1">
          <a:blip r:embed="rId3">
            <a:alphaModFix/>
          </a:blip>
          <a:srcRect b="33769" l="3588" r="18735" t="30397"/>
          <a:stretch/>
        </p:blipFill>
        <p:spPr>
          <a:xfrm>
            <a:off x="110638" y="1843163"/>
            <a:ext cx="8922725" cy="23155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Training data distribution</a:t>
            </a:r>
            <a:endParaRPr/>
          </a:p>
        </p:txBody>
      </p:sp>
      <p:pic>
        <p:nvPicPr>
          <p:cNvPr id="146" name="Google Shape;146;p24"/>
          <p:cNvPicPr preferRelativeResize="0"/>
          <p:nvPr/>
        </p:nvPicPr>
        <p:blipFill>
          <a:blip r:embed="rId3">
            <a:alphaModFix/>
          </a:blip>
          <a:stretch>
            <a:fillRect/>
          </a:stretch>
        </p:blipFill>
        <p:spPr>
          <a:xfrm>
            <a:off x="1441750" y="1065401"/>
            <a:ext cx="5837249" cy="386580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Logistic regression - without ohe</a:t>
            </a:r>
            <a:endParaRPr/>
          </a:p>
        </p:txBody>
      </p:sp>
      <p:sp>
        <p:nvSpPr>
          <p:cNvPr id="152" name="Google Shape;152;p2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zh-TW"/>
              <a:t>10-fold cross validation</a:t>
            </a:r>
            <a:endParaRPr/>
          </a:p>
          <a:p>
            <a:pPr indent="0" lvl="0" marL="0" rtl="0" algn="l">
              <a:spcBef>
                <a:spcPts val="1600"/>
              </a:spcBef>
              <a:spcAft>
                <a:spcPts val="1600"/>
              </a:spcAft>
              <a:buNone/>
            </a:pPr>
            <a:r>
              <a:rPr lang="zh-TW"/>
              <a:t>average score is 0.81</a:t>
            </a:r>
            <a:endParaRPr/>
          </a:p>
        </p:txBody>
      </p:sp>
      <p:pic>
        <p:nvPicPr>
          <p:cNvPr id="153" name="Google Shape;153;p25"/>
          <p:cNvPicPr preferRelativeResize="0"/>
          <p:nvPr/>
        </p:nvPicPr>
        <p:blipFill rotWithShape="1">
          <a:blip r:embed="rId3">
            <a:alphaModFix/>
          </a:blip>
          <a:srcRect b="27579" l="3269" r="57576" t="44090"/>
          <a:stretch/>
        </p:blipFill>
        <p:spPr>
          <a:xfrm>
            <a:off x="3271375" y="2340450"/>
            <a:ext cx="5347277" cy="2176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ROC curve and Confusion Matrix - without ohe</a:t>
            </a:r>
            <a:endParaRPr/>
          </a:p>
        </p:txBody>
      </p:sp>
      <p:pic>
        <p:nvPicPr>
          <p:cNvPr id="159" name="Google Shape;159;p26"/>
          <p:cNvPicPr preferRelativeResize="0"/>
          <p:nvPr/>
        </p:nvPicPr>
        <p:blipFill>
          <a:blip r:embed="rId3">
            <a:alphaModFix/>
          </a:blip>
          <a:stretch>
            <a:fillRect/>
          </a:stretch>
        </p:blipFill>
        <p:spPr>
          <a:xfrm>
            <a:off x="689650" y="1720225"/>
            <a:ext cx="3092934" cy="2912395"/>
          </a:xfrm>
          <a:prstGeom prst="rect">
            <a:avLst/>
          </a:prstGeom>
          <a:noFill/>
          <a:ln cap="flat" cmpd="sng" w="9525">
            <a:solidFill>
              <a:schemeClr val="accent1"/>
            </a:solidFill>
            <a:prstDash val="solid"/>
            <a:round/>
            <a:headEnd len="sm" w="sm" type="none"/>
            <a:tailEnd len="sm" w="sm" type="none"/>
          </a:ln>
        </p:spPr>
      </p:pic>
      <p:pic>
        <p:nvPicPr>
          <p:cNvPr id="160" name="Google Shape;160;p26"/>
          <p:cNvPicPr preferRelativeResize="0"/>
          <p:nvPr/>
        </p:nvPicPr>
        <p:blipFill>
          <a:blip r:embed="rId4">
            <a:alphaModFix/>
          </a:blip>
          <a:stretch>
            <a:fillRect/>
          </a:stretch>
        </p:blipFill>
        <p:spPr>
          <a:xfrm>
            <a:off x="4932104" y="1776594"/>
            <a:ext cx="3370946" cy="2799658"/>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Logistic regression - with ohe</a:t>
            </a:r>
            <a:endParaRPr/>
          </a:p>
        </p:txBody>
      </p:sp>
      <p:sp>
        <p:nvSpPr>
          <p:cNvPr id="166" name="Google Shape;166;p2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2"/>
              </a:buClr>
              <a:buSzPts val="1100"/>
              <a:buFont typeface="Arial"/>
              <a:buNone/>
            </a:pPr>
            <a:r>
              <a:rPr lang="zh-TW"/>
              <a:t>10-fold cross validation</a:t>
            </a:r>
            <a:endParaRPr/>
          </a:p>
          <a:p>
            <a:pPr indent="0" lvl="0" marL="0" rtl="0" algn="l">
              <a:spcBef>
                <a:spcPts val="1600"/>
              </a:spcBef>
              <a:spcAft>
                <a:spcPts val="1600"/>
              </a:spcAft>
              <a:buClr>
                <a:schemeClr val="dk2"/>
              </a:buClr>
              <a:buSzPts val="1100"/>
              <a:buFont typeface="Arial"/>
              <a:buNone/>
            </a:pPr>
            <a:r>
              <a:rPr lang="zh-TW"/>
              <a:t>average score is 0.83</a:t>
            </a:r>
            <a:endParaRPr/>
          </a:p>
        </p:txBody>
      </p:sp>
      <p:pic>
        <p:nvPicPr>
          <p:cNvPr id="167" name="Google Shape;167;p27"/>
          <p:cNvPicPr preferRelativeResize="0"/>
          <p:nvPr/>
        </p:nvPicPr>
        <p:blipFill rotWithShape="1">
          <a:blip r:embed="rId3">
            <a:alphaModFix/>
          </a:blip>
          <a:srcRect b="11068" l="3270" r="59473" t="62477"/>
          <a:stretch/>
        </p:blipFill>
        <p:spPr>
          <a:xfrm>
            <a:off x="3300350" y="2108275"/>
            <a:ext cx="5643302" cy="2254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2"/>
              </a:buClr>
              <a:buSzPts val="1100"/>
              <a:buFont typeface="Arial"/>
              <a:buNone/>
            </a:pPr>
            <a:r>
              <a:rPr lang="zh-TW"/>
              <a:t>ROC curve and Confusion Matrix - with ohe</a:t>
            </a:r>
            <a:endParaRPr/>
          </a:p>
        </p:txBody>
      </p:sp>
      <p:pic>
        <p:nvPicPr>
          <p:cNvPr id="173" name="Google Shape;173;p28"/>
          <p:cNvPicPr preferRelativeResize="0"/>
          <p:nvPr/>
        </p:nvPicPr>
        <p:blipFill>
          <a:blip r:embed="rId3">
            <a:alphaModFix/>
          </a:blip>
          <a:stretch>
            <a:fillRect/>
          </a:stretch>
        </p:blipFill>
        <p:spPr>
          <a:xfrm>
            <a:off x="4765000" y="1731275"/>
            <a:ext cx="3371850" cy="2800350"/>
          </a:xfrm>
          <a:prstGeom prst="rect">
            <a:avLst/>
          </a:prstGeom>
          <a:noFill/>
          <a:ln>
            <a:noFill/>
          </a:ln>
        </p:spPr>
      </p:pic>
      <p:pic>
        <p:nvPicPr>
          <p:cNvPr id="174" name="Google Shape;174;p28"/>
          <p:cNvPicPr preferRelativeResize="0"/>
          <p:nvPr/>
        </p:nvPicPr>
        <p:blipFill>
          <a:blip r:embed="rId4">
            <a:alphaModFix/>
          </a:blip>
          <a:stretch>
            <a:fillRect/>
          </a:stretch>
        </p:blipFill>
        <p:spPr>
          <a:xfrm>
            <a:off x="908300" y="1769000"/>
            <a:ext cx="2893825" cy="272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Random forest - without ohe</a:t>
            </a:r>
            <a:endParaRPr/>
          </a:p>
        </p:txBody>
      </p:sp>
      <p:sp>
        <p:nvSpPr>
          <p:cNvPr id="180" name="Google Shape;180;p2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zh-TW"/>
              <a:t>10-fold cross validation</a:t>
            </a:r>
            <a:endParaRPr/>
          </a:p>
          <a:p>
            <a:pPr indent="0" lvl="0" marL="0" rtl="0" algn="l">
              <a:spcBef>
                <a:spcPts val="1600"/>
              </a:spcBef>
              <a:spcAft>
                <a:spcPts val="1600"/>
              </a:spcAft>
              <a:buClr>
                <a:schemeClr val="dk1"/>
              </a:buClr>
              <a:buSzPts val="1100"/>
              <a:buFont typeface="Arial"/>
              <a:buNone/>
            </a:pPr>
            <a:r>
              <a:rPr lang="zh-TW"/>
              <a:t>average score is 0.84</a:t>
            </a:r>
            <a:endParaRPr/>
          </a:p>
        </p:txBody>
      </p:sp>
      <p:pic>
        <p:nvPicPr>
          <p:cNvPr id="181" name="Google Shape;181;p29"/>
          <p:cNvPicPr preferRelativeResize="0"/>
          <p:nvPr/>
        </p:nvPicPr>
        <p:blipFill rotWithShape="1">
          <a:blip r:embed="rId3">
            <a:alphaModFix/>
          </a:blip>
          <a:srcRect b="28327" l="6436" r="47021" t="24655"/>
          <a:stretch/>
        </p:blipFill>
        <p:spPr>
          <a:xfrm>
            <a:off x="3580175" y="1420125"/>
            <a:ext cx="5563824" cy="316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ROC curve and Confusion Matrix - without ohe</a:t>
            </a:r>
            <a:endParaRPr/>
          </a:p>
        </p:txBody>
      </p:sp>
      <p:pic>
        <p:nvPicPr>
          <p:cNvPr id="187" name="Google Shape;187;p30"/>
          <p:cNvPicPr preferRelativeResize="0"/>
          <p:nvPr/>
        </p:nvPicPr>
        <p:blipFill>
          <a:blip r:embed="rId3">
            <a:alphaModFix/>
          </a:blip>
          <a:stretch>
            <a:fillRect/>
          </a:stretch>
        </p:blipFill>
        <p:spPr>
          <a:xfrm>
            <a:off x="4744600" y="1735850"/>
            <a:ext cx="3371850" cy="2800350"/>
          </a:xfrm>
          <a:prstGeom prst="rect">
            <a:avLst/>
          </a:prstGeom>
          <a:noFill/>
          <a:ln>
            <a:noFill/>
          </a:ln>
        </p:spPr>
      </p:pic>
      <p:pic>
        <p:nvPicPr>
          <p:cNvPr id="188" name="Google Shape;188;p30"/>
          <p:cNvPicPr preferRelativeResize="0"/>
          <p:nvPr/>
        </p:nvPicPr>
        <p:blipFill>
          <a:blip r:embed="rId4">
            <a:alphaModFix/>
          </a:blip>
          <a:stretch>
            <a:fillRect/>
          </a:stretch>
        </p:blipFill>
        <p:spPr>
          <a:xfrm>
            <a:off x="960050" y="1735850"/>
            <a:ext cx="2973947" cy="2800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Random forest - with ohe</a:t>
            </a:r>
            <a:endParaRPr/>
          </a:p>
        </p:txBody>
      </p:sp>
      <p:sp>
        <p:nvSpPr>
          <p:cNvPr id="194" name="Google Shape;194;p3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2"/>
              </a:buClr>
              <a:buSzPts val="1100"/>
              <a:buFont typeface="Arial"/>
              <a:buNone/>
            </a:pPr>
            <a:r>
              <a:rPr lang="zh-TW"/>
              <a:t>10-fold cross validation</a:t>
            </a:r>
            <a:endParaRPr/>
          </a:p>
          <a:p>
            <a:pPr indent="0" lvl="0" marL="0" rtl="0" algn="l">
              <a:spcBef>
                <a:spcPts val="1600"/>
              </a:spcBef>
              <a:spcAft>
                <a:spcPts val="1600"/>
              </a:spcAft>
              <a:buClr>
                <a:schemeClr val="dk2"/>
              </a:buClr>
              <a:buSzPts val="1100"/>
              <a:buFont typeface="Arial"/>
              <a:buNone/>
            </a:pPr>
            <a:r>
              <a:rPr lang="zh-TW"/>
              <a:t>average score is </a:t>
            </a:r>
            <a:r>
              <a:rPr lang="zh-TW">
                <a:solidFill>
                  <a:srgbClr val="4A86E8"/>
                </a:solidFill>
              </a:rPr>
              <a:t>0.83</a:t>
            </a:r>
            <a:endParaRPr>
              <a:solidFill>
                <a:srgbClr val="4A86E8"/>
              </a:solidFill>
            </a:endParaRPr>
          </a:p>
        </p:txBody>
      </p:sp>
      <p:pic>
        <p:nvPicPr>
          <p:cNvPr id="195" name="Google Shape;195;p31"/>
          <p:cNvPicPr preferRelativeResize="0"/>
          <p:nvPr/>
        </p:nvPicPr>
        <p:blipFill rotWithShape="1">
          <a:blip r:embed="rId3">
            <a:alphaModFix/>
          </a:blip>
          <a:srcRect b="37150" l="3485" r="52612" t="22700"/>
          <a:stretch/>
        </p:blipFill>
        <p:spPr>
          <a:xfrm>
            <a:off x="3276375" y="1755250"/>
            <a:ext cx="5761474" cy="296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Random forest - with ohe</a:t>
            </a:r>
            <a:endParaRPr/>
          </a:p>
        </p:txBody>
      </p:sp>
      <p:pic>
        <p:nvPicPr>
          <p:cNvPr id="201" name="Google Shape;201;p32"/>
          <p:cNvPicPr preferRelativeResize="0"/>
          <p:nvPr/>
        </p:nvPicPr>
        <p:blipFill>
          <a:blip r:embed="rId3">
            <a:alphaModFix/>
          </a:blip>
          <a:stretch>
            <a:fillRect/>
          </a:stretch>
        </p:blipFill>
        <p:spPr>
          <a:xfrm>
            <a:off x="974675" y="1643298"/>
            <a:ext cx="3225275" cy="3037000"/>
          </a:xfrm>
          <a:prstGeom prst="rect">
            <a:avLst/>
          </a:prstGeom>
          <a:noFill/>
          <a:ln>
            <a:noFill/>
          </a:ln>
        </p:spPr>
      </p:pic>
      <p:pic>
        <p:nvPicPr>
          <p:cNvPr id="202" name="Google Shape;202;p32"/>
          <p:cNvPicPr preferRelativeResize="0"/>
          <p:nvPr/>
        </p:nvPicPr>
        <p:blipFill>
          <a:blip r:embed="rId4">
            <a:alphaModFix/>
          </a:blip>
          <a:stretch>
            <a:fillRect/>
          </a:stretch>
        </p:blipFill>
        <p:spPr>
          <a:xfrm>
            <a:off x="4669350" y="1761625"/>
            <a:ext cx="3371850" cy="280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Data preprocessing</a:t>
            </a:r>
            <a:endParaRPr/>
          </a:p>
        </p:txBody>
      </p:sp>
      <p:sp>
        <p:nvSpPr>
          <p:cNvPr id="85" name="Google Shape;85;p1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zh-TW"/>
              <a:t>Problems in training data:</a:t>
            </a:r>
            <a:endParaRPr/>
          </a:p>
          <a:p>
            <a:pPr indent="-317500" lvl="0" marL="457200" rtl="0" algn="l">
              <a:spcBef>
                <a:spcPts val="1600"/>
              </a:spcBef>
              <a:spcAft>
                <a:spcPts val="0"/>
              </a:spcAft>
              <a:buSzPts val="1400"/>
              <a:buChar char="●"/>
            </a:pPr>
            <a:r>
              <a:rPr lang="zh-TW"/>
              <a:t>meaningless value</a:t>
            </a:r>
            <a:endParaRPr/>
          </a:p>
          <a:p>
            <a:pPr indent="-317500" lvl="0" marL="457200" rtl="0" algn="l">
              <a:spcBef>
                <a:spcPts val="0"/>
              </a:spcBef>
              <a:spcAft>
                <a:spcPts val="0"/>
              </a:spcAft>
              <a:buSzPts val="1400"/>
              <a:buChar char="●"/>
            </a:pPr>
            <a:r>
              <a:rPr lang="zh-TW"/>
              <a:t>null value</a:t>
            </a:r>
            <a:endParaRPr/>
          </a:p>
          <a:p>
            <a:pPr indent="-317500" lvl="0" marL="457200" rtl="0" algn="l">
              <a:spcBef>
                <a:spcPts val="0"/>
              </a:spcBef>
              <a:spcAft>
                <a:spcPts val="0"/>
              </a:spcAft>
              <a:buSzPts val="1400"/>
              <a:buChar char="●"/>
            </a:pPr>
            <a:r>
              <a:rPr lang="zh-TW"/>
              <a:t>non-numeric value</a:t>
            </a:r>
            <a:endParaRPr/>
          </a:p>
        </p:txBody>
      </p:sp>
      <p:pic>
        <p:nvPicPr>
          <p:cNvPr id="86" name="Google Shape;86;p15"/>
          <p:cNvPicPr preferRelativeResize="0"/>
          <p:nvPr/>
        </p:nvPicPr>
        <p:blipFill rotWithShape="1">
          <a:blip r:embed="rId3">
            <a:alphaModFix/>
          </a:blip>
          <a:srcRect b="9932" l="26172" r="48076" t="36551"/>
          <a:stretch/>
        </p:blipFill>
        <p:spPr>
          <a:xfrm>
            <a:off x="4651300" y="1173438"/>
            <a:ext cx="3126624" cy="36549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why ohe cannot use at r</a:t>
            </a:r>
            <a:r>
              <a:rPr lang="zh-TW"/>
              <a:t>andom forest</a:t>
            </a:r>
            <a:endParaRPr/>
          </a:p>
        </p:txBody>
      </p:sp>
      <p:sp>
        <p:nvSpPr>
          <p:cNvPr id="208" name="Google Shape;208;p3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1600"/>
              </a:spcAft>
              <a:buNone/>
            </a:pPr>
            <a:r>
              <a:rPr lang="zh-TW" sz="1600">
                <a:solidFill>
                  <a:srgbClr val="292929"/>
                </a:solidFill>
                <a:highlight>
                  <a:srgbClr val="FFFFFF"/>
                </a:highlight>
                <a:latin typeface="Georgia"/>
                <a:ea typeface="Georgia"/>
                <a:cs typeface="Georgia"/>
                <a:sym typeface="Georgia"/>
              </a:rPr>
              <a:t>Categorical variables have only a few options for splitting which results in very sparse decision trees. The tree grows in the direction of zeroes in the dummy variables.</a:t>
            </a:r>
            <a:endParaRPr/>
          </a:p>
        </p:txBody>
      </p:sp>
      <p:pic>
        <p:nvPicPr>
          <p:cNvPr id="209" name="Google Shape;209;p33"/>
          <p:cNvPicPr preferRelativeResize="0"/>
          <p:nvPr/>
        </p:nvPicPr>
        <p:blipFill>
          <a:blip r:embed="rId3">
            <a:alphaModFix/>
          </a:blip>
          <a:stretch>
            <a:fillRect/>
          </a:stretch>
        </p:blipFill>
        <p:spPr>
          <a:xfrm>
            <a:off x="383545" y="2571745"/>
            <a:ext cx="3612048" cy="2232800"/>
          </a:xfrm>
          <a:prstGeom prst="rect">
            <a:avLst/>
          </a:prstGeom>
          <a:noFill/>
          <a:ln>
            <a:noFill/>
          </a:ln>
        </p:spPr>
      </p:pic>
      <p:pic>
        <p:nvPicPr>
          <p:cNvPr id="210" name="Google Shape;210;p33"/>
          <p:cNvPicPr preferRelativeResize="0"/>
          <p:nvPr/>
        </p:nvPicPr>
        <p:blipFill>
          <a:blip r:embed="rId4">
            <a:alphaModFix/>
          </a:blip>
          <a:stretch>
            <a:fillRect/>
          </a:stretch>
        </p:blipFill>
        <p:spPr>
          <a:xfrm>
            <a:off x="4572000" y="2245787"/>
            <a:ext cx="4316724" cy="2703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Analysis</a:t>
            </a:r>
            <a:endParaRPr/>
          </a:p>
        </p:txBody>
      </p:sp>
      <p:sp>
        <p:nvSpPr>
          <p:cNvPr id="216" name="Google Shape;216;p34"/>
          <p:cNvSpPr txBox="1"/>
          <p:nvPr>
            <p:ph idx="1" type="body"/>
          </p:nvPr>
        </p:nvSpPr>
        <p:spPr>
          <a:xfrm>
            <a:off x="628650" y="1359575"/>
            <a:ext cx="7886700" cy="3224100"/>
          </a:xfrm>
          <a:prstGeom prst="rect">
            <a:avLst/>
          </a:prstGeom>
        </p:spPr>
        <p:txBody>
          <a:bodyPr anchorCtr="0" anchor="t" bIns="34275" lIns="68575" spcFirstLastPara="1" rIns="68575" wrap="square" tIns="34275">
            <a:noAutofit/>
          </a:bodyPr>
          <a:lstStyle/>
          <a:p>
            <a:pPr indent="0" lvl="0" marL="0" rtl="0" algn="just">
              <a:lnSpc>
                <a:spcPct val="100000"/>
              </a:lnSpc>
              <a:spcBef>
                <a:spcPts val="0"/>
              </a:spcBef>
              <a:spcAft>
                <a:spcPts val="0"/>
              </a:spcAft>
              <a:buNone/>
            </a:pPr>
            <a:r>
              <a:rPr b="1" lang="zh-TW" sz="1700"/>
              <a:t>One-hot </a:t>
            </a:r>
            <a:r>
              <a:rPr b="1" lang="zh-TW" sz="1700"/>
              <a:t>encoding</a:t>
            </a:r>
            <a:r>
              <a:rPr b="1" lang="zh-TW" sz="1700"/>
              <a:t> </a:t>
            </a:r>
            <a:r>
              <a:rPr lang="zh-TW" sz="1700"/>
              <a:t>make Logistic regression model perform better, but make random forest perform worse</a:t>
            </a:r>
            <a:endParaRPr sz="1700"/>
          </a:p>
          <a:p>
            <a:pPr indent="0" lvl="0" marL="0" rtl="0" algn="just">
              <a:lnSpc>
                <a:spcPct val="100000"/>
              </a:lnSpc>
              <a:spcBef>
                <a:spcPts val="1600"/>
              </a:spcBef>
              <a:spcAft>
                <a:spcPts val="0"/>
              </a:spcAft>
              <a:buNone/>
            </a:pPr>
            <a:r>
              <a:rPr b="1" lang="zh-TW" sz="1700"/>
              <a:t>L</a:t>
            </a:r>
            <a:r>
              <a:rPr b="1" lang="zh-TW" sz="1700"/>
              <a:t>ogistic regression performs slightly worse than random forest </a:t>
            </a:r>
            <a:endParaRPr b="1" sz="1700"/>
          </a:p>
          <a:p>
            <a:pPr indent="-336550" lvl="0" marL="457200" rtl="0" algn="just">
              <a:lnSpc>
                <a:spcPct val="100000"/>
              </a:lnSpc>
              <a:spcBef>
                <a:spcPts val="1600"/>
              </a:spcBef>
              <a:spcAft>
                <a:spcPts val="0"/>
              </a:spcAft>
              <a:buSzPts val="1700"/>
              <a:buChar char="●"/>
            </a:pPr>
            <a:r>
              <a:rPr lang="zh-TW" sz="1700"/>
              <a:t>linearity of the features is not strong</a:t>
            </a:r>
            <a:endParaRPr sz="1700"/>
          </a:p>
          <a:p>
            <a:pPr indent="-336550" lvl="0" marL="457200" rtl="0" algn="just">
              <a:lnSpc>
                <a:spcPct val="100000"/>
              </a:lnSpc>
              <a:spcBef>
                <a:spcPts val="0"/>
              </a:spcBef>
              <a:spcAft>
                <a:spcPts val="0"/>
              </a:spcAft>
              <a:buSzPts val="1700"/>
              <a:buChar char="●"/>
            </a:pPr>
            <a:r>
              <a:rPr lang="zh-TW" sz="1700"/>
              <a:t>not continuous values</a:t>
            </a:r>
            <a:endParaRPr sz="1700"/>
          </a:p>
          <a:p>
            <a:pPr indent="-336550" lvl="0" marL="457200" rtl="0" algn="just">
              <a:lnSpc>
                <a:spcPct val="100000"/>
              </a:lnSpc>
              <a:spcBef>
                <a:spcPts val="0"/>
              </a:spcBef>
              <a:spcAft>
                <a:spcPts val="0"/>
              </a:spcAft>
              <a:buSzPts val="1700"/>
              <a:buChar char="●"/>
            </a:pPr>
            <a:r>
              <a:rPr lang="zh-TW" sz="1700"/>
              <a:t>Logistic Regression cannot handle missing values require more data pre-processing</a:t>
            </a:r>
            <a:endParaRPr sz="1700"/>
          </a:p>
          <a:p>
            <a:pPr indent="0" lvl="0" marL="0" rtl="0" algn="just">
              <a:lnSpc>
                <a:spcPct val="100000"/>
              </a:lnSpc>
              <a:spcBef>
                <a:spcPts val="1600"/>
              </a:spcBef>
              <a:spcAft>
                <a:spcPts val="0"/>
              </a:spcAft>
              <a:buClr>
                <a:schemeClr val="dk1"/>
              </a:buClr>
              <a:buFont typeface="Arial"/>
              <a:buNone/>
            </a:pPr>
            <a:r>
              <a:rPr b="1" lang="zh-TW" sz="1700"/>
              <a:t>Overfitting occur</a:t>
            </a:r>
            <a:r>
              <a:rPr lang="zh-TW" sz="1700"/>
              <a:t> in both model as the training set accuracy score is higher than the Kaggle score.</a:t>
            </a:r>
            <a:endParaRPr sz="1700"/>
          </a:p>
          <a:p>
            <a:pPr indent="0" lvl="0" marL="0" rtl="0" algn="just">
              <a:lnSpc>
                <a:spcPct val="100000"/>
              </a:lnSpc>
              <a:spcBef>
                <a:spcPts val="1600"/>
              </a:spcBef>
              <a:spcAft>
                <a:spcPts val="0"/>
              </a:spcAft>
              <a:buClr>
                <a:schemeClr val="dk1"/>
              </a:buClr>
              <a:buFont typeface="Arial"/>
              <a:buNone/>
            </a:pPr>
            <a:r>
              <a:t/>
            </a:r>
            <a:endParaRPr sz="1500"/>
          </a:p>
          <a:p>
            <a:pPr indent="0" lvl="0" marL="0" rtl="0" algn="just">
              <a:lnSpc>
                <a:spcPct val="100000"/>
              </a:lnSpc>
              <a:spcBef>
                <a:spcPts val="1600"/>
              </a:spcBef>
              <a:spcAft>
                <a:spcPts val="0"/>
              </a:spcAft>
              <a:buClr>
                <a:schemeClr val="dk1"/>
              </a:buClr>
              <a:buFont typeface="Arial"/>
              <a:buNone/>
            </a:pPr>
            <a:r>
              <a:t/>
            </a:r>
            <a:endParaRPr sz="1500"/>
          </a:p>
          <a:p>
            <a:pPr indent="0" lvl="0" marL="0" rtl="0" algn="just">
              <a:lnSpc>
                <a:spcPct val="100000"/>
              </a:lnSpc>
              <a:spcBef>
                <a:spcPts val="1600"/>
              </a:spcBef>
              <a:spcAft>
                <a:spcPts val="0"/>
              </a:spcAft>
              <a:buClr>
                <a:schemeClr val="dk1"/>
              </a:buClr>
              <a:buFont typeface="Arial"/>
              <a:buNone/>
            </a:pPr>
            <a:r>
              <a:t/>
            </a:r>
            <a:endParaRPr sz="1500">
              <a:solidFill>
                <a:srgbClr val="282829"/>
              </a:solidFill>
              <a:highlight>
                <a:schemeClr val="lt1"/>
              </a:highlight>
              <a:latin typeface="Ubuntu"/>
              <a:ea typeface="Ubuntu"/>
              <a:cs typeface="Ubuntu"/>
              <a:sym typeface="Ubuntu"/>
            </a:endParaRPr>
          </a:p>
          <a:p>
            <a:pPr indent="0" lvl="0" marL="0" rtl="0" algn="just">
              <a:lnSpc>
                <a:spcPct val="100000"/>
              </a:lnSpc>
              <a:spcBef>
                <a:spcPts val="1600"/>
              </a:spcBef>
              <a:spcAft>
                <a:spcPts val="0"/>
              </a:spcAft>
              <a:buClr>
                <a:schemeClr val="dk1"/>
              </a:buClr>
              <a:buFont typeface="Arial"/>
              <a:buNone/>
            </a:pPr>
            <a:r>
              <a:t/>
            </a:r>
            <a:endParaRPr sz="1150">
              <a:solidFill>
                <a:srgbClr val="282829"/>
              </a:solidFill>
              <a:highlight>
                <a:schemeClr val="lt1"/>
              </a:highlight>
              <a:latin typeface="Ubuntu"/>
              <a:ea typeface="Ubuntu"/>
              <a:cs typeface="Ubuntu"/>
              <a:sym typeface="Ubuntu"/>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Conclusion</a:t>
            </a:r>
            <a:endParaRPr/>
          </a:p>
        </p:txBody>
      </p:sp>
      <p:sp>
        <p:nvSpPr>
          <p:cNvPr id="222" name="Google Shape;222;p3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zh-TW" sz="1800"/>
              <a:t>R</a:t>
            </a:r>
            <a:r>
              <a:rPr b="1" lang="zh-TW" sz="1800"/>
              <a:t>andom forest model</a:t>
            </a:r>
            <a:r>
              <a:rPr lang="zh-TW" sz="1800"/>
              <a:t> is better for this Titanic survival problem. </a:t>
            </a:r>
            <a:endParaRPr sz="1800"/>
          </a:p>
          <a:p>
            <a:pPr indent="-342900" lvl="0" marL="457200" rtl="0" algn="l">
              <a:lnSpc>
                <a:spcPct val="100000"/>
              </a:lnSpc>
              <a:spcBef>
                <a:spcPts val="1600"/>
              </a:spcBef>
              <a:spcAft>
                <a:spcPts val="0"/>
              </a:spcAft>
              <a:buSzPts val="1800"/>
              <a:buChar char="●"/>
            </a:pPr>
            <a:r>
              <a:rPr lang="zh-TW" sz="1800"/>
              <a:t>minimal need to pre-process the data</a:t>
            </a:r>
            <a:endParaRPr sz="1800"/>
          </a:p>
          <a:p>
            <a:pPr indent="-342900" lvl="0" marL="457200" rtl="0" algn="l">
              <a:lnSpc>
                <a:spcPct val="100000"/>
              </a:lnSpc>
              <a:spcBef>
                <a:spcPts val="0"/>
              </a:spcBef>
              <a:spcAft>
                <a:spcPts val="0"/>
              </a:spcAft>
              <a:buSzPts val="1800"/>
              <a:buChar char="●"/>
            </a:pPr>
            <a:r>
              <a:rPr lang="zh-TW" sz="1800"/>
              <a:t>handle missing values</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p:nvPr/>
        </p:nvSpPr>
        <p:spPr>
          <a:xfrm>
            <a:off x="3146750" y="883850"/>
            <a:ext cx="2846400" cy="1215000"/>
          </a:xfrm>
          <a:prstGeom prst="rect">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sz="1100"/>
          </a:p>
        </p:txBody>
      </p:sp>
      <p:sp>
        <p:nvSpPr>
          <p:cNvPr id="229" name="Google Shape;229;p36"/>
          <p:cNvSpPr/>
          <p:nvPr/>
        </p:nvSpPr>
        <p:spPr>
          <a:xfrm>
            <a:off x="0" y="0"/>
            <a:ext cx="9144000" cy="735806"/>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zh-TW" sz="1400">
                <a:solidFill>
                  <a:schemeClr val="lt1"/>
                </a:solidFill>
                <a:latin typeface="Calibri"/>
                <a:ea typeface="Calibri"/>
                <a:cs typeface="Calibri"/>
                <a:sym typeface="Calibri"/>
              </a:rPr>
              <a:t>MATH 4995 Mini-Project 1: Predict Survival on the Titanic</a:t>
            </a:r>
            <a:endParaRPr sz="1100"/>
          </a:p>
          <a:p>
            <a:pPr indent="0" lvl="0" marL="0" marR="0" rtl="0" algn="ctr">
              <a:spcBef>
                <a:spcPts val="0"/>
              </a:spcBef>
              <a:spcAft>
                <a:spcPts val="0"/>
              </a:spcAft>
              <a:buNone/>
            </a:pPr>
            <a:r>
              <a:rPr lang="zh-TW" sz="800">
                <a:solidFill>
                  <a:schemeClr val="lt1"/>
                </a:solidFill>
                <a:latin typeface="Calibri"/>
                <a:ea typeface="Calibri"/>
                <a:cs typeface="Calibri"/>
                <a:sym typeface="Calibri"/>
              </a:rPr>
              <a:t>Ngai Nok Yiu (20510180), Cheung Hang Yee (20514796)</a:t>
            </a:r>
            <a:endParaRPr sz="1100"/>
          </a:p>
        </p:txBody>
      </p:sp>
      <p:sp>
        <p:nvSpPr>
          <p:cNvPr id="230" name="Google Shape;230;p36"/>
          <p:cNvSpPr/>
          <p:nvPr/>
        </p:nvSpPr>
        <p:spPr>
          <a:xfrm>
            <a:off x="123671" y="883857"/>
            <a:ext cx="2845749" cy="198690"/>
          </a:xfrm>
          <a:prstGeom prst="rect">
            <a:avLst/>
          </a:prstGeom>
          <a:solidFill>
            <a:schemeClr val="accent1"/>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900">
                <a:solidFill>
                  <a:schemeClr val="lt1"/>
                </a:solidFill>
                <a:latin typeface="Calibri"/>
                <a:ea typeface="Calibri"/>
                <a:cs typeface="Calibri"/>
                <a:sym typeface="Calibri"/>
              </a:rPr>
              <a:t>1. Introduction</a:t>
            </a:r>
            <a:endParaRPr sz="1100"/>
          </a:p>
        </p:txBody>
      </p:sp>
      <p:sp>
        <p:nvSpPr>
          <p:cNvPr id="231" name="Google Shape;231;p36"/>
          <p:cNvSpPr/>
          <p:nvPr/>
        </p:nvSpPr>
        <p:spPr>
          <a:xfrm>
            <a:off x="123675" y="1082550"/>
            <a:ext cx="2845800" cy="908100"/>
          </a:xfrm>
          <a:prstGeom prst="rect">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800">
                <a:solidFill>
                  <a:schemeClr val="dk1"/>
                </a:solidFill>
                <a:latin typeface="Calibri"/>
                <a:ea typeface="Calibri"/>
                <a:cs typeface="Calibri"/>
                <a:sym typeface="Calibri"/>
              </a:rPr>
              <a:t>The Titanic survival problem is a binary classification problem. Given two type of features: passengers’ personal information(e.g. age,sex) and their trip information(e.g.  </a:t>
            </a:r>
            <a:r>
              <a:rPr lang="zh-TW" sz="800">
                <a:latin typeface="Calibri"/>
                <a:ea typeface="Calibri"/>
                <a:cs typeface="Calibri"/>
                <a:sym typeface="Calibri"/>
              </a:rPr>
              <a:t>Ticket number</a:t>
            </a:r>
            <a:r>
              <a:rPr lang="zh-TW" sz="800">
                <a:solidFill>
                  <a:schemeClr val="dk1"/>
                </a:solidFill>
                <a:latin typeface="Calibri"/>
                <a:ea typeface="Calibri"/>
                <a:cs typeface="Calibri"/>
                <a:sym typeface="Calibri"/>
              </a:rPr>
              <a:t>, </a:t>
            </a:r>
            <a:r>
              <a:rPr lang="zh-TW" sz="800">
                <a:solidFill>
                  <a:schemeClr val="dk1"/>
                </a:solidFill>
                <a:highlight>
                  <a:srgbClr val="FFFFFF"/>
                </a:highlight>
                <a:latin typeface="Calibri"/>
                <a:ea typeface="Calibri"/>
                <a:cs typeface="Calibri"/>
                <a:sym typeface="Calibri"/>
              </a:rPr>
              <a:t>Cabin number</a:t>
            </a:r>
            <a:r>
              <a:rPr lang="zh-TW" sz="800">
                <a:solidFill>
                  <a:schemeClr val="dk1"/>
                </a:solidFill>
                <a:latin typeface="Calibri"/>
                <a:ea typeface="Calibri"/>
                <a:cs typeface="Calibri"/>
                <a:sym typeface="Calibri"/>
              </a:rPr>
              <a:t> ), we need to predict whether they will survive the accident or not. We test two classification models - logistic regression and random forest classifier and compare their performance.</a:t>
            </a:r>
            <a:endParaRPr sz="800">
              <a:latin typeface="Calibri"/>
              <a:ea typeface="Calibri"/>
              <a:cs typeface="Calibri"/>
              <a:sym typeface="Calibri"/>
            </a:endParaRPr>
          </a:p>
        </p:txBody>
      </p:sp>
      <p:sp>
        <p:nvSpPr>
          <p:cNvPr id="232" name="Google Shape;232;p36"/>
          <p:cNvSpPr/>
          <p:nvPr/>
        </p:nvSpPr>
        <p:spPr>
          <a:xfrm>
            <a:off x="3152088" y="883857"/>
            <a:ext cx="2845800" cy="198600"/>
          </a:xfrm>
          <a:prstGeom prst="rect">
            <a:avLst/>
          </a:prstGeom>
          <a:solidFill>
            <a:schemeClr val="accent1"/>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900">
                <a:solidFill>
                  <a:schemeClr val="lt1"/>
                </a:solidFill>
                <a:latin typeface="Calibri"/>
                <a:ea typeface="Calibri"/>
                <a:cs typeface="Calibri"/>
                <a:sym typeface="Calibri"/>
              </a:rPr>
              <a:t>3. Logistic Regression</a:t>
            </a:r>
            <a:endParaRPr sz="900">
              <a:solidFill>
                <a:schemeClr val="lt1"/>
              </a:solidFill>
              <a:latin typeface="Calibri"/>
              <a:ea typeface="Calibri"/>
              <a:cs typeface="Calibri"/>
              <a:sym typeface="Calibri"/>
            </a:endParaRPr>
          </a:p>
        </p:txBody>
      </p:sp>
      <p:sp>
        <p:nvSpPr>
          <p:cNvPr id="233" name="Google Shape;233;p36"/>
          <p:cNvSpPr/>
          <p:nvPr/>
        </p:nvSpPr>
        <p:spPr>
          <a:xfrm>
            <a:off x="6170430" y="883857"/>
            <a:ext cx="2845749" cy="198690"/>
          </a:xfrm>
          <a:prstGeom prst="rect">
            <a:avLst/>
          </a:prstGeom>
          <a:solidFill>
            <a:schemeClr val="accent1"/>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900">
                <a:solidFill>
                  <a:schemeClr val="lt1"/>
                </a:solidFill>
                <a:latin typeface="Calibri"/>
                <a:ea typeface="Calibri"/>
                <a:cs typeface="Calibri"/>
                <a:sym typeface="Calibri"/>
              </a:rPr>
              <a:t>5. Analysis</a:t>
            </a:r>
            <a:endParaRPr sz="1100"/>
          </a:p>
        </p:txBody>
      </p:sp>
      <p:sp>
        <p:nvSpPr>
          <p:cNvPr id="234" name="Google Shape;234;p36"/>
          <p:cNvSpPr/>
          <p:nvPr/>
        </p:nvSpPr>
        <p:spPr>
          <a:xfrm>
            <a:off x="132427" y="2067778"/>
            <a:ext cx="2845800" cy="198600"/>
          </a:xfrm>
          <a:prstGeom prst="rect">
            <a:avLst/>
          </a:prstGeom>
          <a:solidFill>
            <a:schemeClr val="accent1"/>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900">
                <a:solidFill>
                  <a:schemeClr val="lt1"/>
                </a:solidFill>
                <a:latin typeface="Calibri"/>
                <a:ea typeface="Calibri"/>
                <a:cs typeface="Calibri"/>
                <a:sym typeface="Calibri"/>
              </a:rPr>
              <a:t>2. Feature Engineering</a:t>
            </a:r>
            <a:endParaRPr sz="900">
              <a:solidFill>
                <a:schemeClr val="lt1"/>
              </a:solidFill>
              <a:latin typeface="Calibri"/>
              <a:ea typeface="Calibri"/>
              <a:cs typeface="Calibri"/>
              <a:sym typeface="Calibri"/>
            </a:endParaRPr>
          </a:p>
        </p:txBody>
      </p:sp>
      <p:sp>
        <p:nvSpPr>
          <p:cNvPr id="235" name="Google Shape;235;p36"/>
          <p:cNvSpPr/>
          <p:nvPr/>
        </p:nvSpPr>
        <p:spPr>
          <a:xfrm>
            <a:off x="132425" y="2266475"/>
            <a:ext cx="2846700" cy="9609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800">
                <a:solidFill>
                  <a:schemeClr val="dk1"/>
                </a:solidFill>
                <a:latin typeface="Calibri"/>
                <a:ea typeface="Calibri"/>
                <a:cs typeface="Calibri"/>
                <a:sym typeface="Calibri"/>
              </a:rPr>
              <a:t>To fit the logistic regression model, we need to encode the qualitative features to numeric one using mapping function. Although name of each passenger is not important, the title in the name reflect their social status which may affect the survival rate. We therefore extracted the title and build a new feature “Title”. We use the mean and median to fill the empty values in “Age” and “Fare”. We only keep the letter in “Cabin”. </a:t>
            </a:r>
            <a:endParaRPr sz="800">
              <a:solidFill>
                <a:schemeClr val="dk1"/>
              </a:solidFill>
              <a:latin typeface="Calibri"/>
              <a:ea typeface="Calibri"/>
              <a:cs typeface="Calibri"/>
              <a:sym typeface="Calibri"/>
            </a:endParaRPr>
          </a:p>
        </p:txBody>
      </p:sp>
      <p:sp>
        <p:nvSpPr>
          <p:cNvPr id="236" name="Google Shape;236;p36"/>
          <p:cNvSpPr/>
          <p:nvPr/>
        </p:nvSpPr>
        <p:spPr>
          <a:xfrm>
            <a:off x="6170425" y="1087200"/>
            <a:ext cx="2845800" cy="15798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rPr lang="zh-TW" sz="700">
                <a:solidFill>
                  <a:schemeClr val="dk1"/>
                </a:solidFill>
                <a:latin typeface="Calibri"/>
                <a:ea typeface="Calibri"/>
                <a:cs typeface="Calibri"/>
                <a:sym typeface="Calibri"/>
              </a:rPr>
              <a:t>One reason why logistic regression performs slightly worse than random forest may be </a:t>
            </a:r>
            <a:r>
              <a:rPr lang="zh-TW" sz="700">
                <a:solidFill>
                  <a:schemeClr val="dk1"/>
                </a:solidFill>
                <a:latin typeface="Calibri"/>
                <a:ea typeface="Calibri"/>
                <a:cs typeface="Calibri"/>
                <a:sym typeface="Calibri"/>
              </a:rPr>
              <a:t>because</a:t>
            </a:r>
            <a:r>
              <a:rPr lang="zh-TW" sz="700">
                <a:solidFill>
                  <a:schemeClr val="dk1"/>
                </a:solidFill>
                <a:latin typeface="Calibri"/>
                <a:ea typeface="Calibri"/>
                <a:cs typeface="Calibri"/>
                <a:sym typeface="Calibri"/>
              </a:rPr>
              <a:t> the linearity of the features is not strong. Besides, most of the features are not continuous values which might not work well with logistic regression.</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rPr lang="zh-TW" sz="700">
                <a:solidFill>
                  <a:schemeClr val="dk1"/>
                </a:solidFill>
                <a:latin typeface="Calibri"/>
                <a:ea typeface="Calibri"/>
                <a:cs typeface="Calibri"/>
                <a:sym typeface="Calibri"/>
              </a:rPr>
              <a:t>Logistic Regression cannot handle missing values unlike random forest which is immune to it as its underlyings are decision trees. So </a:t>
            </a:r>
            <a:r>
              <a:rPr lang="zh-TW" sz="700">
                <a:solidFill>
                  <a:schemeClr val="dk1"/>
                </a:solidFill>
                <a:latin typeface="Calibri"/>
                <a:ea typeface="Calibri"/>
                <a:cs typeface="Calibri"/>
                <a:sym typeface="Calibri"/>
              </a:rPr>
              <a:t>Logistic Regression require data pre-processing, which is not convenience.</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rPr lang="zh-TW" sz="700">
                <a:solidFill>
                  <a:schemeClr val="dk1"/>
                </a:solidFill>
                <a:latin typeface="Calibri"/>
                <a:ea typeface="Calibri"/>
                <a:cs typeface="Calibri"/>
                <a:sym typeface="Calibri"/>
              </a:rPr>
              <a:t>Overfitting occur in both model as the training set accuracy score is higher than the Kaggle score.</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rPr lang="zh-TW" sz="700">
                <a:solidFill>
                  <a:schemeClr val="dk1"/>
                </a:solidFill>
                <a:latin typeface="Calibri"/>
                <a:ea typeface="Calibri"/>
                <a:cs typeface="Calibri"/>
                <a:sym typeface="Calibri"/>
              </a:rPr>
              <a:t>Random Forest has a good Performance on imbalanced datasets than Logistic Regression.</a:t>
            </a:r>
            <a:endParaRPr sz="7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150">
              <a:solidFill>
                <a:srgbClr val="282829"/>
              </a:solidFill>
              <a:highlight>
                <a:srgbClr val="FFFFFF"/>
              </a:highlight>
              <a:latin typeface="Ubuntu"/>
              <a:ea typeface="Ubuntu"/>
              <a:cs typeface="Ubuntu"/>
              <a:sym typeface="Ubuntu"/>
            </a:endParaRPr>
          </a:p>
          <a:p>
            <a:pPr indent="0" lvl="0" marL="0" marR="0" rtl="0" algn="just">
              <a:spcBef>
                <a:spcPts val="0"/>
              </a:spcBef>
              <a:spcAft>
                <a:spcPts val="0"/>
              </a:spcAft>
              <a:buNone/>
            </a:pPr>
            <a:r>
              <a:t/>
            </a:r>
            <a:endParaRPr sz="1150">
              <a:solidFill>
                <a:srgbClr val="282829"/>
              </a:solidFill>
              <a:highlight>
                <a:srgbClr val="FFFFFF"/>
              </a:highlight>
              <a:latin typeface="Ubuntu"/>
              <a:ea typeface="Ubuntu"/>
              <a:cs typeface="Ubuntu"/>
              <a:sym typeface="Ubuntu"/>
            </a:endParaRPr>
          </a:p>
        </p:txBody>
      </p:sp>
      <p:sp>
        <p:nvSpPr>
          <p:cNvPr id="237" name="Google Shape;237;p36"/>
          <p:cNvSpPr/>
          <p:nvPr/>
        </p:nvSpPr>
        <p:spPr>
          <a:xfrm>
            <a:off x="6171830" y="2799147"/>
            <a:ext cx="2845800" cy="198600"/>
          </a:xfrm>
          <a:prstGeom prst="rect">
            <a:avLst/>
          </a:prstGeom>
          <a:solidFill>
            <a:schemeClr val="accent1"/>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900">
                <a:solidFill>
                  <a:schemeClr val="lt1"/>
                </a:solidFill>
                <a:latin typeface="Calibri"/>
                <a:ea typeface="Calibri"/>
                <a:cs typeface="Calibri"/>
                <a:sym typeface="Calibri"/>
              </a:rPr>
              <a:t>6. Conclusion</a:t>
            </a:r>
            <a:endParaRPr sz="1100"/>
          </a:p>
        </p:txBody>
      </p:sp>
      <p:sp>
        <p:nvSpPr>
          <p:cNvPr id="238" name="Google Shape;238;p36"/>
          <p:cNvSpPr/>
          <p:nvPr/>
        </p:nvSpPr>
        <p:spPr>
          <a:xfrm>
            <a:off x="3149400" y="3724000"/>
            <a:ext cx="2851200" cy="1143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sz="800">
              <a:solidFill>
                <a:schemeClr val="dk1"/>
              </a:solidFill>
              <a:latin typeface="Calibri"/>
              <a:ea typeface="Calibri"/>
              <a:cs typeface="Calibri"/>
              <a:sym typeface="Calibri"/>
            </a:endParaRPr>
          </a:p>
        </p:txBody>
      </p:sp>
      <p:sp>
        <p:nvSpPr>
          <p:cNvPr id="239" name="Google Shape;239;p36"/>
          <p:cNvSpPr/>
          <p:nvPr/>
        </p:nvSpPr>
        <p:spPr>
          <a:xfrm>
            <a:off x="3149395" y="3525412"/>
            <a:ext cx="2851200" cy="198600"/>
          </a:xfrm>
          <a:prstGeom prst="rect">
            <a:avLst/>
          </a:prstGeom>
          <a:solidFill>
            <a:schemeClr val="accent1"/>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900">
                <a:solidFill>
                  <a:schemeClr val="lt1"/>
                </a:solidFill>
                <a:latin typeface="Calibri"/>
                <a:ea typeface="Calibri"/>
                <a:cs typeface="Calibri"/>
                <a:sym typeface="Calibri"/>
              </a:rPr>
              <a:t>4. Random Forest</a:t>
            </a:r>
            <a:endParaRPr sz="1100"/>
          </a:p>
        </p:txBody>
      </p:sp>
      <p:sp>
        <p:nvSpPr>
          <p:cNvPr id="240" name="Google Shape;240;p36"/>
          <p:cNvSpPr/>
          <p:nvPr/>
        </p:nvSpPr>
        <p:spPr>
          <a:xfrm>
            <a:off x="6171825" y="2997750"/>
            <a:ext cx="2845800" cy="12288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sz="1100"/>
          </a:p>
        </p:txBody>
      </p:sp>
      <p:sp>
        <p:nvSpPr>
          <p:cNvPr id="241" name="Google Shape;241;p36"/>
          <p:cNvSpPr/>
          <p:nvPr/>
        </p:nvSpPr>
        <p:spPr>
          <a:xfrm>
            <a:off x="3152420" y="3249775"/>
            <a:ext cx="1362600" cy="193800"/>
          </a:xfrm>
          <a:prstGeom prst="roundRect">
            <a:avLst>
              <a:gd fmla="val 16667" name="adj"/>
            </a:avLst>
          </a:prstGeom>
          <a:solidFill>
            <a:schemeClr val="accent4"/>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zh-TW" sz="800">
                <a:solidFill>
                  <a:schemeClr val="lt1"/>
                </a:solidFill>
                <a:latin typeface="Calibri"/>
                <a:ea typeface="Calibri"/>
                <a:cs typeface="Calibri"/>
                <a:sym typeface="Calibri"/>
              </a:rPr>
              <a:t>ROC curve</a:t>
            </a:r>
            <a:endParaRPr sz="800">
              <a:latin typeface="Calibri"/>
              <a:ea typeface="Calibri"/>
              <a:cs typeface="Calibri"/>
              <a:sym typeface="Calibri"/>
            </a:endParaRPr>
          </a:p>
        </p:txBody>
      </p:sp>
      <p:sp>
        <p:nvSpPr>
          <p:cNvPr id="242" name="Google Shape;242;p36"/>
          <p:cNvSpPr/>
          <p:nvPr/>
        </p:nvSpPr>
        <p:spPr>
          <a:xfrm>
            <a:off x="4682973" y="3249775"/>
            <a:ext cx="1320900" cy="193800"/>
          </a:xfrm>
          <a:prstGeom prst="roundRect">
            <a:avLst>
              <a:gd fmla="val 16667" name="adj"/>
            </a:avLst>
          </a:prstGeom>
          <a:solidFill>
            <a:schemeClr val="accent4"/>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zh-TW" sz="800">
                <a:solidFill>
                  <a:schemeClr val="lt1"/>
                </a:solidFill>
                <a:latin typeface="Calibri"/>
                <a:ea typeface="Calibri"/>
                <a:cs typeface="Calibri"/>
                <a:sym typeface="Calibri"/>
              </a:rPr>
              <a:t>Confusion Matrix</a:t>
            </a:r>
            <a:endParaRPr sz="1100"/>
          </a:p>
        </p:txBody>
      </p:sp>
      <p:sp>
        <p:nvSpPr>
          <p:cNvPr id="243" name="Google Shape;243;p36"/>
          <p:cNvSpPr/>
          <p:nvPr/>
        </p:nvSpPr>
        <p:spPr>
          <a:xfrm>
            <a:off x="6170425" y="4540051"/>
            <a:ext cx="2830500" cy="4686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b="1" sz="800">
              <a:solidFill>
                <a:schemeClr val="dk1"/>
              </a:solidFill>
              <a:latin typeface="Calibri"/>
              <a:ea typeface="Calibri"/>
              <a:cs typeface="Calibri"/>
              <a:sym typeface="Calibri"/>
            </a:endParaRPr>
          </a:p>
          <a:p>
            <a:pPr indent="0" lvl="0" marL="0" marR="0" rtl="0" algn="just">
              <a:spcBef>
                <a:spcPts val="0"/>
              </a:spcBef>
              <a:spcAft>
                <a:spcPts val="0"/>
              </a:spcAft>
              <a:buNone/>
            </a:pPr>
            <a:r>
              <a:rPr b="1" lang="zh-TW" sz="800">
                <a:solidFill>
                  <a:schemeClr val="dk1"/>
                </a:solidFill>
                <a:latin typeface="Calibri"/>
                <a:ea typeface="Calibri"/>
                <a:cs typeface="Calibri"/>
                <a:sym typeface="Calibri"/>
              </a:rPr>
              <a:t>Logistic Regression: Ngai Nok Yiu</a:t>
            </a:r>
            <a:endParaRPr sz="1100"/>
          </a:p>
          <a:p>
            <a:pPr indent="-76200" lvl="0" marL="127000" marR="0" rtl="0" algn="just">
              <a:spcBef>
                <a:spcPts val="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0" lvl="0" marL="0" marR="0" rtl="0" algn="just">
              <a:spcBef>
                <a:spcPts val="0"/>
              </a:spcBef>
              <a:spcAft>
                <a:spcPts val="0"/>
              </a:spcAft>
              <a:buNone/>
            </a:pPr>
            <a:r>
              <a:rPr b="1" lang="zh-TW" sz="800">
                <a:solidFill>
                  <a:schemeClr val="dk1"/>
                </a:solidFill>
                <a:latin typeface="Calibri"/>
                <a:ea typeface="Calibri"/>
                <a:cs typeface="Calibri"/>
                <a:sym typeface="Calibri"/>
              </a:rPr>
              <a:t>Random Forest: Cheung Hang Yee</a:t>
            </a:r>
            <a:endParaRPr sz="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800">
              <a:solidFill>
                <a:schemeClr val="dk1"/>
              </a:solidFill>
              <a:latin typeface="Calibri"/>
              <a:ea typeface="Calibri"/>
              <a:cs typeface="Calibri"/>
              <a:sym typeface="Calibri"/>
            </a:endParaRPr>
          </a:p>
        </p:txBody>
      </p:sp>
      <p:sp>
        <p:nvSpPr>
          <p:cNvPr id="244" name="Google Shape;244;p36"/>
          <p:cNvSpPr/>
          <p:nvPr/>
        </p:nvSpPr>
        <p:spPr>
          <a:xfrm>
            <a:off x="6170414" y="4364838"/>
            <a:ext cx="2830500" cy="175200"/>
          </a:xfrm>
          <a:prstGeom prst="rect">
            <a:avLst/>
          </a:prstGeom>
          <a:solidFill>
            <a:schemeClr val="accent1"/>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900">
                <a:solidFill>
                  <a:schemeClr val="lt1"/>
                </a:solidFill>
                <a:latin typeface="Calibri"/>
                <a:ea typeface="Calibri"/>
                <a:cs typeface="Calibri"/>
                <a:sym typeface="Calibri"/>
              </a:rPr>
              <a:t>7</a:t>
            </a:r>
            <a:r>
              <a:rPr lang="zh-TW" sz="900">
                <a:solidFill>
                  <a:schemeClr val="lt1"/>
                </a:solidFill>
                <a:latin typeface="Calibri"/>
                <a:ea typeface="Calibri"/>
                <a:cs typeface="Calibri"/>
                <a:sym typeface="Calibri"/>
              </a:rPr>
              <a:t>. Contribution</a:t>
            </a:r>
            <a:endParaRPr sz="900">
              <a:solidFill>
                <a:schemeClr val="lt1"/>
              </a:solidFill>
              <a:latin typeface="Calibri"/>
              <a:ea typeface="Calibri"/>
              <a:cs typeface="Calibri"/>
              <a:sym typeface="Calibri"/>
            </a:endParaRPr>
          </a:p>
        </p:txBody>
      </p:sp>
      <p:pic>
        <p:nvPicPr>
          <p:cNvPr id="245" name="Google Shape;245;p36"/>
          <p:cNvPicPr preferRelativeResize="0"/>
          <p:nvPr/>
        </p:nvPicPr>
        <p:blipFill>
          <a:blip r:embed="rId3">
            <a:alphaModFix/>
          </a:blip>
          <a:stretch>
            <a:fillRect/>
          </a:stretch>
        </p:blipFill>
        <p:spPr>
          <a:xfrm>
            <a:off x="4336600" y="1616903"/>
            <a:ext cx="1310975" cy="373756"/>
          </a:xfrm>
          <a:prstGeom prst="rect">
            <a:avLst/>
          </a:prstGeom>
          <a:noFill/>
          <a:ln>
            <a:noFill/>
          </a:ln>
        </p:spPr>
      </p:pic>
      <p:sp>
        <p:nvSpPr>
          <p:cNvPr id="246" name="Google Shape;246;p36"/>
          <p:cNvSpPr txBox="1"/>
          <p:nvPr/>
        </p:nvSpPr>
        <p:spPr>
          <a:xfrm>
            <a:off x="3831100" y="1666125"/>
            <a:ext cx="5055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800">
                <a:latin typeface="Calibri"/>
                <a:ea typeface="Calibri"/>
                <a:cs typeface="Calibri"/>
                <a:sym typeface="Calibri"/>
              </a:rPr>
              <a:t>Model:</a:t>
            </a:r>
            <a:endParaRPr sz="800">
              <a:latin typeface="Calibri"/>
              <a:ea typeface="Calibri"/>
              <a:cs typeface="Calibri"/>
              <a:sym typeface="Calibri"/>
            </a:endParaRPr>
          </a:p>
        </p:txBody>
      </p:sp>
      <p:sp>
        <p:nvSpPr>
          <p:cNvPr id="247" name="Google Shape;247;p36"/>
          <p:cNvSpPr txBox="1"/>
          <p:nvPr/>
        </p:nvSpPr>
        <p:spPr>
          <a:xfrm>
            <a:off x="3226225" y="1047875"/>
            <a:ext cx="26874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800">
                <a:latin typeface="Calibri"/>
                <a:ea typeface="Calibri"/>
                <a:cs typeface="Calibri"/>
                <a:sym typeface="Calibri"/>
              </a:rPr>
              <a:t>We fit the training data to a logistic regression model and perform 10-fold cross</a:t>
            </a:r>
            <a:r>
              <a:rPr lang="zh-TW" sz="800">
                <a:latin typeface="Calibri"/>
                <a:ea typeface="Calibri"/>
                <a:cs typeface="Calibri"/>
                <a:sym typeface="Calibri"/>
              </a:rPr>
              <a:t> validation, the result average accuracy is 0.81, with sd 0.03.</a:t>
            </a:r>
            <a:r>
              <a:rPr lang="zh-TW" sz="800">
                <a:latin typeface="Calibri"/>
                <a:ea typeface="Calibri"/>
                <a:cs typeface="Calibri"/>
                <a:sym typeface="Calibri"/>
              </a:rPr>
              <a:t> The ROC score is 0.87. The Kaggle score is </a:t>
            </a:r>
            <a:r>
              <a:rPr lang="zh-TW" sz="800">
                <a:solidFill>
                  <a:schemeClr val="dk1"/>
                </a:solidFill>
                <a:highlight>
                  <a:srgbClr val="FFFFFF"/>
                </a:highlight>
                <a:latin typeface="Calibri"/>
                <a:ea typeface="Calibri"/>
                <a:cs typeface="Calibri"/>
                <a:sym typeface="Calibri"/>
              </a:rPr>
              <a:t>0.76794.</a:t>
            </a:r>
            <a:endParaRPr sz="800">
              <a:latin typeface="Calibri"/>
              <a:ea typeface="Calibri"/>
              <a:cs typeface="Calibri"/>
              <a:sym typeface="Calibri"/>
            </a:endParaRPr>
          </a:p>
        </p:txBody>
      </p:sp>
      <p:pic>
        <p:nvPicPr>
          <p:cNvPr id="248" name="Google Shape;248;p36"/>
          <p:cNvPicPr preferRelativeResize="0"/>
          <p:nvPr/>
        </p:nvPicPr>
        <p:blipFill>
          <a:blip r:embed="rId4">
            <a:alphaModFix/>
          </a:blip>
          <a:stretch>
            <a:fillRect/>
          </a:stretch>
        </p:blipFill>
        <p:spPr>
          <a:xfrm>
            <a:off x="3304823" y="2168250"/>
            <a:ext cx="1061671" cy="999700"/>
          </a:xfrm>
          <a:prstGeom prst="rect">
            <a:avLst/>
          </a:prstGeom>
          <a:noFill/>
          <a:ln cap="flat" cmpd="sng" w="9525">
            <a:solidFill>
              <a:schemeClr val="accent1"/>
            </a:solidFill>
            <a:prstDash val="solid"/>
            <a:round/>
            <a:headEnd len="sm" w="sm" type="none"/>
            <a:tailEnd len="sm" w="sm" type="none"/>
          </a:ln>
        </p:spPr>
      </p:pic>
      <p:pic>
        <p:nvPicPr>
          <p:cNvPr id="249" name="Google Shape;249;p36"/>
          <p:cNvPicPr preferRelativeResize="0"/>
          <p:nvPr/>
        </p:nvPicPr>
        <p:blipFill>
          <a:blip r:embed="rId5">
            <a:alphaModFix/>
          </a:blip>
          <a:stretch>
            <a:fillRect/>
          </a:stretch>
        </p:blipFill>
        <p:spPr>
          <a:xfrm>
            <a:off x="4761075" y="2187599"/>
            <a:ext cx="1157100" cy="961003"/>
          </a:xfrm>
          <a:prstGeom prst="rect">
            <a:avLst/>
          </a:prstGeom>
          <a:noFill/>
          <a:ln cap="flat" cmpd="sng" w="9525">
            <a:solidFill>
              <a:schemeClr val="accent1"/>
            </a:solidFill>
            <a:prstDash val="solid"/>
            <a:round/>
            <a:headEnd len="sm" w="sm" type="none"/>
            <a:tailEnd len="sm" w="sm" type="none"/>
          </a:ln>
        </p:spPr>
      </p:pic>
      <p:pic>
        <p:nvPicPr>
          <p:cNvPr id="250" name="Google Shape;250;p36"/>
          <p:cNvPicPr preferRelativeResize="0"/>
          <p:nvPr/>
        </p:nvPicPr>
        <p:blipFill>
          <a:blip r:embed="rId6">
            <a:alphaModFix/>
          </a:blip>
          <a:stretch>
            <a:fillRect/>
          </a:stretch>
        </p:blipFill>
        <p:spPr>
          <a:xfrm>
            <a:off x="351300" y="3251588"/>
            <a:ext cx="2305826" cy="1527075"/>
          </a:xfrm>
          <a:prstGeom prst="rect">
            <a:avLst/>
          </a:prstGeom>
          <a:noFill/>
          <a:ln cap="flat" cmpd="sng" w="9525">
            <a:solidFill>
              <a:schemeClr val="accent1"/>
            </a:solidFill>
            <a:prstDash val="solid"/>
            <a:round/>
            <a:headEnd len="sm" w="sm" type="none"/>
            <a:tailEnd len="sm" w="sm" type="none"/>
          </a:ln>
        </p:spPr>
      </p:pic>
      <p:sp>
        <p:nvSpPr>
          <p:cNvPr id="251" name="Google Shape;251;p36"/>
          <p:cNvSpPr/>
          <p:nvPr/>
        </p:nvSpPr>
        <p:spPr>
          <a:xfrm>
            <a:off x="973361" y="4834325"/>
            <a:ext cx="1061700" cy="193800"/>
          </a:xfrm>
          <a:prstGeom prst="roundRect">
            <a:avLst>
              <a:gd fmla="val 16667" name="adj"/>
            </a:avLst>
          </a:prstGeom>
          <a:solidFill>
            <a:schemeClr val="accent4"/>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zh-TW" sz="800">
                <a:solidFill>
                  <a:schemeClr val="lt1"/>
                </a:solidFill>
                <a:latin typeface="Calibri"/>
                <a:ea typeface="Calibri"/>
                <a:cs typeface="Calibri"/>
                <a:sym typeface="Calibri"/>
              </a:rPr>
              <a:t>Count Plot of features</a:t>
            </a:r>
            <a:endParaRPr sz="800">
              <a:latin typeface="Calibri"/>
              <a:ea typeface="Calibri"/>
              <a:cs typeface="Calibri"/>
              <a:sym typeface="Calibri"/>
            </a:endParaRPr>
          </a:p>
        </p:txBody>
      </p:sp>
      <p:pic>
        <p:nvPicPr>
          <p:cNvPr id="252" name="Google Shape;252;p36"/>
          <p:cNvPicPr preferRelativeResize="0"/>
          <p:nvPr/>
        </p:nvPicPr>
        <p:blipFill>
          <a:blip r:embed="rId7">
            <a:alphaModFix/>
          </a:blip>
          <a:stretch>
            <a:fillRect/>
          </a:stretch>
        </p:blipFill>
        <p:spPr>
          <a:xfrm>
            <a:off x="4014152" y="4309925"/>
            <a:ext cx="1030575" cy="432725"/>
          </a:xfrm>
          <a:prstGeom prst="rect">
            <a:avLst/>
          </a:prstGeom>
          <a:noFill/>
          <a:ln cap="flat" cmpd="sng" w="12700">
            <a:solidFill>
              <a:schemeClr val="accent1"/>
            </a:solidFill>
            <a:prstDash val="solid"/>
            <a:miter lim="8000"/>
            <a:headEnd len="sm" w="sm" type="none"/>
            <a:tailEnd len="sm" w="sm" type="none"/>
          </a:ln>
        </p:spPr>
      </p:pic>
      <p:sp>
        <p:nvSpPr>
          <p:cNvPr id="253" name="Google Shape;253;p36"/>
          <p:cNvSpPr txBox="1"/>
          <p:nvPr/>
        </p:nvSpPr>
        <p:spPr>
          <a:xfrm>
            <a:off x="6259075" y="2995275"/>
            <a:ext cx="26532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700">
                <a:latin typeface="Calibri"/>
                <a:ea typeface="Calibri"/>
                <a:cs typeface="Calibri"/>
                <a:sym typeface="Calibri"/>
              </a:rPr>
              <a:t>Although the </a:t>
            </a:r>
            <a:r>
              <a:rPr lang="zh-TW" sz="700">
                <a:solidFill>
                  <a:schemeClr val="dk1"/>
                </a:solidFill>
                <a:latin typeface="Calibri"/>
                <a:ea typeface="Calibri"/>
                <a:cs typeface="Calibri"/>
                <a:sym typeface="Calibri"/>
              </a:rPr>
              <a:t>difference of two model are very small, We think random forest model is better for this Titanic survival problem. First, using Random Forest  do not need to pre-process the data which saves time.</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solidFill>
                <a:schemeClr val="dk1"/>
              </a:solidFill>
              <a:latin typeface="Calibri"/>
              <a:ea typeface="Calibri"/>
              <a:cs typeface="Calibri"/>
              <a:sym typeface="Calibri"/>
            </a:endParaRPr>
          </a:p>
          <a:p>
            <a:pPr indent="0" lvl="0" marL="0" rtl="0" algn="l">
              <a:spcBef>
                <a:spcPts val="0"/>
              </a:spcBef>
              <a:spcAft>
                <a:spcPts val="0"/>
              </a:spcAft>
              <a:buNone/>
            </a:pPr>
            <a:r>
              <a:rPr lang="zh-TW" sz="700">
                <a:solidFill>
                  <a:schemeClr val="dk1"/>
                </a:solidFill>
                <a:latin typeface="Calibri"/>
                <a:ea typeface="Calibri"/>
                <a:cs typeface="Calibri"/>
                <a:sym typeface="Calibri"/>
              </a:rPr>
              <a:t>Second, Logistic Regression cannot handle missing values, which is not suitable for Titanic survival problem. Some of the data in Titanic survival problem are missing and we use mean, mode and median to replace them  when using Logistic Regression. It will affect the accuracy and may not be general enough for new data.</a:t>
            </a:r>
            <a:endParaRPr sz="700">
              <a:solidFill>
                <a:schemeClr val="dk1"/>
              </a:solidFill>
              <a:latin typeface="Calibri"/>
              <a:ea typeface="Calibri"/>
              <a:cs typeface="Calibri"/>
              <a:sym typeface="Calibri"/>
            </a:endParaRPr>
          </a:p>
        </p:txBody>
      </p:sp>
      <p:sp>
        <p:nvSpPr>
          <p:cNvPr id="254" name="Google Shape;254;p36"/>
          <p:cNvSpPr txBox="1"/>
          <p:nvPr/>
        </p:nvSpPr>
        <p:spPr>
          <a:xfrm>
            <a:off x="3231288" y="3723988"/>
            <a:ext cx="26874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800">
                <a:latin typeface="Calibri"/>
                <a:ea typeface="Calibri"/>
                <a:cs typeface="Calibri"/>
                <a:sym typeface="Calibri"/>
              </a:rPr>
              <a:t>We fit the data to a r</a:t>
            </a:r>
            <a:r>
              <a:rPr lang="zh-TW" sz="800">
                <a:latin typeface="Calibri"/>
                <a:ea typeface="Calibri"/>
                <a:cs typeface="Calibri"/>
                <a:sym typeface="Calibri"/>
              </a:rPr>
              <a:t>andom Forest:</a:t>
            </a:r>
            <a:r>
              <a:rPr lang="zh-TW" sz="800">
                <a:latin typeface="Calibri"/>
                <a:ea typeface="Calibri"/>
                <a:cs typeface="Calibri"/>
                <a:sym typeface="Calibri"/>
              </a:rPr>
              <a:t> model and test it with 100  </a:t>
            </a:r>
            <a:r>
              <a:rPr lang="zh-TW" sz="800">
                <a:latin typeface="Calibri"/>
                <a:ea typeface="Calibri"/>
                <a:cs typeface="Calibri"/>
                <a:sym typeface="Calibri"/>
              </a:rPr>
              <a:t>n_estimators</a:t>
            </a:r>
            <a:r>
              <a:rPr lang="zh-TW" sz="800">
                <a:latin typeface="Calibri"/>
                <a:ea typeface="Calibri"/>
                <a:cs typeface="Calibri"/>
                <a:sym typeface="Calibri"/>
              </a:rPr>
              <a:t>. The average accuracy is 0.84, with sd 0.03. The ROC score is 0.92. The Kaggle score is </a:t>
            </a:r>
            <a:r>
              <a:rPr lang="zh-TW" sz="800">
                <a:solidFill>
                  <a:schemeClr val="dk1"/>
                </a:solidFill>
                <a:highlight>
                  <a:srgbClr val="FFFFFF"/>
                </a:highlight>
                <a:latin typeface="Calibri"/>
                <a:ea typeface="Calibri"/>
                <a:cs typeface="Calibri"/>
                <a:sym typeface="Calibri"/>
              </a:rPr>
              <a:t>0.78947</a:t>
            </a:r>
            <a:r>
              <a:rPr lang="zh-TW" sz="800">
                <a:solidFill>
                  <a:schemeClr val="dk1"/>
                </a:solidFill>
                <a:highlight>
                  <a:srgbClr val="FFFFFF"/>
                </a:highlight>
                <a:latin typeface="Calibri"/>
                <a:ea typeface="Calibri"/>
                <a:cs typeface="Calibri"/>
                <a:sym typeface="Calibri"/>
              </a:rPr>
              <a:t>.</a:t>
            </a:r>
            <a:endParaRPr sz="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Drop meaningless value</a:t>
            </a:r>
            <a:endParaRPr/>
          </a:p>
        </p:txBody>
      </p:sp>
      <p:sp>
        <p:nvSpPr>
          <p:cNvPr id="92" name="Google Shape;92;p1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1600"/>
              </a:spcAft>
              <a:buNone/>
            </a:pPr>
            <a:r>
              <a:rPr lang="zh-TW"/>
              <a:t>Drop passenger ID and ticket number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Sex</a:t>
            </a:r>
            <a:endParaRPr/>
          </a:p>
        </p:txBody>
      </p:sp>
      <p:sp>
        <p:nvSpPr>
          <p:cNvPr id="98" name="Google Shape;98;p17"/>
          <p:cNvSpPr txBox="1"/>
          <p:nvPr>
            <p:ph idx="1" type="body"/>
          </p:nvPr>
        </p:nvSpPr>
        <p:spPr>
          <a:xfrm>
            <a:off x="628650" y="1369225"/>
            <a:ext cx="4776900" cy="575400"/>
          </a:xfrm>
          <a:prstGeom prst="rect">
            <a:avLst/>
          </a:prstGeom>
        </p:spPr>
        <p:txBody>
          <a:bodyPr anchorCtr="0" anchor="t" bIns="34275" lIns="68575" spcFirstLastPara="1" rIns="68575" wrap="square" tIns="34275">
            <a:noAutofit/>
          </a:bodyPr>
          <a:lstStyle/>
          <a:p>
            <a:pPr indent="0" lvl="0" marL="0" rtl="0" algn="l">
              <a:spcBef>
                <a:spcPts val="800"/>
              </a:spcBef>
              <a:spcAft>
                <a:spcPts val="1600"/>
              </a:spcAft>
              <a:buNone/>
            </a:pPr>
            <a:r>
              <a:rPr lang="zh-TW"/>
              <a:t>Transform “male” to 1 and “female” to 0</a:t>
            </a:r>
            <a:endParaRPr/>
          </a:p>
        </p:txBody>
      </p:sp>
      <p:pic>
        <p:nvPicPr>
          <p:cNvPr id="99" name="Google Shape;99;p17"/>
          <p:cNvPicPr preferRelativeResize="0"/>
          <p:nvPr/>
        </p:nvPicPr>
        <p:blipFill rotWithShape="1">
          <a:blip r:embed="rId3">
            <a:alphaModFix/>
          </a:blip>
          <a:srcRect b="40151" l="25854" r="21904" t="43026"/>
          <a:stretch/>
        </p:blipFill>
        <p:spPr>
          <a:xfrm>
            <a:off x="675500" y="2571750"/>
            <a:ext cx="7698101" cy="139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Embarked</a:t>
            </a:r>
            <a:endParaRPr/>
          </a:p>
        </p:txBody>
      </p:sp>
      <p:sp>
        <p:nvSpPr>
          <p:cNvPr id="105" name="Google Shape;105;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zh-TW"/>
              <a:t>Transform “C” to 0, “Q” to 1, “S” to 2</a:t>
            </a:r>
            <a:endParaRPr/>
          </a:p>
          <a:p>
            <a:pPr indent="0" lvl="0" marL="0" rtl="0" algn="l">
              <a:spcBef>
                <a:spcPts val="1600"/>
              </a:spcBef>
              <a:spcAft>
                <a:spcPts val="1600"/>
              </a:spcAft>
              <a:buNone/>
            </a:pPr>
            <a:r>
              <a:rPr lang="zh-TW"/>
              <a:t>Fill NA with the mode of the data</a:t>
            </a:r>
            <a:endParaRPr/>
          </a:p>
        </p:txBody>
      </p:sp>
      <p:pic>
        <p:nvPicPr>
          <p:cNvPr id="106" name="Google Shape;106;p18"/>
          <p:cNvPicPr preferRelativeResize="0"/>
          <p:nvPr/>
        </p:nvPicPr>
        <p:blipFill rotWithShape="1">
          <a:blip r:embed="rId3">
            <a:alphaModFix/>
          </a:blip>
          <a:srcRect b="29830" l="25855" r="21271" t="41291"/>
          <a:stretch/>
        </p:blipFill>
        <p:spPr>
          <a:xfrm>
            <a:off x="858850" y="2465100"/>
            <a:ext cx="7558051" cy="2321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Cabin</a:t>
            </a:r>
            <a:endParaRPr/>
          </a:p>
        </p:txBody>
      </p:sp>
      <p:sp>
        <p:nvSpPr>
          <p:cNvPr id="112" name="Google Shape;112;p1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zh-TW"/>
              <a:t>Extract the letter of the cabin number to transform to numbers</a:t>
            </a:r>
            <a:endParaRPr/>
          </a:p>
          <a:p>
            <a:pPr indent="0" lvl="0" marL="0" rtl="0" algn="l">
              <a:spcBef>
                <a:spcPts val="1600"/>
              </a:spcBef>
              <a:spcAft>
                <a:spcPts val="1600"/>
              </a:spcAft>
              <a:buNone/>
            </a:pPr>
            <a:r>
              <a:rPr lang="zh-TW"/>
              <a:t>FillNA with mode </a:t>
            </a:r>
            <a:endParaRPr/>
          </a:p>
        </p:txBody>
      </p:sp>
      <p:pic>
        <p:nvPicPr>
          <p:cNvPr id="113" name="Google Shape;113;p19"/>
          <p:cNvPicPr preferRelativeResize="0"/>
          <p:nvPr/>
        </p:nvPicPr>
        <p:blipFill rotWithShape="1">
          <a:blip r:embed="rId3">
            <a:alphaModFix/>
          </a:blip>
          <a:srcRect b="22888" l="25853" r="22011" t="31233"/>
          <a:stretch/>
        </p:blipFill>
        <p:spPr>
          <a:xfrm>
            <a:off x="2952900" y="2118600"/>
            <a:ext cx="5896224" cy="2918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Age</a:t>
            </a:r>
            <a:endParaRPr/>
          </a:p>
        </p:txBody>
      </p:sp>
      <p:sp>
        <p:nvSpPr>
          <p:cNvPr id="119" name="Google Shape;119;p2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1600"/>
              </a:spcAft>
              <a:buNone/>
            </a:pPr>
            <a:r>
              <a:rPr lang="zh-TW"/>
              <a:t>FillNA with the mean age of male passengers and female passengers</a:t>
            </a:r>
            <a:endParaRPr/>
          </a:p>
        </p:txBody>
      </p:sp>
      <p:pic>
        <p:nvPicPr>
          <p:cNvPr id="120" name="Google Shape;120;p20"/>
          <p:cNvPicPr preferRelativeResize="0"/>
          <p:nvPr/>
        </p:nvPicPr>
        <p:blipFill rotWithShape="1">
          <a:blip r:embed="rId3">
            <a:alphaModFix/>
          </a:blip>
          <a:srcRect b="25140" l="25646" r="21376" t="39858"/>
          <a:stretch/>
        </p:blipFill>
        <p:spPr>
          <a:xfrm>
            <a:off x="1534375" y="2152550"/>
            <a:ext cx="6673925" cy="2480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Fare</a:t>
            </a:r>
            <a:endParaRPr/>
          </a:p>
        </p:txBody>
      </p:sp>
      <p:sp>
        <p:nvSpPr>
          <p:cNvPr id="126" name="Google Shape;126;p21"/>
          <p:cNvSpPr txBox="1"/>
          <p:nvPr>
            <p:ph idx="1" type="body"/>
          </p:nvPr>
        </p:nvSpPr>
        <p:spPr>
          <a:xfrm>
            <a:off x="628650" y="1369220"/>
            <a:ext cx="7886700" cy="763500"/>
          </a:xfrm>
          <a:prstGeom prst="rect">
            <a:avLst/>
          </a:prstGeom>
        </p:spPr>
        <p:txBody>
          <a:bodyPr anchorCtr="0" anchor="t" bIns="34275" lIns="68575" spcFirstLastPara="1" rIns="68575" wrap="square" tIns="34275">
            <a:noAutofit/>
          </a:bodyPr>
          <a:lstStyle/>
          <a:p>
            <a:pPr indent="0" lvl="0" marL="0" rtl="0" algn="l">
              <a:spcBef>
                <a:spcPts val="800"/>
              </a:spcBef>
              <a:spcAft>
                <a:spcPts val="1600"/>
              </a:spcAft>
              <a:buNone/>
            </a:pPr>
            <a:r>
              <a:rPr lang="zh-TW"/>
              <a:t>FillNA with the median of the fare</a:t>
            </a:r>
            <a:endParaRPr/>
          </a:p>
        </p:txBody>
      </p:sp>
      <p:pic>
        <p:nvPicPr>
          <p:cNvPr id="127" name="Google Shape;127;p21"/>
          <p:cNvPicPr preferRelativeResize="0"/>
          <p:nvPr/>
        </p:nvPicPr>
        <p:blipFill rotWithShape="1">
          <a:blip r:embed="rId3">
            <a:alphaModFix/>
          </a:blip>
          <a:srcRect b="51219" l="25434" r="21798" t="41263"/>
          <a:stretch/>
        </p:blipFill>
        <p:spPr>
          <a:xfrm>
            <a:off x="232275" y="2682725"/>
            <a:ext cx="8911723" cy="714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Name</a:t>
            </a:r>
            <a:endParaRPr/>
          </a:p>
        </p:txBody>
      </p:sp>
      <p:sp>
        <p:nvSpPr>
          <p:cNvPr id="133" name="Google Shape;133;p22"/>
          <p:cNvSpPr txBox="1"/>
          <p:nvPr>
            <p:ph idx="1" type="body"/>
          </p:nvPr>
        </p:nvSpPr>
        <p:spPr>
          <a:xfrm>
            <a:off x="628650" y="1369225"/>
            <a:ext cx="43992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zh-TW"/>
              <a:t>Extract the title of the name</a:t>
            </a:r>
            <a:endParaRPr/>
          </a:p>
          <a:p>
            <a:pPr indent="0" lvl="0" marL="0" rtl="0" algn="l">
              <a:spcBef>
                <a:spcPts val="1600"/>
              </a:spcBef>
              <a:spcAft>
                <a:spcPts val="0"/>
              </a:spcAft>
              <a:buNone/>
            </a:pPr>
            <a:r>
              <a:rPr lang="zh-TW"/>
              <a:t>Transform the title to numbers</a:t>
            </a:r>
            <a:endParaRPr/>
          </a:p>
          <a:p>
            <a:pPr indent="0" lvl="0" marL="0" rtl="0" algn="l">
              <a:spcBef>
                <a:spcPts val="1600"/>
              </a:spcBef>
              <a:spcAft>
                <a:spcPts val="1600"/>
              </a:spcAft>
              <a:buNone/>
            </a:pPr>
            <a:r>
              <a:t/>
            </a:r>
            <a:endParaRPr/>
          </a:p>
        </p:txBody>
      </p:sp>
      <p:pic>
        <p:nvPicPr>
          <p:cNvPr id="134" name="Google Shape;134;p22"/>
          <p:cNvPicPr preferRelativeResize="0"/>
          <p:nvPr/>
        </p:nvPicPr>
        <p:blipFill rotWithShape="1">
          <a:blip r:embed="rId3">
            <a:alphaModFix/>
          </a:blip>
          <a:srcRect b="7877" l="22688" r="38580" t="21089"/>
          <a:stretch/>
        </p:blipFill>
        <p:spPr>
          <a:xfrm>
            <a:off x="4572000" y="457450"/>
            <a:ext cx="4261877" cy="439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