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18"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674"/>
    <p:restoredTop sz="94643"/>
  </p:normalViewPr>
  <p:slideViewPr>
    <p:cSldViewPr snapToGrid="0" snapToObjects="1">
      <p:cViewPr>
        <p:scale>
          <a:sx n="100" d="100"/>
          <a:sy n="100" d="100"/>
        </p:scale>
        <p:origin x="-996" y="52"/>
      </p:cViewPr>
      <p:guideLst>
        <p:guide orient="horz" pos="618"/>
        <p:guide pos="3840"/>
      </p:guideLst>
    </p:cSldViewPr>
  </p:slideViewPr>
  <p:notesTextViewPr>
    <p:cViewPr>
      <p:scale>
        <a:sx n="1" d="1"/>
        <a:sy n="1" d="1"/>
      </p:scale>
      <p:origin x="0" y="-4"/>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F9ED9C-B9C9-8741-9537-79AC2148F83F}" type="datetimeFigureOut">
              <a:rPr lang="en-US" smtClean="0"/>
              <a:t>11/19/2020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4D65AE-F790-6742-8F8F-587390D50153}" type="slidenum">
              <a:rPr lang="en-US" smtClean="0"/>
              <a:t>‹#›</a:t>
            </a:fld>
            <a:endParaRPr lang="en-US"/>
          </a:p>
        </p:txBody>
      </p:sp>
    </p:spTree>
    <p:extLst>
      <p:ext uri="{BB962C8B-B14F-4D97-AF65-F5344CB8AC3E}">
        <p14:creationId xmlns:p14="http://schemas.microsoft.com/office/powerpoint/2010/main" val="16917869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84D65AE-F790-6742-8F8F-587390D50153}" type="slidenum">
              <a:rPr lang="en-US" smtClean="0"/>
              <a:t>1</a:t>
            </a:fld>
            <a:endParaRPr lang="en-US"/>
          </a:p>
        </p:txBody>
      </p:sp>
    </p:spTree>
    <p:extLst>
      <p:ext uri="{BB962C8B-B14F-4D97-AF65-F5344CB8AC3E}">
        <p14:creationId xmlns:p14="http://schemas.microsoft.com/office/powerpoint/2010/main" val="11790764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ABEC03D-8E1E-0847-AB74-B7FC4FF0E5D4}" type="datetimeFigureOut">
              <a:rPr lang="en-US" smtClean="0"/>
              <a:t>11/19/2020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EA187B-9D1C-5047-9F51-51D4960C227C}" type="slidenum">
              <a:rPr lang="en-US" smtClean="0"/>
              <a:t>‹#›</a:t>
            </a:fld>
            <a:endParaRPr lang="en-US"/>
          </a:p>
        </p:txBody>
      </p:sp>
    </p:spTree>
    <p:extLst>
      <p:ext uri="{BB962C8B-B14F-4D97-AF65-F5344CB8AC3E}">
        <p14:creationId xmlns:p14="http://schemas.microsoft.com/office/powerpoint/2010/main" val="21413500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ABEC03D-8E1E-0847-AB74-B7FC4FF0E5D4}" type="datetimeFigureOut">
              <a:rPr lang="en-US" smtClean="0"/>
              <a:t>11/19/2020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EA187B-9D1C-5047-9F51-51D4960C227C}" type="slidenum">
              <a:rPr lang="en-US" smtClean="0"/>
              <a:t>‹#›</a:t>
            </a:fld>
            <a:endParaRPr lang="en-US"/>
          </a:p>
        </p:txBody>
      </p:sp>
    </p:spTree>
    <p:extLst>
      <p:ext uri="{BB962C8B-B14F-4D97-AF65-F5344CB8AC3E}">
        <p14:creationId xmlns:p14="http://schemas.microsoft.com/office/powerpoint/2010/main" val="19023787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ABEC03D-8E1E-0847-AB74-B7FC4FF0E5D4}" type="datetimeFigureOut">
              <a:rPr lang="en-US" smtClean="0"/>
              <a:t>11/19/2020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EA187B-9D1C-5047-9F51-51D4960C227C}" type="slidenum">
              <a:rPr lang="en-US" smtClean="0"/>
              <a:t>‹#›</a:t>
            </a:fld>
            <a:endParaRPr lang="en-US"/>
          </a:p>
        </p:txBody>
      </p:sp>
    </p:spTree>
    <p:extLst>
      <p:ext uri="{BB962C8B-B14F-4D97-AF65-F5344CB8AC3E}">
        <p14:creationId xmlns:p14="http://schemas.microsoft.com/office/powerpoint/2010/main" val="15435348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ABEC03D-8E1E-0847-AB74-B7FC4FF0E5D4}" type="datetimeFigureOut">
              <a:rPr lang="en-US" smtClean="0"/>
              <a:t>11/19/2020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EA187B-9D1C-5047-9F51-51D4960C227C}" type="slidenum">
              <a:rPr lang="en-US" smtClean="0"/>
              <a:t>‹#›</a:t>
            </a:fld>
            <a:endParaRPr lang="en-US"/>
          </a:p>
        </p:txBody>
      </p:sp>
    </p:spTree>
    <p:extLst>
      <p:ext uri="{BB962C8B-B14F-4D97-AF65-F5344CB8AC3E}">
        <p14:creationId xmlns:p14="http://schemas.microsoft.com/office/powerpoint/2010/main" val="21392666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ABEC03D-8E1E-0847-AB74-B7FC4FF0E5D4}" type="datetimeFigureOut">
              <a:rPr lang="en-US" smtClean="0"/>
              <a:t>11/19/2020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EA187B-9D1C-5047-9F51-51D4960C227C}" type="slidenum">
              <a:rPr lang="en-US" smtClean="0"/>
              <a:t>‹#›</a:t>
            </a:fld>
            <a:endParaRPr lang="en-US"/>
          </a:p>
        </p:txBody>
      </p:sp>
    </p:spTree>
    <p:extLst>
      <p:ext uri="{BB962C8B-B14F-4D97-AF65-F5344CB8AC3E}">
        <p14:creationId xmlns:p14="http://schemas.microsoft.com/office/powerpoint/2010/main" val="14841415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ABEC03D-8E1E-0847-AB74-B7FC4FF0E5D4}" type="datetimeFigureOut">
              <a:rPr lang="en-US" smtClean="0"/>
              <a:t>11/19/2020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EA187B-9D1C-5047-9F51-51D4960C227C}" type="slidenum">
              <a:rPr lang="en-US" smtClean="0"/>
              <a:t>‹#›</a:t>
            </a:fld>
            <a:endParaRPr lang="en-US"/>
          </a:p>
        </p:txBody>
      </p:sp>
    </p:spTree>
    <p:extLst>
      <p:ext uri="{BB962C8B-B14F-4D97-AF65-F5344CB8AC3E}">
        <p14:creationId xmlns:p14="http://schemas.microsoft.com/office/powerpoint/2010/main" val="9452776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ABEC03D-8E1E-0847-AB74-B7FC4FF0E5D4}" type="datetimeFigureOut">
              <a:rPr lang="en-US" smtClean="0"/>
              <a:t>11/19/2020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0EA187B-9D1C-5047-9F51-51D4960C227C}" type="slidenum">
              <a:rPr lang="en-US" smtClean="0"/>
              <a:t>‹#›</a:t>
            </a:fld>
            <a:endParaRPr lang="en-US"/>
          </a:p>
        </p:txBody>
      </p:sp>
    </p:spTree>
    <p:extLst>
      <p:ext uri="{BB962C8B-B14F-4D97-AF65-F5344CB8AC3E}">
        <p14:creationId xmlns:p14="http://schemas.microsoft.com/office/powerpoint/2010/main" val="1979640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ABEC03D-8E1E-0847-AB74-B7FC4FF0E5D4}" type="datetimeFigureOut">
              <a:rPr lang="en-US" smtClean="0"/>
              <a:t>11/19/2020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0EA187B-9D1C-5047-9F51-51D4960C227C}" type="slidenum">
              <a:rPr lang="en-US" smtClean="0"/>
              <a:t>‹#›</a:t>
            </a:fld>
            <a:endParaRPr lang="en-US"/>
          </a:p>
        </p:txBody>
      </p:sp>
    </p:spTree>
    <p:extLst>
      <p:ext uri="{BB962C8B-B14F-4D97-AF65-F5344CB8AC3E}">
        <p14:creationId xmlns:p14="http://schemas.microsoft.com/office/powerpoint/2010/main" val="7298040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ABEC03D-8E1E-0847-AB74-B7FC4FF0E5D4}" type="datetimeFigureOut">
              <a:rPr lang="en-US" smtClean="0"/>
              <a:t>11/19/2020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0EA187B-9D1C-5047-9F51-51D4960C227C}" type="slidenum">
              <a:rPr lang="en-US" smtClean="0"/>
              <a:t>‹#›</a:t>
            </a:fld>
            <a:endParaRPr lang="en-US"/>
          </a:p>
        </p:txBody>
      </p:sp>
    </p:spTree>
    <p:extLst>
      <p:ext uri="{BB962C8B-B14F-4D97-AF65-F5344CB8AC3E}">
        <p14:creationId xmlns:p14="http://schemas.microsoft.com/office/powerpoint/2010/main" val="15371233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ABEC03D-8E1E-0847-AB74-B7FC4FF0E5D4}" type="datetimeFigureOut">
              <a:rPr lang="en-US" smtClean="0"/>
              <a:t>11/19/2020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EA187B-9D1C-5047-9F51-51D4960C227C}" type="slidenum">
              <a:rPr lang="en-US" smtClean="0"/>
              <a:t>‹#›</a:t>
            </a:fld>
            <a:endParaRPr lang="en-US"/>
          </a:p>
        </p:txBody>
      </p:sp>
    </p:spTree>
    <p:extLst>
      <p:ext uri="{BB962C8B-B14F-4D97-AF65-F5344CB8AC3E}">
        <p14:creationId xmlns:p14="http://schemas.microsoft.com/office/powerpoint/2010/main" val="2038868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ABEC03D-8E1E-0847-AB74-B7FC4FF0E5D4}" type="datetimeFigureOut">
              <a:rPr lang="en-US" smtClean="0"/>
              <a:t>11/19/2020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EA187B-9D1C-5047-9F51-51D4960C227C}" type="slidenum">
              <a:rPr lang="en-US" smtClean="0"/>
              <a:t>‹#›</a:t>
            </a:fld>
            <a:endParaRPr lang="en-US"/>
          </a:p>
        </p:txBody>
      </p:sp>
    </p:spTree>
    <p:extLst>
      <p:ext uri="{BB962C8B-B14F-4D97-AF65-F5344CB8AC3E}">
        <p14:creationId xmlns:p14="http://schemas.microsoft.com/office/powerpoint/2010/main" val="14898205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BEC03D-8E1E-0847-AB74-B7FC4FF0E5D4}" type="datetimeFigureOut">
              <a:rPr lang="en-US" smtClean="0"/>
              <a:t>11/19/2020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0EA187B-9D1C-5047-9F51-51D4960C227C}" type="slidenum">
              <a:rPr lang="en-US" smtClean="0"/>
              <a:t>‹#›</a:t>
            </a:fld>
            <a:endParaRPr lang="en-US"/>
          </a:p>
        </p:txBody>
      </p:sp>
    </p:spTree>
    <p:extLst>
      <p:ext uri="{BB962C8B-B14F-4D97-AF65-F5344CB8AC3E}">
        <p14:creationId xmlns:p14="http://schemas.microsoft.com/office/powerpoint/2010/main" val="7465782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12192000" cy="981075"/>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rPr>
              <a:t>MATH 4995 </a:t>
            </a:r>
            <a:r>
              <a:rPr lang="en-US" dirty="0"/>
              <a:t>Project </a:t>
            </a:r>
            <a:r>
              <a:rPr lang="en-US" altLang="zh-CN" dirty="0"/>
              <a:t>2</a:t>
            </a:r>
            <a:r>
              <a:rPr lang="zh-CN" altLang="en-US" dirty="0"/>
              <a:t>： </a:t>
            </a:r>
            <a:r>
              <a:rPr lang="en-US" altLang="zh-CN" dirty="0"/>
              <a:t>Semi-conductor Image Classification</a:t>
            </a:r>
          </a:p>
          <a:p>
            <a:pPr algn="ctr"/>
            <a:r>
              <a:rPr lang="en-US" sz="1000" dirty="0">
                <a:solidFill>
                  <a:schemeClr val="bg1"/>
                </a:solidFill>
              </a:rPr>
              <a:t>Ching Kwok Yan</a:t>
            </a:r>
          </a:p>
        </p:txBody>
      </p:sp>
      <p:sp>
        <p:nvSpPr>
          <p:cNvPr id="9" name="Rectangle 8"/>
          <p:cNvSpPr/>
          <p:nvPr/>
        </p:nvSpPr>
        <p:spPr>
          <a:xfrm>
            <a:off x="164895" y="1178476"/>
            <a:ext cx="3794332" cy="264920"/>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1. Introduction</a:t>
            </a:r>
          </a:p>
        </p:txBody>
      </p:sp>
      <p:sp>
        <p:nvSpPr>
          <p:cNvPr id="13" name="Rectangle 12"/>
          <p:cNvSpPr/>
          <p:nvPr/>
        </p:nvSpPr>
        <p:spPr>
          <a:xfrm>
            <a:off x="163947" y="1463395"/>
            <a:ext cx="3794332" cy="983611"/>
          </a:xfrm>
          <a:prstGeom prst="rect">
            <a:avLst/>
          </a:prstGeom>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just"/>
            <a:r>
              <a:rPr lang="en-US" sz="1000" dirty="0"/>
              <a:t>The goal of the </a:t>
            </a:r>
            <a:r>
              <a:rPr lang="en-US" sz="1000" dirty="0" err="1"/>
              <a:t>the</a:t>
            </a:r>
            <a:r>
              <a:rPr lang="en-US" sz="1000" dirty="0"/>
              <a:t> competition is to predict the defect score of the semi-conductor given the photos of the semi-conductors and the result would be evaluated by using </a:t>
            </a:r>
            <a:r>
              <a:rPr lang="en-US" sz="1000" dirty="0" err="1"/>
              <a:t>auc</a:t>
            </a:r>
            <a:r>
              <a:rPr lang="en-US" sz="1000" dirty="0"/>
              <a:t>, area under the curve. </a:t>
            </a:r>
          </a:p>
        </p:txBody>
      </p:sp>
      <p:sp>
        <p:nvSpPr>
          <p:cNvPr id="18" name="Rectangle 17"/>
          <p:cNvSpPr/>
          <p:nvPr/>
        </p:nvSpPr>
        <p:spPr>
          <a:xfrm>
            <a:off x="4195123" y="1178476"/>
            <a:ext cx="3794332" cy="264920"/>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200" dirty="0"/>
              <a:t>3. </a:t>
            </a:r>
            <a:r>
              <a:rPr lang="en-US" altLang="zh-CN" sz="1200" dirty="0" err="1"/>
              <a:t>Methology</a:t>
            </a:r>
            <a:endParaRPr lang="en-US" sz="1200" dirty="0"/>
          </a:p>
        </p:txBody>
      </p:sp>
      <p:sp>
        <p:nvSpPr>
          <p:cNvPr id="8" name="Rectangle 7"/>
          <p:cNvSpPr/>
          <p:nvPr/>
        </p:nvSpPr>
        <p:spPr>
          <a:xfrm>
            <a:off x="171870" y="2628337"/>
            <a:ext cx="3794332" cy="264920"/>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200" dirty="0"/>
              <a:t>2.</a:t>
            </a:r>
            <a:r>
              <a:rPr lang="zh-CN" altLang="en-US" sz="1200" dirty="0"/>
              <a:t> </a:t>
            </a:r>
            <a:r>
              <a:rPr lang="en-US" altLang="zh-CN" sz="1200" dirty="0"/>
              <a:t>The</a:t>
            </a:r>
            <a:r>
              <a:rPr lang="zh-CN" altLang="en-US" sz="1200" dirty="0"/>
              <a:t> </a:t>
            </a:r>
            <a:r>
              <a:rPr lang="en-US" altLang="zh-CN" sz="1200" dirty="0"/>
              <a:t>Dataset</a:t>
            </a:r>
            <a:r>
              <a:rPr lang="zh-CN" altLang="en-US" sz="1200" dirty="0"/>
              <a:t> </a:t>
            </a:r>
            <a:r>
              <a:rPr lang="en-US" altLang="zh-CN" sz="1200" dirty="0"/>
              <a:t>(In-class</a:t>
            </a:r>
            <a:r>
              <a:rPr lang="zh-CN" altLang="en-US" sz="1200" dirty="0"/>
              <a:t> </a:t>
            </a:r>
            <a:r>
              <a:rPr lang="en-US" altLang="zh-CN" sz="1200" dirty="0" err="1"/>
              <a:t>Kaggle</a:t>
            </a:r>
            <a:r>
              <a:rPr lang="zh-CN" altLang="en-US" sz="1200" dirty="0"/>
              <a:t> </a:t>
            </a:r>
            <a:r>
              <a:rPr lang="en-US" altLang="zh-CN" sz="1200" dirty="0"/>
              <a:t>Competition)</a:t>
            </a:r>
            <a:endParaRPr lang="en-US" sz="1200" dirty="0"/>
          </a:p>
        </p:txBody>
      </p:sp>
      <p:sp>
        <p:nvSpPr>
          <p:cNvPr id="11" name="Rectangle 10"/>
          <p:cNvSpPr/>
          <p:nvPr/>
        </p:nvSpPr>
        <p:spPr>
          <a:xfrm>
            <a:off x="171870" y="2893257"/>
            <a:ext cx="3795690" cy="535743"/>
          </a:xfrm>
          <a:prstGeom prst="rect">
            <a:avLst/>
          </a:prstGeom>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r>
              <a:rPr lang="en-US" sz="1000" dirty="0"/>
              <a:t>The dataset contains over 30000 photos with around 1/4 being defect and the other photos being good photos. </a:t>
            </a:r>
          </a:p>
        </p:txBody>
      </p:sp>
      <p:sp>
        <p:nvSpPr>
          <p:cNvPr id="15" name="Rectangle 14"/>
          <p:cNvSpPr/>
          <p:nvPr/>
        </p:nvSpPr>
        <p:spPr>
          <a:xfrm>
            <a:off x="8100236" y="3354863"/>
            <a:ext cx="3794332" cy="560844"/>
          </a:xfrm>
          <a:prstGeom prst="rect">
            <a:avLst/>
          </a:prstGeom>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just"/>
            <a:r>
              <a:rPr lang="en-US" sz="1000" dirty="0"/>
              <a:t>The model works with a score of 0.985  in Kaggle.</a:t>
            </a:r>
          </a:p>
        </p:txBody>
      </p:sp>
      <p:sp>
        <p:nvSpPr>
          <p:cNvPr id="17" name="Rectangle 16"/>
          <p:cNvSpPr/>
          <p:nvPr/>
        </p:nvSpPr>
        <p:spPr>
          <a:xfrm>
            <a:off x="8100236" y="3028668"/>
            <a:ext cx="3794332" cy="264920"/>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4. Conclusion</a:t>
            </a:r>
          </a:p>
        </p:txBody>
      </p:sp>
      <p:sp>
        <p:nvSpPr>
          <p:cNvPr id="25" name="Rectangle 24"/>
          <p:cNvSpPr/>
          <p:nvPr/>
        </p:nvSpPr>
        <p:spPr>
          <a:xfrm>
            <a:off x="4195123" y="1443396"/>
            <a:ext cx="3794332" cy="3561046"/>
          </a:xfrm>
          <a:prstGeom prst="rect">
            <a:avLst/>
          </a:prstGeom>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just"/>
            <a:endParaRPr lang="en-US" sz="1000" dirty="0"/>
          </a:p>
          <a:p>
            <a:pPr algn="just"/>
            <a:r>
              <a:rPr lang="en-US" sz="1000" dirty="0"/>
              <a:t>As this is a photo classification, convolutional neutral network is employed. To shorten the time for training and achieve better performance, transfer learning is used. </a:t>
            </a:r>
          </a:p>
          <a:p>
            <a:pPr algn="just"/>
            <a:r>
              <a:rPr lang="en-US" sz="1000" dirty="0"/>
              <a:t>1.Data Preprocessing</a:t>
            </a:r>
          </a:p>
          <a:p>
            <a:pPr algn="just"/>
            <a:r>
              <a:rPr lang="en-US" sz="1000" dirty="0"/>
              <a:t>The model chosen is the </a:t>
            </a:r>
            <a:r>
              <a:rPr lang="en-US" sz="1000" dirty="0" err="1"/>
              <a:t>Alexnet</a:t>
            </a:r>
            <a:r>
              <a:rPr lang="en-US" sz="1000" dirty="0"/>
              <a:t>. As </a:t>
            </a:r>
            <a:r>
              <a:rPr lang="en-US" sz="1000" dirty="0" err="1"/>
              <a:t>Alexnet</a:t>
            </a:r>
            <a:r>
              <a:rPr lang="en-US" sz="1000" dirty="0"/>
              <a:t> is trained for photos with RGB but the data is in grayscale, the first dimension of the photos in the dataset is repeated for three times. Other methods such as changing the hyperparameter of the first layer does not work well, as changing the parameter would change accuracy as the pretrained parameter does not fit the parameter. Other transformation, such as resize and normalization are employed such that the </a:t>
            </a:r>
            <a:r>
              <a:rPr lang="en-US" sz="1000" dirty="0" err="1"/>
              <a:t>Alexnet</a:t>
            </a:r>
            <a:r>
              <a:rPr lang="en-US" sz="1000" dirty="0"/>
              <a:t> would fit the model.</a:t>
            </a:r>
          </a:p>
          <a:p>
            <a:pPr algn="just"/>
            <a:endParaRPr lang="en-US" sz="1000" dirty="0"/>
          </a:p>
        </p:txBody>
      </p:sp>
      <p:sp>
        <p:nvSpPr>
          <p:cNvPr id="26" name="Rectangle 25"/>
          <p:cNvSpPr/>
          <p:nvPr/>
        </p:nvSpPr>
        <p:spPr>
          <a:xfrm>
            <a:off x="8100236" y="1214529"/>
            <a:ext cx="3794332" cy="1620038"/>
          </a:xfrm>
          <a:prstGeom prst="rect">
            <a:avLst/>
          </a:prstGeom>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just"/>
            <a:r>
              <a:rPr lang="en-US" altLang="zh-HK" sz="900" dirty="0"/>
              <a:t>2.Training</a:t>
            </a:r>
          </a:p>
          <a:p>
            <a:pPr algn="just"/>
            <a:r>
              <a:rPr lang="en-US" altLang="zh-HK" sz="900" dirty="0"/>
              <a:t>The </a:t>
            </a:r>
            <a:r>
              <a:rPr lang="en-US" altLang="zh-HK" sz="900" dirty="0" err="1"/>
              <a:t>Alexnet’s</a:t>
            </a:r>
            <a:r>
              <a:rPr lang="en-US" altLang="zh-HK" sz="900" dirty="0"/>
              <a:t> hyperparameter is not changed except the </a:t>
            </a:r>
            <a:r>
              <a:rPr lang="en-US" altLang="zh-HK" sz="900" dirty="0" err="1"/>
              <a:t>numofclass</a:t>
            </a:r>
            <a:r>
              <a:rPr lang="en-US" altLang="zh-HK" sz="900" dirty="0"/>
              <a:t> in the last layer. The model is trained with the optimizer Adam. With different learning rate tried and it is found that 0.00001 would perform among the learning rate [0.00001, 0.0001, 0.001] best. For the loss,  </a:t>
            </a:r>
            <a:r>
              <a:rPr lang="en-US" altLang="zh-HK" sz="900" dirty="0" err="1"/>
              <a:t>BCEWithlogit</a:t>
            </a:r>
            <a:r>
              <a:rPr lang="en-US" altLang="zh-HK" sz="900" dirty="0"/>
              <a:t> in </a:t>
            </a:r>
            <a:r>
              <a:rPr lang="en-US" altLang="zh-HK" sz="900" dirty="0" err="1"/>
              <a:t>sklearn</a:t>
            </a:r>
            <a:r>
              <a:rPr lang="en-US" altLang="zh-HK" sz="900" dirty="0"/>
              <a:t> is employed, as this is a binary the performance would be slightly better than applying a sigmoid layer and than apply the loss to be </a:t>
            </a:r>
            <a:r>
              <a:rPr lang="en-US" altLang="zh-HK" sz="900" dirty="0" err="1"/>
              <a:t>BCEloss</a:t>
            </a:r>
            <a:r>
              <a:rPr lang="en-US" altLang="zh-HK" sz="900" dirty="0"/>
              <a:t>. </a:t>
            </a:r>
          </a:p>
          <a:p>
            <a:pPr algn="just"/>
            <a:r>
              <a:rPr lang="en-US" sz="900" dirty="0"/>
              <a:t>Cross validation with 2 split is employed.</a:t>
            </a:r>
          </a:p>
        </p:txBody>
      </p:sp>
    </p:spTree>
    <p:extLst>
      <p:ext uri="{BB962C8B-B14F-4D97-AF65-F5344CB8AC3E}">
        <p14:creationId xmlns:p14="http://schemas.microsoft.com/office/powerpoint/2010/main" val="2638585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821</TotalTime>
  <Words>313</Words>
  <Application>Microsoft Office PowerPoint</Application>
  <PresentationFormat>寬螢幕</PresentationFormat>
  <Paragraphs>17</Paragraphs>
  <Slides>1</Slides>
  <Notes>1</Notes>
  <HiddenSlides>0</HiddenSlides>
  <MMClips>0</MMClips>
  <ScaleCrop>false</ScaleCrop>
  <HeadingPairs>
    <vt:vector size="6" baseType="variant">
      <vt:variant>
        <vt:lpstr>使用字型</vt:lpstr>
      </vt:variant>
      <vt:variant>
        <vt:i4>3</vt:i4>
      </vt:variant>
      <vt:variant>
        <vt:lpstr>佈景主題</vt:lpstr>
      </vt:variant>
      <vt:variant>
        <vt:i4>1</vt:i4>
      </vt:variant>
      <vt:variant>
        <vt:lpstr>投影片標題</vt:lpstr>
      </vt:variant>
      <vt:variant>
        <vt:i4>1</vt:i4>
      </vt:variant>
    </vt:vector>
  </HeadingPairs>
  <TitlesOfParts>
    <vt:vector size="5" baseType="lpstr">
      <vt:lpstr>Arial</vt:lpstr>
      <vt:lpstr>Calibri</vt:lpstr>
      <vt:lpstr>Calibri Light</vt:lpstr>
      <vt:lpstr>Office Theme</vt:lpstr>
      <vt:lpstr>PowerPoint 簡報</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Jiacheng XIA</dc:creator>
  <cp:lastModifiedBy>Kwok Yan</cp:lastModifiedBy>
  <cp:revision>108</cp:revision>
  <dcterms:created xsi:type="dcterms:W3CDTF">2017-03-11T12:28:27Z</dcterms:created>
  <dcterms:modified xsi:type="dcterms:W3CDTF">2020-11-19T15:59:04Z</dcterms:modified>
</cp:coreProperties>
</file>