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embeddedFontLst>
    <p:embeddedFont>
      <p:font typeface="Raleway"/>
      <p:regular r:id="rId25"/>
      <p:bold r:id="rId26"/>
      <p:italic r:id="rId27"/>
      <p:boldItalic r:id="rId28"/>
    </p:embeddedFont>
    <p:embeddedFont>
      <p:font typeface="Lato"/>
      <p:regular r:id="rId29"/>
      <p:bold r:id="rId30"/>
      <p:italic r:id="rId31"/>
      <p:boldItalic r:id="rId32"/>
    </p:embeddedFont>
    <p:embeddedFont>
      <p:font typeface="Roboto Mono"/>
      <p:regular r:id="rId33"/>
      <p:bold r:id="rId34"/>
      <p:italic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aleway-bold.fntdata"/><Relationship Id="rId25" Type="http://schemas.openxmlformats.org/officeDocument/2006/relationships/font" Target="fonts/Raleway-regular.fntdata"/><Relationship Id="rId28" Type="http://schemas.openxmlformats.org/officeDocument/2006/relationships/font" Target="fonts/Raleway-boldItalic.fntdata"/><Relationship Id="rId27" Type="http://schemas.openxmlformats.org/officeDocument/2006/relationships/font" Target="fonts/Raleway-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ato-italic.fntdata"/><Relationship Id="rId30" Type="http://schemas.openxmlformats.org/officeDocument/2006/relationships/font" Target="fonts/Lato-bold.fntdata"/><Relationship Id="rId11" Type="http://schemas.openxmlformats.org/officeDocument/2006/relationships/slide" Target="slides/slide6.xml"/><Relationship Id="rId33" Type="http://schemas.openxmlformats.org/officeDocument/2006/relationships/font" Target="fonts/RobotoMono-regular.fntdata"/><Relationship Id="rId10" Type="http://schemas.openxmlformats.org/officeDocument/2006/relationships/slide" Target="slides/slide5.xml"/><Relationship Id="rId32" Type="http://schemas.openxmlformats.org/officeDocument/2006/relationships/font" Target="fonts/Lato-boldItalic.fntdata"/><Relationship Id="rId13" Type="http://schemas.openxmlformats.org/officeDocument/2006/relationships/slide" Target="slides/slide8.xml"/><Relationship Id="rId35" Type="http://schemas.openxmlformats.org/officeDocument/2006/relationships/font" Target="fonts/RobotoMono-italic.fntdata"/><Relationship Id="rId12" Type="http://schemas.openxmlformats.org/officeDocument/2006/relationships/slide" Target="slides/slide7.xml"/><Relationship Id="rId34" Type="http://schemas.openxmlformats.org/officeDocument/2006/relationships/font" Target="fonts/RobotoMono-bold.fntdata"/><Relationship Id="rId15" Type="http://schemas.openxmlformats.org/officeDocument/2006/relationships/slide" Target="slides/slide10.xml"/><Relationship Id="rId14" Type="http://schemas.openxmlformats.org/officeDocument/2006/relationships/slide" Target="slides/slide9.xml"/><Relationship Id="rId36" Type="http://schemas.openxmlformats.org/officeDocument/2006/relationships/font" Target="fonts/RobotoMono-bold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ad8c75d2d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ad8c75d2d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ad8c75d2db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ad8c75d2db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ad8c75d2db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ad8c75d2db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ad8c75d2db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ad8c75d2db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ad8c75d2db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ad8c75d2db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ad8c75d2db_0_1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ad8c75d2db_0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en-GB"/>
              <a:t>https://medium.com/@aravanshad/gradient-boosting-versus-random-forest-cfa3fa8f0d80</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ad8ebc9da4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ad8ebc9da4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en-GB"/>
              <a:t>https://medium.com/@aravanshad/gradient-boosting-versus-random-forest-cfa3fa8f0d80</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ad8ebc9da4_0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ad8ebc9da4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ad8c75d2db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ad8c75d2db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ad8c75d2db_0_1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ad8c75d2db_0_1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ac8162df2b_0_208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9" name="Google Shape;209;gac8162df2b_0_208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0" name="Google Shape;210;gac8162df2b_0_208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ad8c75d2db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ad8c75d2d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ad8c75d2db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ad8c75d2db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ad8c75d2db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ad8c75d2db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ad8c75d2db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ad8c75d2db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ad8c75d2db_0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ad8c75d2db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ad8ebc9da4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ad8ebc9da4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ad8ebc9da4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ad8ebc9da4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ad8c75d2db_0_1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ad8c75d2db_0_1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cap="flat" cmpd="sng" w="38100">
            <a:solidFill>
              <a:schemeClr val="lt1"/>
            </a:solidFill>
            <a:prstDash val="solid"/>
            <a:round/>
            <a:headEnd len="sm" w="sm" type="none"/>
            <a:tailEnd len="sm" w="sm" type="none"/>
          </a:ln>
        </p:spPr>
      </p:cxnSp>
      <p:cxnSp>
        <p:nvCxnSpPr>
          <p:cNvPr id="11" name="Google Shape;11;p2"/>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12" name="Google Shape;12;p2"/>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13" name="Google Shape;13;p2"/>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4" name="Google Shape;14;p2"/>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5" name="Google Shape;15;p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0"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62" name="Google Shape;62;p11"/>
          <p:cNvCxnSpPr/>
          <p:nvPr/>
        </p:nvCxnSpPr>
        <p:spPr>
          <a:xfrm>
            <a:off x="425200" y="415650"/>
            <a:ext cx="8296800" cy="0"/>
          </a:xfrm>
          <a:prstGeom prst="straightConnector1">
            <a:avLst/>
          </a:prstGeom>
          <a:noFill/>
          <a:ln cap="flat" cmpd="sng" w="38100">
            <a:solidFill>
              <a:schemeClr val="dk2"/>
            </a:solidFill>
            <a:prstDash val="solid"/>
            <a:round/>
            <a:headEnd len="sm" w="sm" type="none"/>
            <a:tailEnd len="sm" w="sm" type="none"/>
          </a:ln>
        </p:spPr>
      </p:cxnSp>
      <p:sp>
        <p:nvSpPr>
          <p:cNvPr id="63" name="Google Shape;63;p11"/>
          <p:cNvSpPr txBox="1"/>
          <p:nvPr>
            <p:ph hasCustomPrompt="1" type="title"/>
          </p:nvPr>
        </p:nvSpPr>
        <p:spPr>
          <a:xfrm>
            <a:off x="853950" y="1304850"/>
            <a:ext cx="7436100" cy="15384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p:nvPr>
            <p:ph idx="1" type="body"/>
          </p:nvPr>
        </p:nvSpPr>
        <p:spPr>
          <a:xfrm>
            <a:off x="853950" y="2919450"/>
            <a:ext cx="74361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65" name="Google Shape;65;p11"/>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6" name="Shape 66"/>
        <p:cNvGrpSpPr/>
        <p:nvPr/>
      </p:nvGrpSpPr>
      <p:grpSpPr>
        <a:xfrm>
          <a:off x="0" y="0"/>
          <a:ext cx="0" cy="0"/>
          <a:chOff x="0" y="0"/>
          <a:chExt cx="0" cy="0"/>
        </a:xfrm>
      </p:grpSpPr>
      <p:sp>
        <p:nvSpPr>
          <p:cNvPr id="67" name="Google Shape;67;p1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6"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cap="flat" cmpd="sng" w="38100">
            <a:solidFill>
              <a:schemeClr val="lt1"/>
            </a:solidFill>
            <a:prstDash val="solid"/>
            <a:round/>
            <a:headEnd len="sm" w="sm" type="none"/>
            <a:tailEnd len="sm" w="sm" type="none"/>
          </a:ln>
        </p:spPr>
      </p:cxnSp>
      <p:cxnSp>
        <p:nvCxnSpPr>
          <p:cNvPr id="18" name="Google Shape;18;p3"/>
          <p:cNvCxnSpPr/>
          <p:nvPr/>
        </p:nvCxnSpPr>
        <p:spPr>
          <a:xfrm>
            <a:off x="425200" y="4740000"/>
            <a:ext cx="8296800" cy="0"/>
          </a:xfrm>
          <a:prstGeom prst="straightConnector1">
            <a:avLst/>
          </a:prstGeom>
          <a:noFill/>
          <a:ln cap="flat" cmpd="sng" w="19050">
            <a:solidFill>
              <a:schemeClr val="lt1"/>
            </a:solidFill>
            <a:prstDash val="solid"/>
            <a:round/>
            <a:headEnd len="sm" w="sm" type="none"/>
            <a:tailEnd len="sm" w="sm" type="none"/>
          </a:ln>
        </p:spPr>
      </p:cxnSp>
      <p:sp>
        <p:nvSpPr>
          <p:cNvPr id="19" name="Google Shape;19;p3"/>
          <p:cNvSpPr txBox="1"/>
          <p:nvPr>
            <p:ph type="title"/>
          </p:nvPr>
        </p:nvSpPr>
        <p:spPr>
          <a:xfrm>
            <a:off x="406425" y="1806825"/>
            <a:ext cx="8296800" cy="15420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4800"/>
              <a:buNone/>
              <a:defRPr sz="4800">
                <a:solidFill>
                  <a:schemeClr val="lt1"/>
                </a:solidFill>
              </a:defRPr>
            </a:lvl1pPr>
            <a:lvl2pPr lvl="1" algn="ctr">
              <a:spcBef>
                <a:spcPts val="0"/>
              </a:spcBef>
              <a:spcAft>
                <a:spcPts val="0"/>
              </a:spcAft>
              <a:buClr>
                <a:schemeClr val="lt1"/>
              </a:buClr>
              <a:buSzPts val="4800"/>
              <a:buNone/>
              <a:defRPr sz="4800">
                <a:solidFill>
                  <a:schemeClr val="lt1"/>
                </a:solidFill>
              </a:defRPr>
            </a:lvl2pPr>
            <a:lvl3pPr lvl="2" algn="ctr">
              <a:spcBef>
                <a:spcPts val="0"/>
              </a:spcBef>
              <a:spcAft>
                <a:spcPts val="0"/>
              </a:spcAft>
              <a:buClr>
                <a:schemeClr val="lt1"/>
              </a:buClr>
              <a:buSzPts val="4800"/>
              <a:buNone/>
              <a:defRPr sz="4800">
                <a:solidFill>
                  <a:schemeClr val="lt1"/>
                </a:solidFill>
              </a:defRPr>
            </a:lvl3pPr>
            <a:lvl4pPr lvl="3" algn="ctr">
              <a:spcBef>
                <a:spcPts val="0"/>
              </a:spcBef>
              <a:spcAft>
                <a:spcPts val="0"/>
              </a:spcAft>
              <a:buClr>
                <a:schemeClr val="lt1"/>
              </a:buClr>
              <a:buSzPts val="4800"/>
              <a:buNone/>
              <a:defRPr sz="4800">
                <a:solidFill>
                  <a:schemeClr val="lt1"/>
                </a:solidFill>
              </a:defRPr>
            </a:lvl4pPr>
            <a:lvl5pPr lvl="4" algn="ctr">
              <a:spcBef>
                <a:spcPts val="0"/>
              </a:spcBef>
              <a:spcAft>
                <a:spcPts val="0"/>
              </a:spcAft>
              <a:buClr>
                <a:schemeClr val="lt1"/>
              </a:buClr>
              <a:buSzPts val="4800"/>
              <a:buNone/>
              <a:defRPr sz="4800">
                <a:solidFill>
                  <a:schemeClr val="lt1"/>
                </a:solidFill>
              </a:defRPr>
            </a:lvl5pPr>
            <a:lvl6pPr lvl="5" algn="ctr">
              <a:spcBef>
                <a:spcPts val="0"/>
              </a:spcBef>
              <a:spcAft>
                <a:spcPts val="0"/>
              </a:spcAft>
              <a:buClr>
                <a:schemeClr val="lt1"/>
              </a:buClr>
              <a:buSzPts val="4800"/>
              <a:buNone/>
              <a:defRPr sz="4800">
                <a:solidFill>
                  <a:schemeClr val="lt1"/>
                </a:solidFill>
              </a:defRPr>
            </a:lvl6pPr>
            <a:lvl7pPr lvl="6" algn="ctr">
              <a:spcBef>
                <a:spcPts val="0"/>
              </a:spcBef>
              <a:spcAft>
                <a:spcPts val="0"/>
              </a:spcAft>
              <a:buClr>
                <a:schemeClr val="lt1"/>
              </a:buClr>
              <a:buSzPts val="4800"/>
              <a:buNone/>
              <a:defRPr sz="4800">
                <a:solidFill>
                  <a:schemeClr val="lt1"/>
                </a:solidFill>
              </a:defRPr>
            </a:lvl7pPr>
            <a:lvl8pPr lvl="7" algn="ctr">
              <a:spcBef>
                <a:spcPts val="0"/>
              </a:spcBef>
              <a:spcAft>
                <a:spcPts val="0"/>
              </a:spcAft>
              <a:buClr>
                <a:schemeClr val="lt1"/>
              </a:buClr>
              <a:buSzPts val="4800"/>
              <a:buNone/>
              <a:defRPr sz="4800">
                <a:solidFill>
                  <a:schemeClr val="lt1"/>
                </a:solidFill>
              </a:defRPr>
            </a:lvl8pPr>
            <a:lvl9pPr lvl="8" algn="ctr">
              <a:spcBef>
                <a:spcPts val="0"/>
              </a:spcBef>
              <a:spcAft>
                <a:spcPts val="0"/>
              </a:spcAft>
              <a:buClr>
                <a:schemeClr val="lt1"/>
              </a:buClr>
              <a:buSzPts val="4800"/>
              <a:buNone/>
              <a:defRPr sz="4800">
                <a:solidFill>
                  <a:schemeClr val="lt1"/>
                </a:solidFill>
              </a:defRPr>
            </a:lvl9pPr>
          </a:lstStyle>
          <a:p/>
        </p:txBody>
      </p:sp>
      <p:sp>
        <p:nvSpPr>
          <p:cNvPr id="20" name="Google Shape;20;p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23" name="Google Shape;23;p4"/>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24" name="Google Shape;24;p4"/>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25" name="Google Shape;25;p4"/>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4"/>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7" name="Google Shape;27;p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8"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30" name="Google Shape;30;p5"/>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31" name="Google Shape;31;p5"/>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32" name="Google Shape;32;p5"/>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5"/>
          <p:cNvSpPr txBox="1"/>
          <p:nvPr>
            <p:ph idx="1" type="body"/>
          </p:nvPr>
        </p:nvSpPr>
        <p:spPr>
          <a:xfrm>
            <a:off x="2400303" y="1602675"/>
            <a:ext cx="3071400" cy="3002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5"/>
          <p:cNvSpPr txBox="1"/>
          <p:nvPr>
            <p:ph idx="2" type="body"/>
          </p:nvPr>
        </p:nvSpPr>
        <p:spPr>
          <a:xfrm>
            <a:off x="5650572" y="1602675"/>
            <a:ext cx="3071400" cy="3002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6" name="Shape 36"/>
        <p:cNvGrpSpPr/>
        <p:nvPr/>
      </p:nvGrpSpPr>
      <p:grpSpPr>
        <a:xfrm>
          <a:off x="0" y="0"/>
          <a:ext cx="0" cy="0"/>
          <a:chOff x="0" y="0"/>
          <a:chExt cx="0" cy="0"/>
        </a:xfrm>
      </p:grpSpPr>
      <p:sp>
        <p:nvSpPr>
          <p:cNvPr id="37" name="Google Shape;37;p6"/>
          <p:cNvSpPr txBox="1"/>
          <p:nvPr>
            <p:ph type="title"/>
          </p:nvPr>
        </p:nvSpPr>
        <p:spPr>
          <a:xfrm>
            <a:off x="303300" y="411575"/>
            <a:ext cx="8520600" cy="639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8" name="Google Shape;38;p6"/>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9"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7"/>
          <p:cNvSpPr txBox="1"/>
          <p:nvPr>
            <p:ph type="title"/>
          </p:nvPr>
        </p:nvSpPr>
        <p:spPr>
          <a:xfrm>
            <a:off x="319500" y="936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2" name="Google Shape;42;p7"/>
          <p:cNvSpPr txBox="1"/>
          <p:nvPr>
            <p:ph idx="1" type="body"/>
          </p:nvPr>
        </p:nvSpPr>
        <p:spPr>
          <a:xfrm>
            <a:off x="319500" y="1846804"/>
            <a:ext cx="2808000" cy="2806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3" name="Google Shape;43;p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44"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46" name="Google Shape;46;p8"/>
          <p:cNvSpPr txBox="1"/>
          <p:nvPr>
            <p:ph type="title"/>
          </p:nvPr>
        </p:nvSpPr>
        <p:spPr>
          <a:xfrm>
            <a:off x="283103" y="712141"/>
            <a:ext cx="6244200" cy="38355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47" name="Google Shape;47;p8"/>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8"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0" name="Google Shape;5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51" name="Google Shape;51;p9"/>
          <p:cNvSpPr txBox="1"/>
          <p:nvPr>
            <p:ph type="title"/>
          </p:nvPr>
        </p:nvSpPr>
        <p:spPr>
          <a:xfrm>
            <a:off x="265500" y="1397350"/>
            <a:ext cx="4045200" cy="13182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1"/>
              </a:buClr>
              <a:buSzPts val="3600"/>
              <a:buNone/>
              <a:defRPr sz="3600">
                <a:solidFill>
                  <a:schemeClr val="dk1"/>
                </a:solidFill>
              </a:defRPr>
            </a:lvl1pPr>
            <a:lvl2pPr lvl="1" algn="ctr">
              <a:spcBef>
                <a:spcPts val="0"/>
              </a:spcBef>
              <a:spcAft>
                <a:spcPts val="0"/>
              </a:spcAft>
              <a:buClr>
                <a:schemeClr val="dk1"/>
              </a:buClr>
              <a:buSzPts val="3600"/>
              <a:buNone/>
              <a:defRPr sz="3600">
                <a:solidFill>
                  <a:schemeClr val="dk1"/>
                </a:solidFill>
              </a:defRPr>
            </a:lvl2pPr>
            <a:lvl3pPr lvl="2" algn="ctr">
              <a:spcBef>
                <a:spcPts val="0"/>
              </a:spcBef>
              <a:spcAft>
                <a:spcPts val="0"/>
              </a:spcAft>
              <a:buClr>
                <a:schemeClr val="dk1"/>
              </a:buClr>
              <a:buSzPts val="3600"/>
              <a:buNone/>
              <a:defRPr sz="3600">
                <a:solidFill>
                  <a:schemeClr val="dk1"/>
                </a:solidFill>
              </a:defRPr>
            </a:lvl3pPr>
            <a:lvl4pPr lvl="3" algn="ctr">
              <a:spcBef>
                <a:spcPts val="0"/>
              </a:spcBef>
              <a:spcAft>
                <a:spcPts val="0"/>
              </a:spcAft>
              <a:buClr>
                <a:schemeClr val="dk1"/>
              </a:buClr>
              <a:buSzPts val="3600"/>
              <a:buNone/>
              <a:defRPr sz="3600">
                <a:solidFill>
                  <a:schemeClr val="dk1"/>
                </a:solidFill>
              </a:defRPr>
            </a:lvl4pPr>
            <a:lvl5pPr lvl="4" algn="ctr">
              <a:spcBef>
                <a:spcPts val="0"/>
              </a:spcBef>
              <a:spcAft>
                <a:spcPts val="0"/>
              </a:spcAft>
              <a:buClr>
                <a:schemeClr val="dk1"/>
              </a:buClr>
              <a:buSzPts val="3600"/>
              <a:buNone/>
              <a:defRPr sz="3600">
                <a:solidFill>
                  <a:schemeClr val="dk1"/>
                </a:solidFill>
              </a:defRPr>
            </a:lvl5pPr>
            <a:lvl6pPr lvl="5" algn="ctr">
              <a:spcBef>
                <a:spcPts val="0"/>
              </a:spcBef>
              <a:spcAft>
                <a:spcPts val="0"/>
              </a:spcAft>
              <a:buClr>
                <a:schemeClr val="dk1"/>
              </a:buClr>
              <a:buSzPts val="3600"/>
              <a:buNone/>
              <a:defRPr sz="3600">
                <a:solidFill>
                  <a:schemeClr val="dk1"/>
                </a:solidFill>
              </a:defRPr>
            </a:lvl6pPr>
            <a:lvl7pPr lvl="6" algn="ctr">
              <a:spcBef>
                <a:spcPts val="0"/>
              </a:spcBef>
              <a:spcAft>
                <a:spcPts val="0"/>
              </a:spcAft>
              <a:buClr>
                <a:schemeClr val="dk1"/>
              </a:buClr>
              <a:buSzPts val="3600"/>
              <a:buNone/>
              <a:defRPr sz="3600">
                <a:solidFill>
                  <a:schemeClr val="dk1"/>
                </a:solidFill>
              </a:defRPr>
            </a:lvl7pPr>
            <a:lvl8pPr lvl="7" algn="ctr">
              <a:spcBef>
                <a:spcPts val="0"/>
              </a:spcBef>
              <a:spcAft>
                <a:spcPts val="0"/>
              </a:spcAft>
              <a:buClr>
                <a:schemeClr val="dk1"/>
              </a:buClr>
              <a:buSzPts val="3600"/>
              <a:buNone/>
              <a:defRPr sz="3600">
                <a:solidFill>
                  <a:schemeClr val="dk1"/>
                </a:solidFill>
              </a:defRPr>
            </a:lvl8pPr>
            <a:lvl9pPr lvl="8" algn="ctr">
              <a:spcBef>
                <a:spcPts val="0"/>
              </a:spcBef>
              <a:spcAft>
                <a:spcPts val="0"/>
              </a:spcAft>
              <a:buClr>
                <a:schemeClr val="dk1"/>
              </a:buClr>
              <a:buSzPts val="3600"/>
              <a:buNone/>
              <a:defRPr sz="3600">
                <a:solidFill>
                  <a:schemeClr val="dk1"/>
                </a:solidFill>
              </a:defRPr>
            </a:lvl9pPr>
          </a:lstStyle>
          <a:p/>
        </p:txBody>
      </p:sp>
      <p:sp>
        <p:nvSpPr>
          <p:cNvPr id="52" name="Google Shape;52;p9"/>
          <p:cNvSpPr txBox="1"/>
          <p:nvPr>
            <p:ph idx="1" type="subTitle"/>
          </p:nvPr>
        </p:nvSpPr>
        <p:spPr>
          <a:xfrm>
            <a:off x="265500" y="273537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3" name="Google Shape;5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4" name="Google Shape;54;p9"/>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5"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57" name="Google Shape;57;p10"/>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58" name="Google Shape;58;p10"/>
          <p:cNvSpPr txBox="1"/>
          <p:nvPr>
            <p:ph idx="1" type="body"/>
          </p:nvPr>
        </p:nvSpPr>
        <p:spPr>
          <a:xfrm>
            <a:off x="328017" y="4226025"/>
            <a:ext cx="8388600" cy="3936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59" name="Google Shape;59;p10"/>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wiss-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2410112" y="1595776"/>
            <a:ext cx="6321600" cy="3002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1.png"/><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9.xml"/><Relationship Id="rId3" Type="http://schemas.openxmlformats.org/officeDocument/2006/relationships/image" Target="../media/image3.png"/><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3.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6.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7.png"/><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3"/>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sz="3800"/>
              <a:t>Home Credit Default Risk</a:t>
            </a:r>
            <a:endParaRPr/>
          </a:p>
        </p:txBody>
      </p:sp>
      <p:sp>
        <p:nvSpPr>
          <p:cNvPr id="73" name="Google Shape;73;p13"/>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sz="1400">
                <a:latin typeface="Calibri"/>
                <a:ea typeface="Calibri"/>
                <a:cs typeface="Calibri"/>
                <a:sym typeface="Calibri"/>
              </a:rPr>
              <a:t>Ngai Nok Yiu, </a:t>
            </a:r>
            <a:r>
              <a:rPr lang="en-GB" sz="1400">
                <a:latin typeface="Calibri"/>
                <a:ea typeface="Calibri"/>
                <a:cs typeface="Calibri"/>
                <a:sym typeface="Calibri"/>
              </a:rPr>
              <a:t>Cheung Hang Yee</a:t>
            </a:r>
            <a:endParaRPr sz="1400">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2"/>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Embedded method</a:t>
            </a:r>
            <a:endParaRPr/>
          </a:p>
        </p:txBody>
      </p:sp>
      <p:sp>
        <p:nvSpPr>
          <p:cNvPr id="149" name="Google Shape;149;p22"/>
          <p:cNvSpPr txBox="1"/>
          <p:nvPr>
            <p:ph idx="1" type="body"/>
          </p:nvPr>
        </p:nvSpPr>
        <p:spPr>
          <a:xfrm>
            <a:off x="2400275" y="1211350"/>
            <a:ext cx="6321600" cy="73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GB"/>
              <a:t>Feature importance from fitting the training data to </a:t>
            </a:r>
            <a:r>
              <a:rPr lang="en-GB"/>
              <a:t>LGBMClassifier</a:t>
            </a:r>
            <a:endParaRPr/>
          </a:p>
        </p:txBody>
      </p:sp>
      <p:pic>
        <p:nvPicPr>
          <p:cNvPr id="150" name="Google Shape;150;p22"/>
          <p:cNvPicPr preferRelativeResize="0"/>
          <p:nvPr/>
        </p:nvPicPr>
        <p:blipFill>
          <a:blip r:embed="rId3">
            <a:alphaModFix/>
          </a:blip>
          <a:stretch>
            <a:fillRect/>
          </a:stretch>
        </p:blipFill>
        <p:spPr>
          <a:xfrm>
            <a:off x="2681113" y="2185951"/>
            <a:ext cx="5759879" cy="24797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3"/>
          <p:cNvSpPr txBox="1"/>
          <p:nvPr>
            <p:ph type="title"/>
          </p:nvPr>
        </p:nvSpPr>
        <p:spPr>
          <a:xfrm>
            <a:off x="1823875" y="575950"/>
            <a:ext cx="72663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LGBMClassifier - feature importance</a:t>
            </a:r>
            <a:endParaRPr/>
          </a:p>
        </p:txBody>
      </p:sp>
      <p:sp>
        <p:nvSpPr>
          <p:cNvPr id="156" name="Google Shape;156;p23"/>
          <p:cNvSpPr txBox="1"/>
          <p:nvPr>
            <p:ph idx="1" type="body"/>
          </p:nvPr>
        </p:nvSpPr>
        <p:spPr>
          <a:xfrm>
            <a:off x="2410100" y="1595775"/>
            <a:ext cx="6321600" cy="1617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600"/>
              <a:t>How much each feature decreases the weighted impurity in a tree. </a:t>
            </a:r>
            <a:endParaRPr sz="1600"/>
          </a:p>
          <a:p>
            <a:pPr indent="0" lvl="0" marL="0" rtl="0" algn="l">
              <a:spcBef>
                <a:spcPts val="1600"/>
              </a:spcBef>
              <a:spcAft>
                <a:spcPts val="1600"/>
              </a:spcAft>
              <a:buNone/>
            </a:pPr>
            <a:r>
              <a:rPr lang="en-GB" sz="1600"/>
              <a:t>The </a:t>
            </a:r>
            <a:r>
              <a:rPr b="1" lang="en-GB" sz="1600"/>
              <a:t>Gini Impurity</a:t>
            </a:r>
            <a:r>
              <a:rPr lang="en-GB" sz="1600"/>
              <a:t> of a node is the probability that a randomly chosen sample in a node would be incorrectly labeled if it was labeled by the distribution of samples in the node.</a:t>
            </a:r>
            <a:endParaRPr sz="1100"/>
          </a:p>
        </p:txBody>
      </p:sp>
      <p:pic>
        <p:nvPicPr>
          <p:cNvPr id="157" name="Google Shape;157;p23"/>
          <p:cNvPicPr preferRelativeResize="0"/>
          <p:nvPr/>
        </p:nvPicPr>
        <p:blipFill>
          <a:blip r:embed="rId3">
            <a:alphaModFix/>
          </a:blip>
          <a:stretch>
            <a:fillRect/>
          </a:stretch>
        </p:blipFill>
        <p:spPr>
          <a:xfrm>
            <a:off x="3654969" y="3281700"/>
            <a:ext cx="3491551" cy="11162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4"/>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Averaging</a:t>
            </a:r>
            <a:endParaRPr/>
          </a:p>
        </p:txBody>
      </p:sp>
      <p:sp>
        <p:nvSpPr>
          <p:cNvPr id="163" name="Google Shape;163;p24"/>
          <p:cNvSpPr txBox="1"/>
          <p:nvPr>
            <p:ph idx="1" type="body"/>
          </p:nvPr>
        </p:nvSpPr>
        <p:spPr>
          <a:xfrm>
            <a:off x="2400250" y="1277300"/>
            <a:ext cx="6321600" cy="93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400"/>
              <a:t>10-fold cv </a:t>
            </a:r>
            <a:endParaRPr sz="1400"/>
          </a:p>
          <a:p>
            <a:pPr indent="0" lvl="0" marL="0" rtl="0" algn="l">
              <a:spcBef>
                <a:spcPts val="1600"/>
              </a:spcBef>
              <a:spcAft>
                <a:spcPts val="1600"/>
              </a:spcAft>
              <a:buNone/>
            </a:pPr>
            <a:r>
              <a:rPr lang="en-GB" sz="1600"/>
              <a:t>Average all feature importance, remove 0 importance features</a:t>
            </a:r>
            <a:endParaRPr sz="1600"/>
          </a:p>
        </p:txBody>
      </p:sp>
      <p:pic>
        <p:nvPicPr>
          <p:cNvPr id="164" name="Google Shape;164;p24"/>
          <p:cNvPicPr preferRelativeResize="0"/>
          <p:nvPr/>
        </p:nvPicPr>
        <p:blipFill rotWithShape="1">
          <a:blip r:embed="rId3">
            <a:alphaModFix/>
          </a:blip>
          <a:srcRect b="29944" l="11886" r="39240" t="34206"/>
          <a:stretch/>
        </p:blipFill>
        <p:spPr>
          <a:xfrm>
            <a:off x="2815212" y="2210000"/>
            <a:ext cx="5790077" cy="238907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5"/>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Recursive</a:t>
            </a:r>
            <a:endParaRPr/>
          </a:p>
        </p:txBody>
      </p:sp>
      <p:pic>
        <p:nvPicPr>
          <p:cNvPr id="170" name="Google Shape;170;p25"/>
          <p:cNvPicPr preferRelativeResize="0"/>
          <p:nvPr/>
        </p:nvPicPr>
        <p:blipFill rotWithShape="1">
          <a:blip r:embed="rId3">
            <a:alphaModFix/>
          </a:blip>
          <a:srcRect b="37900" l="23748" r="2062" t="14257"/>
          <a:stretch/>
        </p:blipFill>
        <p:spPr>
          <a:xfrm>
            <a:off x="2103750" y="1341363"/>
            <a:ext cx="6783998" cy="2460775"/>
          </a:xfrm>
          <a:prstGeom prst="rect">
            <a:avLst/>
          </a:prstGeom>
          <a:noFill/>
          <a:ln>
            <a:noFill/>
          </a:ln>
        </p:spPr>
      </p:pic>
      <p:pic>
        <p:nvPicPr>
          <p:cNvPr id="171" name="Google Shape;171;p25"/>
          <p:cNvPicPr preferRelativeResize="0"/>
          <p:nvPr/>
        </p:nvPicPr>
        <p:blipFill rotWithShape="1">
          <a:blip r:embed="rId4">
            <a:alphaModFix/>
          </a:blip>
          <a:srcRect b="39023" l="7917" r="38261" t="26642"/>
          <a:stretch/>
        </p:blipFill>
        <p:spPr>
          <a:xfrm>
            <a:off x="578175" y="2272575"/>
            <a:ext cx="6598051" cy="23675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6"/>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lang="en-GB"/>
              <a:t>LGBMClassifier vs Random Forest</a:t>
            </a:r>
            <a:endParaRPr/>
          </a:p>
        </p:txBody>
      </p:sp>
      <p:pic>
        <p:nvPicPr>
          <p:cNvPr descr="Random forest VS Gradient boosting" id="177" name="Google Shape;177;p26"/>
          <p:cNvPicPr preferRelativeResize="0"/>
          <p:nvPr/>
        </p:nvPicPr>
        <p:blipFill>
          <a:blip r:embed="rId3">
            <a:alphaModFix/>
          </a:blip>
          <a:stretch>
            <a:fillRect/>
          </a:stretch>
        </p:blipFill>
        <p:spPr>
          <a:xfrm>
            <a:off x="743600" y="1211348"/>
            <a:ext cx="7820326" cy="36250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7"/>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lang="en-GB"/>
              <a:t>LGBMClassifier vs Random Forest</a:t>
            </a:r>
            <a:endParaRPr/>
          </a:p>
        </p:txBody>
      </p:sp>
      <p:sp>
        <p:nvSpPr>
          <p:cNvPr id="183" name="Google Shape;183;p27"/>
          <p:cNvSpPr txBox="1"/>
          <p:nvPr>
            <p:ph idx="1" type="body"/>
          </p:nvPr>
        </p:nvSpPr>
        <p:spPr>
          <a:xfrm>
            <a:off x="2400250" y="1211350"/>
            <a:ext cx="6321600" cy="2291700"/>
          </a:xfrm>
          <a:prstGeom prst="rect">
            <a:avLst/>
          </a:prstGeom>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SzPts val="1100"/>
              <a:buAutoNum type="arabicPeriod"/>
            </a:pPr>
            <a:r>
              <a:rPr b="1" lang="en-GB" sz="1100"/>
              <a:t>How trees are built: </a:t>
            </a:r>
            <a:endParaRPr b="1" sz="1100"/>
          </a:p>
          <a:p>
            <a:pPr indent="0" lvl="0" marL="0" rtl="0" algn="l">
              <a:lnSpc>
                <a:spcPct val="100000"/>
              </a:lnSpc>
              <a:spcBef>
                <a:spcPts val="1600"/>
              </a:spcBef>
              <a:spcAft>
                <a:spcPts val="0"/>
              </a:spcAft>
              <a:buNone/>
            </a:pPr>
            <a:r>
              <a:rPr lang="en-GB" sz="1100"/>
              <a:t>Gradient Boosting: GBT build trees one at a time, where each new tree helps to correct errors made by previously trained tree.</a:t>
            </a:r>
            <a:endParaRPr sz="1100"/>
          </a:p>
          <a:p>
            <a:pPr indent="0" lvl="0" marL="0" rtl="0" algn="l">
              <a:lnSpc>
                <a:spcPct val="100000"/>
              </a:lnSpc>
              <a:spcBef>
                <a:spcPts val="1600"/>
              </a:spcBef>
              <a:spcAft>
                <a:spcPts val="0"/>
              </a:spcAft>
              <a:buNone/>
            </a:pPr>
            <a:r>
              <a:rPr lang="en-GB" sz="1100"/>
              <a:t>Random Forest: RFs train each tree independently, using a random sample of the data. </a:t>
            </a:r>
            <a:endParaRPr sz="1100"/>
          </a:p>
          <a:p>
            <a:pPr indent="-298450" lvl="0" marL="457200" rtl="0" algn="l">
              <a:lnSpc>
                <a:spcPct val="100000"/>
              </a:lnSpc>
              <a:spcBef>
                <a:spcPts val="1600"/>
              </a:spcBef>
              <a:spcAft>
                <a:spcPts val="0"/>
              </a:spcAft>
              <a:buSzPts val="1100"/>
              <a:buAutoNum type="arabicPeriod"/>
            </a:pPr>
            <a:r>
              <a:rPr b="1" lang="en-GB" sz="1100"/>
              <a:t>Combining results:</a:t>
            </a:r>
            <a:endParaRPr b="1" sz="1100"/>
          </a:p>
          <a:p>
            <a:pPr indent="0" lvl="0" marL="0" rtl="0" algn="l">
              <a:lnSpc>
                <a:spcPct val="100000"/>
              </a:lnSpc>
              <a:spcBef>
                <a:spcPts val="1600"/>
              </a:spcBef>
              <a:spcAft>
                <a:spcPts val="0"/>
              </a:spcAft>
              <a:buNone/>
            </a:pPr>
            <a:r>
              <a:rPr lang="en-GB" sz="1100"/>
              <a:t> random forests combine results at the end of the process (by averaging or "majority rules") while gradient boosting combines results along the way.</a:t>
            </a:r>
            <a:endParaRPr sz="1100"/>
          </a:p>
          <a:p>
            <a:pPr indent="0" lvl="0" marL="457200" rtl="0" algn="l">
              <a:spcBef>
                <a:spcPts val="1600"/>
              </a:spcBef>
              <a:spcAft>
                <a:spcPts val="0"/>
              </a:spcAft>
              <a:buNone/>
            </a:pPr>
            <a:r>
              <a:t/>
            </a:r>
            <a:endParaRPr sz="1600">
              <a:solidFill>
                <a:srgbClr val="292929"/>
              </a:solidFill>
              <a:highlight>
                <a:srgbClr val="FFFFFF"/>
              </a:highlight>
              <a:latin typeface="Georgia"/>
              <a:ea typeface="Georgia"/>
              <a:cs typeface="Georgia"/>
              <a:sym typeface="Georgia"/>
            </a:endParaRPr>
          </a:p>
          <a:p>
            <a:pPr indent="0" lvl="0" marL="0" rtl="0" algn="l">
              <a:spcBef>
                <a:spcPts val="1400"/>
              </a:spcBef>
              <a:spcAft>
                <a:spcPts val="1600"/>
              </a:spcAft>
              <a:buNone/>
            </a:pPr>
            <a:r>
              <a:t/>
            </a:r>
            <a:endParaRPr/>
          </a:p>
        </p:txBody>
      </p:sp>
      <p:pic>
        <p:nvPicPr>
          <p:cNvPr descr="Random forest VS Gradient boosting" id="184" name="Google Shape;184;p27"/>
          <p:cNvPicPr preferRelativeResize="0"/>
          <p:nvPr/>
        </p:nvPicPr>
        <p:blipFill>
          <a:blip r:embed="rId3">
            <a:alphaModFix/>
          </a:blip>
          <a:stretch>
            <a:fillRect/>
          </a:stretch>
        </p:blipFill>
        <p:spPr>
          <a:xfrm>
            <a:off x="-48250" y="3131050"/>
            <a:ext cx="4091650" cy="18966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8"/>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lang="en-GB"/>
              <a:t>LGBMClassifier vs Random Forest</a:t>
            </a:r>
            <a:endParaRPr/>
          </a:p>
        </p:txBody>
      </p:sp>
      <p:sp>
        <p:nvSpPr>
          <p:cNvPr id="190" name="Google Shape;190;p28"/>
          <p:cNvSpPr txBox="1"/>
          <p:nvPr>
            <p:ph idx="1" type="body"/>
          </p:nvPr>
        </p:nvSpPr>
        <p:spPr>
          <a:xfrm>
            <a:off x="2400262" y="1291226"/>
            <a:ext cx="6321600" cy="3002400"/>
          </a:xfrm>
          <a:prstGeom prst="rect">
            <a:avLst/>
          </a:prstGeom>
        </p:spPr>
        <p:txBody>
          <a:bodyPr anchorCtr="0" anchor="t" bIns="91425" lIns="91425" spcFirstLastPara="1" rIns="91425" wrap="square" tIns="91425">
            <a:noAutofit/>
          </a:bodyPr>
          <a:lstStyle/>
          <a:p>
            <a:pPr indent="0" lvl="0" marL="0" rtl="0" algn="l">
              <a:lnSpc>
                <a:spcPct val="115000"/>
              </a:lnSpc>
              <a:spcBef>
                <a:spcPts val="1000"/>
              </a:spcBef>
              <a:spcAft>
                <a:spcPts val="0"/>
              </a:spcAft>
              <a:buNone/>
            </a:pPr>
            <a:r>
              <a:rPr lang="en-GB" sz="1600">
                <a:solidFill>
                  <a:srgbClr val="292929"/>
                </a:solidFill>
                <a:highlight>
                  <a:srgbClr val="FFFFFF"/>
                </a:highlight>
              </a:rPr>
              <a:t>Weaknesses of the model</a:t>
            </a:r>
            <a:endParaRPr sz="1600">
              <a:solidFill>
                <a:srgbClr val="292929"/>
              </a:solidFill>
              <a:highlight>
                <a:srgbClr val="FFFFFF"/>
              </a:highlight>
            </a:endParaRPr>
          </a:p>
          <a:p>
            <a:pPr indent="0" lvl="0" marL="457200" rtl="0" algn="l">
              <a:lnSpc>
                <a:spcPct val="100000"/>
              </a:lnSpc>
              <a:spcBef>
                <a:spcPts val="1000"/>
              </a:spcBef>
              <a:spcAft>
                <a:spcPts val="0"/>
              </a:spcAft>
              <a:buNone/>
            </a:pPr>
            <a:r>
              <a:rPr lang="en-GB" sz="1600">
                <a:solidFill>
                  <a:srgbClr val="292929"/>
                </a:solidFill>
                <a:highlight>
                  <a:srgbClr val="FFFFFF"/>
                </a:highlight>
              </a:rPr>
              <a:t>-GBMs are more sensitive to overfitting if the data is noisy.</a:t>
            </a:r>
            <a:endParaRPr sz="1600">
              <a:solidFill>
                <a:srgbClr val="292929"/>
              </a:solidFill>
              <a:highlight>
                <a:srgbClr val="FFFFFF"/>
              </a:highlight>
            </a:endParaRPr>
          </a:p>
          <a:p>
            <a:pPr indent="0" lvl="0" marL="457200" rtl="0" algn="l">
              <a:lnSpc>
                <a:spcPct val="100000"/>
              </a:lnSpc>
              <a:spcBef>
                <a:spcPts val="1000"/>
              </a:spcBef>
              <a:spcAft>
                <a:spcPts val="0"/>
              </a:spcAft>
              <a:buNone/>
            </a:pPr>
            <a:r>
              <a:rPr lang="en-GB" sz="1600">
                <a:solidFill>
                  <a:srgbClr val="292929"/>
                </a:solidFill>
                <a:highlight>
                  <a:srgbClr val="FFFFFF"/>
                </a:highlight>
              </a:rPr>
              <a:t>-Training generally takes longer because of the fact that trees are built sequentially.</a:t>
            </a:r>
            <a:endParaRPr sz="1600">
              <a:solidFill>
                <a:srgbClr val="292929"/>
              </a:solidFill>
              <a:highlight>
                <a:srgbClr val="FFFFFF"/>
              </a:highlight>
            </a:endParaRPr>
          </a:p>
          <a:p>
            <a:pPr indent="0" lvl="0" marL="457200" rtl="0" algn="l">
              <a:lnSpc>
                <a:spcPct val="100000"/>
              </a:lnSpc>
              <a:spcBef>
                <a:spcPts val="1000"/>
              </a:spcBef>
              <a:spcAft>
                <a:spcPts val="0"/>
              </a:spcAft>
              <a:buNone/>
            </a:pPr>
            <a:r>
              <a:t/>
            </a:r>
            <a:endParaRPr sz="1600">
              <a:solidFill>
                <a:srgbClr val="292929"/>
              </a:solidFill>
              <a:highlight>
                <a:srgbClr val="FFFFFF"/>
              </a:highlight>
            </a:endParaRPr>
          </a:p>
          <a:p>
            <a:pPr indent="0" lvl="0" marL="457200" rtl="0" algn="l">
              <a:lnSpc>
                <a:spcPct val="100000"/>
              </a:lnSpc>
              <a:spcBef>
                <a:spcPts val="1000"/>
              </a:spcBef>
              <a:spcAft>
                <a:spcPts val="0"/>
              </a:spcAft>
              <a:buNone/>
            </a:pPr>
            <a:r>
              <a:rPr lang="en-GB" sz="1600">
                <a:solidFill>
                  <a:srgbClr val="292929"/>
                </a:solidFill>
                <a:highlight>
                  <a:srgbClr val="FFFFFF"/>
                </a:highlight>
              </a:rPr>
              <a:t>-The main limitation of the Random Forests algorithm is that a large number of trees may make the algorithm slow for real-time prediction.</a:t>
            </a:r>
            <a:endParaRPr sz="1600">
              <a:solidFill>
                <a:srgbClr val="292929"/>
              </a:solidFill>
              <a:highlight>
                <a:srgbClr val="FFFFFF"/>
              </a:highlight>
            </a:endParaRPr>
          </a:p>
          <a:p>
            <a:pPr indent="0" lvl="0" marL="457200" rtl="0" algn="l">
              <a:lnSpc>
                <a:spcPct val="100000"/>
              </a:lnSpc>
              <a:spcBef>
                <a:spcPts val="1000"/>
              </a:spcBef>
              <a:spcAft>
                <a:spcPts val="0"/>
              </a:spcAft>
              <a:buNone/>
            </a:pPr>
            <a:r>
              <a:t/>
            </a:r>
            <a:endParaRPr sz="1600">
              <a:solidFill>
                <a:srgbClr val="292929"/>
              </a:solidFill>
              <a:highlight>
                <a:srgbClr val="FFFFFF"/>
              </a:highlight>
              <a:latin typeface="Georgia"/>
              <a:ea typeface="Georgia"/>
              <a:cs typeface="Georgia"/>
              <a:sym typeface="Georgia"/>
            </a:endParaRPr>
          </a:p>
          <a:p>
            <a:pPr indent="0" lvl="0" marL="457200" rtl="0" algn="l">
              <a:lnSpc>
                <a:spcPct val="218181"/>
              </a:lnSpc>
              <a:spcBef>
                <a:spcPts val="3200"/>
              </a:spcBef>
              <a:spcAft>
                <a:spcPts val="0"/>
              </a:spcAft>
              <a:buNone/>
            </a:pPr>
            <a:r>
              <a:t/>
            </a:r>
            <a:endParaRPr sz="1600">
              <a:solidFill>
                <a:srgbClr val="292929"/>
              </a:solidFill>
              <a:highlight>
                <a:srgbClr val="FFFFFF"/>
              </a:highlight>
              <a:latin typeface="Georgia"/>
              <a:ea typeface="Georgia"/>
              <a:cs typeface="Georgia"/>
              <a:sym typeface="Georgia"/>
            </a:endParaRPr>
          </a:p>
          <a:p>
            <a:pPr indent="0" lvl="0" marL="0" rtl="0" algn="l">
              <a:spcBef>
                <a:spcPts val="0"/>
              </a:spcBef>
              <a:spcAft>
                <a:spcPts val="1600"/>
              </a:spcAft>
              <a:buNone/>
            </a:pPr>
            <a:r>
              <a:t/>
            </a:r>
            <a:endParaRPr/>
          </a:p>
        </p:txBody>
      </p:sp>
      <p:sp>
        <p:nvSpPr>
          <p:cNvPr id="191" name="Google Shape;191;p28"/>
          <p:cNvSpPr txBox="1"/>
          <p:nvPr/>
        </p:nvSpPr>
        <p:spPr>
          <a:xfrm>
            <a:off x="3223650" y="4748700"/>
            <a:ext cx="6497100" cy="75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000">
                <a:solidFill>
                  <a:schemeClr val="dk2"/>
                </a:solidFill>
              </a:rPr>
              <a:t>Source:</a:t>
            </a:r>
            <a:r>
              <a:rPr lang="en-GB" sz="1000">
                <a:latin typeface="Lato"/>
                <a:ea typeface="Lato"/>
                <a:cs typeface="Lato"/>
                <a:sym typeface="Lato"/>
              </a:rPr>
              <a:t>https://medium.com/@aravanshad/gradient-boosting-versus-random-forest-cfa3fa8f0d80</a:t>
            </a:r>
            <a:endParaRPr sz="1000">
              <a:latin typeface="Lato"/>
              <a:ea typeface="Lato"/>
              <a:cs typeface="Lato"/>
              <a:sym typeface="La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9"/>
          <p:cNvSpPr txBox="1"/>
          <p:nvPr>
            <p:ph type="title"/>
          </p:nvPr>
        </p:nvSpPr>
        <p:spPr>
          <a:xfrm>
            <a:off x="2410100" y="58560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PCA - not applicable</a:t>
            </a:r>
            <a:endParaRPr/>
          </a:p>
        </p:txBody>
      </p:sp>
      <p:sp>
        <p:nvSpPr>
          <p:cNvPr id="197" name="Google Shape;197;p29"/>
          <p:cNvSpPr txBox="1"/>
          <p:nvPr>
            <p:ph idx="1" type="body"/>
          </p:nvPr>
        </p:nvSpPr>
        <p:spPr>
          <a:xfrm>
            <a:off x="3753875" y="1594188"/>
            <a:ext cx="5209500" cy="251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600"/>
              <a:t>PCA is a rotation of data from one coordinate system to another.</a:t>
            </a:r>
            <a:endParaRPr sz="1600"/>
          </a:p>
          <a:p>
            <a:pPr indent="0" lvl="0" marL="0" rtl="0" algn="l">
              <a:spcBef>
                <a:spcPts val="1600"/>
              </a:spcBef>
              <a:spcAft>
                <a:spcPts val="0"/>
              </a:spcAft>
              <a:buNone/>
            </a:pPr>
            <a:r>
              <a:rPr lang="en-GB" sz="1600"/>
              <a:t>Works for continuous variables</a:t>
            </a:r>
            <a:endParaRPr sz="1600"/>
          </a:p>
          <a:p>
            <a:pPr indent="0" lvl="0" marL="0" rtl="0" algn="l">
              <a:spcBef>
                <a:spcPts val="1600"/>
              </a:spcBef>
              <a:spcAft>
                <a:spcPts val="1600"/>
              </a:spcAft>
              <a:buNone/>
            </a:pPr>
            <a:r>
              <a:rPr lang="en-GB" sz="1600"/>
              <a:t>The only way PCA is a valid method of feature selection is if the most important variables are the ones that happen to have the most variation in them.</a:t>
            </a:r>
            <a:endParaRPr sz="1600"/>
          </a:p>
        </p:txBody>
      </p:sp>
      <p:sp>
        <p:nvSpPr>
          <p:cNvPr id="198" name="Google Shape;198;p29"/>
          <p:cNvSpPr txBox="1"/>
          <p:nvPr/>
        </p:nvSpPr>
        <p:spPr>
          <a:xfrm>
            <a:off x="4079550" y="4728550"/>
            <a:ext cx="4962600" cy="31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000"/>
              <a:t>Source: </a:t>
            </a:r>
            <a:r>
              <a:rPr lang="en-GB" sz="1000"/>
              <a:t>https://towardsdatascience.com/pca-is-not-feature-selection-3344fb764ae6</a:t>
            </a:r>
            <a:endParaRPr sz="1000"/>
          </a:p>
        </p:txBody>
      </p:sp>
      <p:pic>
        <p:nvPicPr>
          <p:cNvPr id="199" name="Google Shape;199;p29"/>
          <p:cNvPicPr preferRelativeResize="0"/>
          <p:nvPr/>
        </p:nvPicPr>
        <p:blipFill>
          <a:blip r:embed="rId3">
            <a:alphaModFix/>
          </a:blip>
          <a:stretch>
            <a:fillRect/>
          </a:stretch>
        </p:blipFill>
        <p:spPr>
          <a:xfrm>
            <a:off x="260550" y="1688225"/>
            <a:ext cx="3107325" cy="23271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0"/>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30"/>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06" name="Google Shape;206;p30"/>
          <p:cNvPicPr preferRelativeResize="0"/>
          <p:nvPr/>
        </p:nvPicPr>
        <p:blipFill rotWithShape="1">
          <a:blip r:embed="rId3">
            <a:alphaModFix/>
          </a:blip>
          <a:srcRect b="37148" l="20260" r="18528" t="40712"/>
          <a:stretch/>
        </p:blipFill>
        <p:spPr>
          <a:xfrm>
            <a:off x="350500" y="1437875"/>
            <a:ext cx="8442998" cy="17177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1"/>
          <p:cNvSpPr/>
          <p:nvPr/>
        </p:nvSpPr>
        <p:spPr>
          <a:xfrm>
            <a:off x="0" y="0"/>
            <a:ext cx="9144000" cy="735900"/>
          </a:xfrm>
          <a:prstGeom prst="rect">
            <a:avLst/>
          </a:prstGeom>
          <a:solidFill>
            <a:schemeClr val="accent1"/>
          </a:solidFill>
          <a:ln cap="flat" cmpd="sng" w="12700">
            <a:solidFill>
              <a:schemeClr val="accent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lang="en-GB" sz="1400">
                <a:solidFill>
                  <a:schemeClr val="lt1"/>
                </a:solidFill>
                <a:latin typeface="Calibri"/>
                <a:ea typeface="Calibri"/>
                <a:cs typeface="Calibri"/>
                <a:sym typeface="Calibri"/>
              </a:rPr>
              <a:t>MATH 4995 Mini-Project </a:t>
            </a:r>
            <a:r>
              <a:rPr lang="en-GB">
                <a:solidFill>
                  <a:schemeClr val="lt1"/>
                </a:solidFill>
                <a:latin typeface="Calibri"/>
                <a:ea typeface="Calibri"/>
                <a:cs typeface="Calibri"/>
                <a:sym typeface="Calibri"/>
              </a:rPr>
              <a:t>2</a:t>
            </a:r>
            <a:r>
              <a:rPr lang="en-GB" sz="1400">
                <a:solidFill>
                  <a:schemeClr val="lt1"/>
                </a:solidFill>
                <a:latin typeface="Calibri"/>
                <a:ea typeface="Calibri"/>
                <a:cs typeface="Calibri"/>
                <a:sym typeface="Calibri"/>
              </a:rPr>
              <a:t>: </a:t>
            </a:r>
            <a:r>
              <a:rPr lang="en-GB">
                <a:solidFill>
                  <a:schemeClr val="lt1"/>
                </a:solidFill>
                <a:latin typeface="Calibri"/>
                <a:ea typeface="Calibri"/>
                <a:cs typeface="Calibri"/>
                <a:sym typeface="Calibri"/>
              </a:rPr>
              <a:t>Home Credit Default Risk</a:t>
            </a:r>
            <a:endParaRPr sz="1100"/>
          </a:p>
          <a:p>
            <a:pPr indent="0" lvl="0" marL="0" marR="0" rtl="0" algn="ctr">
              <a:spcBef>
                <a:spcPts val="0"/>
              </a:spcBef>
              <a:spcAft>
                <a:spcPts val="0"/>
              </a:spcAft>
              <a:buNone/>
            </a:pPr>
            <a:r>
              <a:rPr lang="en-GB" sz="800">
                <a:solidFill>
                  <a:schemeClr val="lt1"/>
                </a:solidFill>
                <a:latin typeface="Calibri"/>
                <a:ea typeface="Calibri"/>
                <a:cs typeface="Calibri"/>
                <a:sym typeface="Calibri"/>
              </a:rPr>
              <a:t>Ngai Nok Yiu (20510180), c (20514796)</a:t>
            </a:r>
            <a:endParaRPr sz="1100"/>
          </a:p>
        </p:txBody>
      </p:sp>
      <p:sp>
        <p:nvSpPr>
          <p:cNvPr id="213" name="Google Shape;213;p31"/>
          <p:cNvSpPr/>
          <p:nvPr/>
        </p:nvSpPr>
        <p:spPr>
          <a:xfrm>
            <a:off x="123671" y="1080307"/>
            <a:ext cx="2845800" cy="198600"/>
          </a:xfrm>
          <a:prstGeom prst="rect">
            <a:avLst/>
          </a:prstGeom>
          <a:solidFill>
            <a:schemeClr val="accent1"/>
          </a:solidFill>
          <a:ln cap="flat" cmpd="sng" w="12700">
            <a:solidFill>
              <a:schemeClr val="accent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rPr lang="en-GB" sz="900">
                <a:solidFill>
                  <a:schemeClr val="lt1"/>
                </a:solidFill>
                <a:latin typeface="Calibri"/>
                <a:ea typeface="Calibri"/>
                <a:cs typeface="Calibri"/>
                <a:sym typeface="Calibri"/>
              </a:rPr>
              <a:t>1. Introduction</a:t>
            </a:r>
            <a:endParaRPr sz="1100"/>
          </a:p>
        </p:txBody>
      </p:sp>
      <p:sp>
        <p:nvSpPr>
          <p:cNvPr id="214" name="Google Shape;214;p31"/>
          <p:cNvSpPr/>
          <p:nvPr/>
        </p:nvSpPr>
        <p:spPr>
          <a:xfrm>
            <a:off x="123675" y="1279000"/>
            <a:ext cx="2845800" cy="908100"/>
          </a:xfrm>
          <a:prstGeom prst="rect">
            <a:avLst/>
          </a:prstGeom>
          <a:noFill/>
          <a:ln cap="flat" cmpd="sng" w="12700">
            <a:solidFill>
              <a:schemeClr val="accent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rPr lang="en-GB" sz="800">
                <a:latin typeface="Calibri"/>
                <a:ea typeface="Calibri"/>
                <a:cs typeface="Calibri"/>
                <a:sym typeface="Calibri"/>
              </a:rPr>
              <a:t>Home Credit default risk problem aims to  predict whether or not an applicant will be able to repay a loan based on previous loan and application information.  This is a supervised 2-class-classification problem. Our focus in this project is to explore different feature selection method, to save computation power, we use application and bureau data only.</a:t>
            </a:r>
            <a:endParaRPr sz="800">
              <a:latin typeface="Calibri"/>
              <a:ea typeface="Calibri"/>
              <a:cs typeface="Calibri"/>
              <a:sym typeface="Calibri"/>
            </a:endParaRPr>
          </a:p>
        </p:txBody>
      </p:sp>
      <p:sp>
        <p:nvSpPr>
          <p:cNvPr id="215" name="Google Shape;215;p31"/>
          <p:cNvSpPr/>
          <p:nvPr/>
        </p:nvSpPr>
        <p:spPr>
          <a:xfrm>
            <a:off x="3149088" y="895169"/>
            <a:ext cx="2845800" cy="198600"/>
          </a:xfrm>
          <a:prstGeom prst="rect">
            <a:avLst/>
          </a:prstGeom>
          <a:solidFill>
            <a:schemeClr val="accent1"/>
          </a:solidFill>
          <a:ln cap="flat" cmpd="sng" w="12700">
            <a:solidFill>
              <a:schemeClr val="accent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rPr lang="en-GB" sz="900">
                <a:solidFill>
                  <a:schemeClr val="lt1"/>
                </a:solidFill>
                <a:latin typeface="Calibri"/>
                <a:ea typeface="Calibri"/>
                <a:cs typeface="Calibri"/>
                <a:sym typeface="Calibri"/>
              </a:rPr>
              <a:t>Feature Selection -  univariate selection</a:t>
            </a:r>
            <a:endParaRPr sz="900">
              <a:solidFill>
                <a:schemeClr val="lt1"/>
              </a:solidFill>
              <a:latin typeface="Calibri"/>
              <a:ea typeface="Calibri"/>
              <a:cs typeface="Calibri"/>
              <a:sym typeface="Calibri"/>
            </a:endParaRPr>
          </a:p>
        </p:txBody>
      </p:sp>
      <p:sp>
        <p:nvSpPr>
          <p:cNvPr id="216" name="Google Shape;216;p31"/>
          <p:cNvSpPr/>
          <p:nvPr/>
        </p:nvSpPr>
        <p:spPr>
          <a:xfrm>
            <a:off x="107027" y="2439078"/>
            <a:ext cx="2845800" cy="198600"/>
          </a:xfrm>
          <a:prstGeom prst="rect">
            <a:avLst/>
          </a:prstGeom>
          <a:solidFill>
            <a:schemeClr val="accent1"/>
          </a:solidFill>
          <a:ln cap="flat" cmpd="sng" w="12700">
            <a:solidFill>
              <a:schemeClr val="accent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rPr lang="en-GB" sz="900">
                <a:solidFill>
                  <a:schemeClr val="lt1"/>
                </a:solidFill>
                <a:latin typeface="Calibri"/>
                <a:ea typeface="Calibri"/>
                <a:cs typeface="Calibri"/>
                <a:sym typeface="Calibri"/>
              </a:rPr>
              <a:t>2. Feature Engineering</a:t>
            </a:r>
            <a:endParaRPr sz="900">
              <a:solidFill>
                <a:schemeClr val="lt1"/>
              </a:solidFill>
              <a:latin typeface="Calibri"/>
              <a:ea typeface="Calibri"/>
              <a:cs typeface="Calibri"/>
              <a:sym typeface="Calibri"/>
            </a:endParaRPr>
          </a:p>
        </p:txBody>
      </p:sp>
      <p:sp>
        <p:nvSpPr>
          <p:cNvPr id="217" name="Google Shape;217;p31"/>
          <p:cNvSpPr/>
          <p:nvPr/>
        </p:nvSpPr>
        <p:spPr>
          <a:xfrm>
            <a:off x="107025" y="2637775"/>
            <a:ext cx="2846700" cy="1960800"/>
          </a:xfrm>
          <a:prstGeom prst="rect">
            <a:avLst/>
          </a:prstGeom>
          <a:solidFill>
            <a:schemeClr val="lt1"/>
          </a:solidFill>
          <a:ln cap="flat" cmpd="sng" w="12700">
            <a:solidFill>
              <a:schemeClr val="accent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rPr lang="en-GB" sz="800">
                <a:solidFill>
                  <a:schemeClr val="dk1"/>
                </a:solidFill>
                <a:latin typeface="Calibri"/>
                <a:ea typeface="Calibri"/>
                <a:cs typeface="Calibri"/>
                <a:sym typeface="Calibri"/>
              </a:rPr>
              <a:t>First, we aggregate the numeric loan information made by each customer in </a:t>
            </a:r>
            <a:r>
              <a:rPr lang="en-GB" sz="800">
                <a:solidFill>
                  <a:schemeClr val="dk1"/>
                </a:solidFill>
                <a:latin typeface="Calibri"/>
                <a:ea typeface="Calibri"/>
                <a:cs typeface="Calibri"/>
                <a:sym typeface="Calibri"/>
              </a:rPr>
              <a:t>in bureau and bureau_balance</a:t>
            </a:r>
            <a:r>
              <a:rPr lang="en-GB" sz="800">
                <a:solidFill>
                  <a:schemeClr val="dk1"/>
                </a:solidFill>
                <a:latin typeface="Calibri"/>
                <a:ea typeface="Calibri"/>
                <a:cs typeface="Calibri"/>
                <a:sym typeface="Calibri"/>
              </a:rPr>
              <a:t> with count,mean, max, min and sum</a:t>
            </a:r>
            <a:r>
              <a:rPr lang="en-GB" sz="800">
                <a:solidFill>
                  <a:schemeClr val="dk1"/>
                </a:solidFill>
                <a:latin typeface="Calibri"/>
                <a:ea typeface="Calibri"/>
                <a:cs typeface="Calibri"/>
                <a:sym typeface="Calibri"/>
              </a:rPr>
              <a:t>. For the categorical columns, we aggregate the value with sum and mean.</a:t>
            </a:r>
            <a:endParaRPr sz="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800">
              <a:solidFill>
                <a:schemeClr val="dk1"/>
              </a:solidFill>
              <a:latin typeface="Calibri"/>
              <a:ea typeface="Calibri"/>
              <a:cs typeface="Calibri"/>
              <a:sym typeface="Calibri"/>
            </a:endParaRPr>
          </a:p>
          <a:p>
            <a:pPr indent="0" lvl="0" marL="0" marR="0" rtl="0" algn="l">
              <a:spcBef>
                <a:spcPts val="0"/>
              </a:spcBef>
              <a:spcAft>
                <a:spcPts val="0"/>
              </a:spcAft>
              <a:buNone/>
            </a:pPr>
            <a:r>
              <a:rPr lang="en-GB" sz="800">
                <a:solidFill>
                  <a:schemeClr val="dk1"/>
                </a:solidFill>
                <a:latin typeface="Calibri"/>
                <a:ea typeface="Calibri"/>
                <a:cs typeface="Calibri"/>
                <a:sym typeface="Calibri"/>
              </a:rPr>
              <a:t>Second, Bureau and bureau_balance is merged together on 'SK_ID_BUREAU'. Then this joint table is merged to application so that one row in the final joint table represent each loan made by each customer. This final joint table contains 308 columns. </a:t>
            </a:r>
            <a:endParaRPr sz="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800">
              <a:solidFill>
                <a:schemeClr val="dk1"/>
              </a:solidFill>
              <a:latin typeface="Calibri"/>
              <a:ea typeface="Calibri"/>
              <a:cs typeface="Calibri"/>
              <a:sym typeface="Calibri"/>
            </a:endParaRPr>
          </a:p>
          <a:p>
            <a:pPr indent="0" lvl="0" marL="0" marR="0" rtl="0" algn="l">
              <a:spcBef>
                <a:spcPts val="0"/>
              </a:spcBef>
              <a:spcAft>
                <a:spcPts val="0"/>
              </a:spcAft>
              <a:buNone/>
            </a:pPr>
            <a:r>
              <a:rPr lang="en-GB" sz="800">
                <a:solidFill>
                  <a:schemeClr val="dk1"/>
                </a:solidFill>
                <a:latin typeface="Calibri"/>
                <a:ea typeface="Calibri"/>
                <a:cs typeface="Calibri"/>
                <a:sym typeface="Calibri"/>
              </a:rPr>
              <a:t>Fitting these columns to a light gradient boosting model and  get a score of 0.75686.</a:t>
            </a:r>
            <a:endParaRPr sz="800">
              <a:solidFill>
                <a:schemeClr val="dk1"/>
              </a:solidFill>
              <a:latin typeface="Calibri"/>
              <a:ea typeface="Calibri"/>
              <a:cs typeface="Calibri"/>
              <a:sym typeface="Calibri"/>
            </a:endParaRPr>
          </a:p>
          <a:p>
            <a:pPr indent="0" lvl="0" marL="0" marR="0" rtl="0" algn="l">
              <a:spcBef>
                <a:spcPts val="0"/>
              </a:spcBef>
              <a:spcAft>
                <a:spcPts val="0"/>
              </a:spcAft>
              <a:buNone/>
            </a:pPr>
            <a:r>
              <a:rPr lang="en-GB" sz="800">
                <a:solidFill>
                  <a:schemeClr val="dk1"/>
                </a:solidFill>
                <a:latin typeface="Calibri"/>
                <a:ea typeface="Calibri"/>
                <a:cs typeface="Calibri"/>
                <a:sym typeface="Calibri"/>
              </a:rPr>
              <a:t>The next step is to do feature selection so that we can save computation power and improve the generalization of the model. </a:t>
            </a:r>
            <a:endParaRPr sz="800">
              <a:solidFill>
                <a:schemeClr val="dk1"/>
              </a:solidFill>
              <a:latin typeface="Calibri"/>
              <a:ea typeface="Calibri"/>
              <a:cs typeface="Calibri"/>
              <a:sym typeface="Calibri"/>
            </a:endParaRPr>
          </a:p>
        </p:txBody>
      </p:sp>
      <p:sp>
        <p:nvSpPr>
          <p:cNvPr id="218" name="Google Shape;218;p31"/>
          <p:cNvSpPr/>
          <p:nvPr/>
        </p:nvSpPr>
        <p:spPr>
          <a:xfrm>
            <a:off x="6206380" y="3220922"/>
            <a:ext cx="2845800" cy="198600"/>
          </a:xfrm>
          <a:prstGeom prst="rect">
            <a:avLst/>
          </a:prstGeom>
          <a:solidFill>
            <a:schemeClr val="accent1"/>
          </a:solidFill>
          <a:ln cap="flat" cmpd="sng" w="12700">
            <a:solidFill>
              <a:schemeClr val="accent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rPr lang="en-GB" sz="900">
                <a:solidFill>
                  <a:schemeClr val="lt1"/>
                </a:solidFill>
                <a:latin typeface="Calibri"/>
                <a:ea typeface="Calibri"/>
                <a:cs typeface="Calibri"/>
                <a:sym typeface="Calibri"/>
              </a:rPr>
              <a:t>6. Conclusion</a:t>
            </a:r>
            <a:endParaRPr sz="1100"/>
          </a:p>
        </p:txBody>
      </p:sp>
      <p:sp>
        <p:nvSpPr>
          <p:cNvPr id="219" name="Google Shape;219;p31"/>
          <p:cNvSpPr/>
          <p:nvPr/>
        </p:nvSpPr>
        <p:spPr>
          <a:xfrm>
            <a:off x="6190625" y="1993887"/>
            <a:ext cx="2851200" cy="1143000"/>
          </a:xfrm>
          <a:prstGeom prst="rect">
            <a:avLst/>
          </a:prstGeom>
          <a:solidFill>
            <a:schemeClr val="lt1"/>
          </a:solidFill>
          <a:ln cap="flat" cmpd="sng" w="12700">
            <a:solidFill>
              <a:schemeClr val="accent1"/>
            </a:solidFill>
            <a:prstDash val="solid"/>
            <a:miter lim="800000"/>
            <a:headEnd len="sm" w="sm" type="none"/>
            <a:tailEnd len="sm" w="sm" type="none"/>
          </a:ln>
        </p:spPr>
        <p:txBody>
          <a:bodyPr anchorCtr="0" anchor="ctr" bIns="34275" lIns="68575" spcFirstLastPara="1" rIns="68575" wrap="square" tIns="34275">
            <a:noAutofit/>
          </a:bodyPr>
          <a:lstStyle/>
          <a:p>
            <a:pPr indent="0" lvl="0" marL="0" rtl="0" algn="just">
              <a:spcBef>
                <a:spcPts val="0"/>
              </a:spcBef>
              <a:spcAft>
                <a:spcPts val="0"/>
              </a:spcAft>
              <a:buClr>
                <a:schemeClr val="dk1"/>
              </a:buClr>
              <a:buFont typeface="Arial"/>
              <a:buNone/>
            </a:pPr>
            <a:r>
              <a:rPr lang="en-GB" sz="800">
                <a:solidFill>
                  <a:schemeClr val="dk1"/>
                </a:solidFill>
                <a:latin typeface="Calibri"/>
                <a:ea typeface="Calibri"/>
                <a:cs typeface="Calibri"/>
                <a:sym typeface="Calibri"/>
              </a:rPr>
              <a:t>The third method we test for feature selection is using the feature importance generated in the Random Forest model, by using Mean decrease impurity. We compare the difference between removing the useless feature and the using full feature . The score the using the full feature is 0.717 and the score removing the useless feature is 0.723.</a:t>
            </a:r>
            <a:endParaRPr sz="800">
              <a:solidFill>
                <a:schemeClr val="dk1"/>
              </a:solidFill>
              <a:latin typeface="Calibri"/>
              <a:ea typeface="Calibri"/>
              <a:cs typeface="Calibri"/>
              <a:sym typeface="Calibri"/>
            </a:endParaRPr>
          </a:p>
        </p:txBody>
      </p:sp>
      <p:sp>
        <p:nvSpPr>
          <p:cNvPr id="220" name="Google Shape;220;p31"/>
          <p:cNvSpPr/>
          <p:nvPr/>
        </p:nvSpPr>
        <p:spPr>
          <a:xfrm>
            <a:off x="6190620" y="1795300"/>
            <a:ext cx="2851200" cy="198600"/>
          </a:xfrm>
          <a:prstGeom prst="rect">
            <a:avLst/>
          </a:prstGeom>
          <a:solidFill>
            <a:schemeClr val="accent1"/>
          </a:solidFill>
          <a:ln cap="flat" cmpd="sng" w="12700">
            <a:solidFill>
              <a:schemeClr val="accent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rPr lang="en-GB" sz="900">
                <a:solidFill>
                  <a:schemeClr val="lt1"/>
                </a:solidFill>
                <a:latin typeface="Calibri"/>
                <a:ea typeface="Calibri"/>
                <a:cs typeface="Calibri"/>
                <a:sym typeface="Calibri"/>
              </a:rPr>
              <a:t>Feature Selection - Random Forest</a:t>
            </a:r>
            <a:endParaRPr sz="1100"/>
          </a:p>
        </p:txBody>
      </p:sp>
      <p:sp>
        <p:nvSpPr>
          <p:cNvPr id="221" name="Google Shape;221;p31"/>
          <p:cNvSpPr/>
          <p:nvPr/>
        </p:nvSpPr>
        <p:spPr>
          <a:xfrm>
            <a:off x="6202225" y="3404750"/>
            <a:ext cx="2845800" cy="908100"/>
          </a:xfrm>
          <a:prstGeom prst="rect">
            <a:avLst/>
          </a:prstGeom>
          <a:solidFill>
            <a:schemeClr val="lt1"/>
          </a:solidFill>
          <a:ln cap="flat" cmpd="sng" w="12700">
            <a:solidFill>
              <a:schemeClr val="accent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just">
              <a:spcBef>
                <a:spcPts val="0"/>
              </a:spcBef>
              <a:spcAft>
                <a:spcPts val="0"/>
              </a:spcAft>
              <a:buNone/>
            </a:pPr>
            <a:r>
              <a:t/>
            </a:r>
            <a:endParaRPr sz="1100"/>
          </a:p>
        </p:txBody>
      </p:sp>
      <p:sp>
        <p:nvSpPr>
          <p:cNvPr id="222" name="Google Shape;222;p31"/>
          <p:cNvSpPr/>
          <p:nvPr/>
        </p:nvSpPr>
        <p:spPr>
          <a:xfrm>
            <a:off x="6214025" y="4570051"/>
            <a:ext cx="2830500" cy="468600"/>
          </a:xfrm>
          <a:prstGeom prst="rect">
            <a:avLst/>
          </a:prstGeom>
          <a:solidFill>
            <a:schemeClr val="lt1"/>
          </a:solidFill>
          <a:ln cap="flat" cmpd="sng" w="12700">
            <a:solidFill>
              <a:schemeClr val="accent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just">
              <a:spcBef>
                <a:spcPts val="0"/>
              </a:spcBef>
              <a:spcAft>
                <a:spcPts val="0"/>
              </a:spcAft>
              <a:buNone/>
            </a:pPr>
            <a:r>
              <a:t/>
            </a:r>
            <a:endParaRPr b="1" sz="800">
              <a:solidFill>
                <a:schemeClr val="dk1"/>
              </a:solidFill>
              <a:latin typeface="Calibri"/>
              <a:ea typeface="Calibri"/>
              <a:cs typeface="Calibri"/>
              <a:sym typeface="Calibri"/>
            </a:endParaRPr>
          </a:p>
          <a:p>
            <a:pPr indent="0" lvl="0" marL="0" marR="0" rtl="0" algn="just">
              <a:spcBef>
                <a:spcPts val="0"/>
              </a:spcBef>
              <a:spcAft>
                <a:spcPts val="0"/>
              </a:spcAft>
              <a:buNone/>
            </a:pPr>
            <a:r>
              <a:rPr b="1" lang="en-GB" sz="800">
                <a:solidFill>
                  <a:schemeClr val="dk1"/>
                </a:solidFill>
                <a:latin typeface="Calibri"/>
                <a:ea typeface="Calibri"/>
                <a:cs typeface="Calibri"/>
                <a:sym typeface="Calibri"/>
              </a:rPr>
              <a:t>Feature</a:t>
            </a:r>
            <a:r>
              <a:rPr b="1" lang="en-GB" sz="800">
                <a:solidFill>
                  <a:schemeClr val="dk1"/>
                </a:solidFill>
                <a:latin typeface="Calibri"/>
                <a:ea typeface="Calibri"/>
                <a:cs typeface="Calibri"/>
                <a:sym typeface="Calibri"/>
              </a:rPr>
              <a:t> Engineering, Feature selection: Ngai Nok Yiu</a:t>
            </a:r>
            <a:endParaRPr sz="1100"/>
          </a:p>
          <a:p>
            <a:pPr indent="-76200" lvl="0" marL="127000" marR="0" rtl="0" algn="just">
              <a:spcBef>
                <a:spcPts val="0"/>
              </a:spcBef>
              <a:spcAft>
                <a:spcPts val="0"/>
              </a:spcAft>
              <a:buClr>
                <a:schemeClr val="dk1"/>
              </a:buClr>
              <a:buSzPts val="800"/>
              <a:buFont typeface="Noto Sans Symbols"/>
              <a:buNone/>
            </a:pPr>
            <a:r>
              <a:t/>
            </a:r>
            <a:endParaRPr sz="800">
              <a:solidFill>
                <a:schemeClr val="dk1"/>
              </a:solidFill>
              <a:latin typeface="Calibri"/>
              <a:ea typeface="Calibri"/>
              <a:cs typeface="Calibri"/>
              <a:sym typeface="Calibri"/>
            </a:endParaRPr>
          </a:p>
          <a:p>
            <a:pPr indent="0" lvl="0" marL="0" marR="0" rtl="0" algn="just">
              <a:spcBef>
                <a:spcPts val="0"/>
              </a:spcBef>
              <a:spcAft>
                <a:spcPts val="0"/>
              </a:spcAft>
              <a:buNone/>
            </a:pPr>
            <a:r>
              <a:rPr b="1" lang="en-GB" sz="800">
                <a:solidFill>
                  <a:schemeClr val="dk1"/>
                </a:solidFill>
                <a:latin typeface="Calibri"/>
                <a:ea typeface="Calibri"/>
                <a:cs typeface="Calibri"/>
                <a:sym typeface="Calibri"/>
              </a:rPr>
              <a:t>Feature selection</a:t>
            </a:r>
            <a:r>
              <a:rPr b="1" lang="en-GB" sz="800">
                <a:solidFill>
                  <a:schemeClr val="dk1"/>
                </a:solidFill>
                <a:latin typeface="Calibri"/>
                <a:ea typeface="Calibri"/>
                <a:cs typeface="Calibri"/>
                <a:sym typeface="Calibri"/>
              </a:rPr>
              <a:t>: Cheung Hang Yee</a:t>
            </a:r>
            <a:endParaRPr sz="800">
              <a:solidFill>
                <a:schemeClr val="dk1"/>
              </a:solidFill>
              <a:latin typeface="Calibri"/>
              <a:ea typeface="Calibri"/>
              <a:cs typeface="Calibri"/>
              <a:sym typeface="Calibri"/>
            </a:endParaRPr>
          </a:p>
          <a:p>
            <a:pPr indent="0" lvl="0" marL="0" marR="0" rtl="0" algn="just">
              <a:spcBef>
                <a:spcPts val="0"/>
              </a:spcBef>
              <a:spcAft>
                <a:spcPts val="0"/>
              </a:spcAft>
              <a:buNone/>
            </a:pPr>
            <a:r>
              <a:t/>
            </a:r>
            <a:endParaRPr sz="800">
              <a:solidFill>
                <a:schemeClr val="dk1"/>
              </a:solidFill>
              <a:latin typeface="Calibri"/>
              <a:ea typeface="Calibri"/>
              <a:cs typeface="Calibri"/>
              <a:sym typeface="Calibri"/>
            </a:endParaRPr>
          </a:p>
        </p:txBody>
      </p:sp>
      <p:sp>
        <p:nvSpPr>
          <p:cNvPr id="223" name="Google Shape;223;p31"/>
          <p:cNvSpPr/>
          <p:nvPr/>
        </p:nvSpPr>
        <p:spPr>
          <a:xfrm>
            <a:off x="6214014" y="4394838"/>
            <a:ext cx="2830500" cy="175200"/>
          </a:xfrm>
          <a:prstGeom prst="rect">
            <a:avLst/>
          </a:prstGeom>
          <a:solidFill>
            <a:schemeClr val="accent1"/>
          </a:solidFill>
          <a:ln cap="flat" cmpd="sng" w="12700">
            <a:solidFill>
              <a:schemeClr val="accent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rPr lang="en-GB" sz="900">
                <a:solidFill>
                  <a:schemeClr val="lt1"/>
                </a:solidFill>
                <a:latin typeface="Calibri"/>
                <a:ea typeface="Calibri"/>
                <a:cs typeface="Calibri"/>
                <a:sym typeface="Calibri"/>
              </a:rPr>
              <a:t>7. Contribution</a:t>
            </a:r>
            <a:endParaRPr sz="900">
              <a:solidFill>
                <a:schemeClr val="lt1"/>
              </a:solidFill>
              <a:latin typeface="Calibri"/>
              <a:ea typeface="Calibri"/>
              <a:cs typeface="Calibri"/>
              <a:sym typeface="Calibri"/>
            </a:endParaRPr>
          </a:p>
        </p:txBody>
      </p:sp>
      <p:sp>
        <p:nvSpPr>
          <p:cNvPr id="224" name="Google Shape;224;p31"/>
          <p:cNvSpPr/>
          <p:nvPr/>
        </p:nvSpPr>
        <p:spPr>
          <a:xfrm>
            <a:off x="4572000" y="2895300"/>
            <a:ext cx="1061700" cy="348300"/>
          </a:xfrm>
          <a:prstGeom prst="roundRect">
            <a:avLst>
              <a:gd fmla="val 16667" name="adj"/>
            </a:avLst>
          </a:prstGeom>
          <a:solidFill>
            <a:schemeClr val="accent4"/>
          </a:solidFill>
          <a:ln cap="flat" cmpd="sng" w="12700">
            <a:solidFill>
              <a:schemeClr val="accent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rPr lang="en-GB" sz="800">
                <a:solidFill>
                  <a:schemeClr val="lt1"/>
                </a:solidFill>
                <a:latin typeface="Calibri"/>
                <a:ea typeface="Calibri"/>
                <a:cs typeface="Calibri"/>
                <a:sym typeface="Calibri"/>
              </a:rPr>
              <a:t>Correlation Matrix plot of training data</a:t>
            </a:r>
            <a:endParaRPr sz="800">
              <a:latin typeface="Calibri"/>
              <a:ea typeface="Calibri"/>
              <a:cs typeface="Calibri"/>
              <a:sym typeface="Calibri"/>
            </a:endParaRPr>
          </a:p>
        </p:txBody>
      </p:sp>
      <p:sp>
        <p:nvSpPr>
          <p:cNvPr id="225" name="Google Shape;225;p31"/>
          <p:cNvSpPr txBox="1"/>
          <p:nvPr/>
        </p:nvSpPr>
        <p:spPr>
          <a:xfrm>
            <a:off x="6289625" y="3469463"/>
            <a:ext cx="2653200" cy="76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800">
                <a:solidFill>
                  <a:schemeClr val="dk1"/>
                </a:solidFill>
                <a:latin typeface="Calibri"/>
                <a:ea typeface="Calibri"/>
                <a:cs typeface="Calibri"/>
                <a:sym typeface="Calibri"/>
              </a:rPr>
              <a:t>The disadvantage of using univariate selection is that it can only consider linear relationship between variables while in real world, the relationship are often more complicated. Light gradient boosting model can handle null value thus reduce the effect on imputing a value to fillna.</a:t>
            </a:r>
            <a:endParaRPr sz="800">
              <a:solidFill>
                <a:schemeClr val="dk1"/>
              </a:solidFill>
              <a:latin typeface="Calibri"/>
              <a:ea typeface="Calibri"/>
              <a:cs typeface="Calibri"/>
              <a:sym typeface="Calibri"/>
            </a:endParaRPr>
          </a:p>
        </p:txBody>
      </p:sp>
      <p:sp>
        <p:nvSpPr>
          <p:cNvPr id="226" name="Google Shape;226;p31"/>
          <p:cNvSpPr/>
          <p:nvPr/>
        </p:nvSpPr>
        <p:spPr>
          <a:xfrm>
            <a:off x="3159075" y="3603350"/>
            <a:ext cx="2846400" cy="1143000"/>
          </a:xfrm>
          <a:prstGeom prst="rect">
            <a:avLst/>
          </a:prstGeom>
          <a:noFill/>
          <a:ln cap="flat" cmpd="sng" w="12700">
            <a:solidFill>
              <a:schemeClr val="accent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just">
              <a:spcBef>
                <a:spcPts val="0"/>
              </a:spcBef>
              <a:spcAft>
                <a:spcPts val="0"/>
              </a:spcAft>
              <a:buNone/>
            </a:pPr>
            <a:r>
              <a:rPr lang="en-GB" sz="800">
                <a:latin typeface="Calibri"/>
                <a:ea typeface="Calibri"/>
                <a:cs typeface="Calibri"/>
                <a:sym typeface="Calibri"/>
              </a:rPr>
              <a:t>The second method we test for feature selection is using the feature importance generated in the light gradient boosting model. We fit the </a:t>
            </a:r>
            <a:r>
              <a:rPr lang="en-GB" sz="800">
                <a:latin typeface="Calibri"/>
                <a:ea typeface="Calibri"/>
                <a:cs typeface="Calibri"/>
                <a:sym typeface="Calibri"/>
              </a:rPr>
              <a:t>training</a:t>
            </a:r>
            <a:r>
              <a:rPr lang="en-GB" sz="800">
                <a:latin typeface="Calibri"/>
                <a:ea typeface="Calibri"/>
                <a:cs typeface="Calibri"/>
                <a:sym typeface="Calibri"/>
              </a:rPr>
              <a:t> data to the model for 10 iteration and then calculate the average feature importance. There are 77 features with 0.0 importance. Some examples are FLAG_MOBIL which has the same value in the whole column.</a:t>
            </a:r>
            <a:endParaRPr sz="800">
              <a:latin typeface="Calibri"/>
              <a:ea typeface="Calibri"/>
              <a:cs typeface="Calibri"/>
              <a:sym typeface="Calibri"/>
            </a:endParaRPr>
          </a:p>
          <a:p>
            <a:pPr indent="0" lvl="0" marL="0" marR="0" rtl="0" algn="just">
              <a:spcBef>
                <a:spcPts val="0"/>
              </a:spcBef>
              <a:spcAft>
                <a:spcPts val="0"/>
              </a:spcAft>
              <a:buNone/>
            </a:pPr>
            <a:r>
              <a:t/>
            </a:r>
            <a:endParaRPr sz="800">
              <a:latin typeface="Calibri"/>
              <a:ea typeface="Calibri"/>
              <a:cs typeface="Calibri"/>
              <a:sym typeface="Calibri"/>
            </a:endParaRPr>
          </a:p>
          <a:p>
            <a:pPr indent="0" lvl="0" marL="0" marR="0" rtl="0" algn="just">
              <a:spcBef>
                <a:spcPts val="0"/>
              </a:spcBef>
              <a:spcAft>
                <a:spcPts val="0"/>
              </a:spcAft>
              <a:buNone/>
            </a:pPr>
            <a:r>
              <a:rPr lang="en-GB" sz="800">
                <a:latin typeface="Calibri"/>
                <a:ea typeface="Calibri"/>
                <a:cs typeface="Calibri"/>
                <a:sym typeface="Calibri"/>
              </a:rPr>
              <a:t>This method get a score of 0.75717. The </a:t>
            </a:r>
            <a:r>
              <a:rPr lang="en-GB" sz="800">
                <a:latin typeface="Calibri"/>
                <a:ea typeface="Calibri"/>
                <a:cs typeface="Calibri"/>
                <a:sym typeface="Calibri"/>
              </a:rPr>
              <a:t>following</a:t>
            </a:r>
            <a:r>
              <a:rPr lang="en-GB" sz="800">
                <a:latin typeface="Calibri"/>
                <a:ea typeface="Calibri"/>
                <a:cs typeface="Calibri"/>
                <a:sym typeface="Calibri"/>
              </a:rPr>
              <a:t> is the feature importance graph.</a:t>
            </a:r>
            <a:endParaRPr sz="800">
              <a:latin typeface="Calibri"/>
              <a:ea typeface="Calibri"/>
              <a:cs typeface="Calibri"/>
              <a:sym typeface="Calibri"/>
            </a:endParaRPr>
          </a:p>
        </p:txBody>
      </p:sp>
      <p:sp>
        <p:nvSpPr>
          <p:cNvPr id="227" name="Google Shape;227;p31"/>
          <p:cNvSpPr/>
          <p:nvPr/>
        </p:nvSpPr>
        <p:spPr>
          <a:xfrm>
            <a:off x="3154613" y="3404757"/>
            <a:ext cx="2845800" cy="198600"/>
          </a:xfrm>
          <a:prstGeom prst="rect">
            <a:avLst/>
          </a:prstGeom>
          <a:solidFill>
            <a:schemeClr val="accent1"/>
          </a:solidFill>
          <a:ln cap="flat" cmpd="sng" w="12700">
            <a:solidFill>
              <a:schemeClr val="accent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rPr lang="en-GB" sz="900">
                <a:solidFill>
                  <a:schemeClr val="lt1"/>
                </a:solidFill>
                <a:latin typeface="Calibri"/>
                <a:ea typeface="Calibri"/>
                <a:cs typeface="Calibri"/>
                <a:sym typeface="Calibri"/>
              </a:rPr>
              <a:t>Feature Selection -  LGB model</a:t>
            </a:r>
            <a:endParaRPr sz="900">
              <a:solidFill>
                <a:schemeClr val="lt1"/>
              </a:solidFill>
              <a:latin typeface="Calibri"/>
              <a:ea typeface="Calibri"/>
              <a:cs typeface="Calibri"/>
              <a:sym typeface="Calibri"/>
            </a:endParaRPr>
          </a:p>
        </p:txBody>
      </p:sp>
      <p:pic>
        <p:nvPicPr>
          <p:cNvPr id="228" name="Google Shape;228;p31"/>
          <p:cNvPicPr preferRelativeResize="0"/>
          <p:nvPr/>
        </p:nvPicPr>
        <p:blipFill rotWithShape="1">
          <a:blip r:embed="rId3">
            <a:alphaModFix/>
          </a:blip>
          <a:srcRect b="12334" l="9584" r="0" t="0"/>
          <a:stretch/>
        </p:blipFill>
        <p:spPr>
          <a:xfrm>
            <a:off x="3362325" y="2293824"/>
            <a:ext cx="1061701" cy="1002049"/>
          </a:xfrm>
          <a:prstGeom prst="rect">
            <a:avLst/>
          </a:prstGeom>
          <a:noFill/>
          <a:ln>
            <a:noFill/>
          </a:ln>
        </p:spPr>
      </p:pic>
      <p:pic>
        <p:nvPicPr>
          <p:cNvPr id="229" name="Google Shape;229;p31"/>
          <p:cNvPicPr preferRelativeResize="0"/>
          <p:nvPr/>
        </p:nvPicPr>
        <p:blipFill>
          <a:blip r:embed="rId4">
            <a:alphaModFix/>
          </a:blip>
          <a:stretch>
            <a:fillRect/>
          </a:stretch>
        </p:blipFill>
        <p:spPr>
          <a:xfrm>
            <a:off x="6465525" y="863864"/>
            <a:ext cx="2327510" cy="1002050"/>
          </a:xfrm>
          <a:prstGeom prst="rect">
            <a:avLst/>
          </a:prstGeom>
          <a:noFill/>
          <a:ln>
            <a:noFill/>
          </a:ln>
        </p:spPr>
      </p:pic>
      <p:sp>
        <p:nvSpPr>
          <p:cNvPr id="230" name="Google Shape;230;p31"/>
          <p:cNvSpPr/>
          <p:nvPr/>
        </p:nvSpPr>
        <p:spPr>
          <a:xfrm>
            <a:off x="3156850" y="1082451"/>
            <a:ext cx="2846400" cy="1143000"/>
          </a:xfrm>
          <a:prstGeom prst="rect">
            <a:avLst/>
          </a:prstGeom>
          <a:noFill/>
          <a:ln cap="flat" cmpd="sng" w="12700">
            <a:solidFill>
              <a:schemeClr val="accent1"/>
            </a:solidFill>
            <a:prstDash val="solid"/>
            <a:miter lim="800000"/>
            <a:headEnd len="sm" w="sm" type="none"/>
            <a:tailEnd len="sm" w="sm" type="none"/>
          </a:ln>
        </p:spPr>
        <p:txBody>
          <a:bodyPr anchorCtr="0" anchor="ctr" bIns="34275" lIns="68575" spcFirstLastPara="1" rIns="68575" wrap="square" tIns="34275">
            <a:noAutofit/>
          </a:bodyPr>
          <a:lstStyle/>
          <a:p>
            <a:pPr indent="0" lvl="0" marL="0" rtl="0" algn="l">
              <a:spcBef>
                <a:spcPts val="0"/>
              </a:spcBef>
              <a:spcAft>
                <a:spcPts val="0"/>
              </a:spcAft>
              <a:buNone/>
            </a:pPr>
            <a:r>
              <a:t/>
            </a:r>
            <a:endParaRPr sz="800">
              <a:solidFill>
                <a:schemeClr val="dk1"/>
              </a:solidFill>
              <a:latin typeface="Calibri"/>
              <a:ea typeface="Calibri"/>
              <a:cs typeface="Calibri"/>
              <a:sym typeface="Calibri"/>
            </a:endParaRPr>
          </a:p>
          <a:p>
            <a:pPr indent="0" lvl="0" marL="0" rtl="0" algn="l">
              <a:spcBef>
                <a:spcPts val="0"/>
              </a:spcBef>
              <a:spcAft>
                <a:spcPts val="0"/>
              </a:spcAft>
              <a:buNone/>
            </a:pPr>
            <a:r>
              <a:rPr lang="en-GB" sz="800">
                <a:solidFill>
                  <a:schemeClr val="dk1"/>
                </a:solidFill>
                <a:latin typeface="Calibri"/>
                <a:ea typeface="Calibri"/>
                <a:cs typeface="Calibri"/>
                <a:sym typeface="Calibri"/>
              </a:rPr>
              <a:t>We calculate linear correlation each variable in the training table and then remove the highly correlated variables to remove collinearity. </a:t>
            </a:r>
            <a:endParaRPr sz="800">
              <a:solidFill>
                <a:schemeClr val="dk1"/>
              </a:solidFill>
              <a:latin typeface="Calibri"/>
              <a:ea typeface="Calibri"/>
              <a:cs typeface="Calibri"/>
              <a:sym typeface="Calibri"/>
            </a:endParaRPr>
          </a:p>
          <a:p>
            <a:pPr indent="0" lvl="0" marL="0" rtl="0" algn="l">
              <a:spcBef>
                <a:spcPts val="0"/>
              </a:spcBef>
              <a:spcAft>
                <a:spcPts val="0"/>
              </a:spcAft>
              <a:buClr>
                <a:schemeClr val="dk1"/>
              </a:buClr>
              <a:buFont typeface="Arial"/>
              <a:buNone/>
            </a:pPr>
            <a:r>
              <a:rPr lang="en-GB" sz="800">
                <a:solidFill>
                  <a:schemeClr val="dk1"/>
                </a:solidFill>
                <a:latin typeface="Calibri"/>
                <a:ea typeface="Calibri"/>
                <a:cs typeface="Calibri"/>
                <a:sym typeface="Calibri"/>
              </a:rPr>
              <a:t>A total of 71 columns is removed. Some examples of the removed columns are LIVINGAREA_AVG and LIVINGAPARTMENTS_AVG.</a:t>
            </a:r>
            <a:endParaRPr sz="800">
              <a:solidFill>
                <a:schemeClr val="dk1"/>
              </a:solidFill>
              <a:latin typeface="Calibri"/>
              <a:ea typeface="Calibri"/>
              <a:cs typeface="Calibri"/>
              <a:sym typeface="Calibri"/>
            </a:endParaRPr>
          </a:p>
          <a:p>
            <a:pPr indent="0" lvl="0" marL="0" rtl="0" algn="l">
              <a:spcBef>
                <a:spcPts val="0"/>
              </a:spcBef>
              <a:spcAft>
                <a:spcPts val="0"/>
              </a:spcAft>
              <a:buClr>
                <a:schemeClr val="dk1"/>
              </a:buClr>
              <a:buFont typeface="Arial"/>
              <a:buNone/>
            </a:pPr>
            <a:r>
              <a:t/>
            </a:r>
            <a:endParaRPr sz="800">
              <a:solidFill>
                <a:schemeClr val="dk1"/>
              </a:solidFill>
              <a:latin typeface="Calibri"/>
              <a:ea typeface="Calibri"/>
              <a:cs typeface="Calibri"/>
              <a:sym typeface="Calibri"/>
            </a:endParaRPr>
          </a:p>
          <a:p>
            <a:pPr indent="0" lvl="0" marL="0" rtl="0" algn="l">
              <a:spcBef>
                <a:spcPts val="0"/>
              </a:spcBef>
              <a:spcAft>
                <a:spcPts val="0"/>
              </a:spcAft>
              <a:buClr>
                <a:schemeClr val="dk1"/>
              </a:buClr>
              <a:buFont typeface="Arial"/>
              <a:buNone/>
            </a:pPr>
            <a:r>
              <a:rPr lang="en-GB" sz="800">
                <a:solidFill>
                  <a:schemeClr val="dk1"/>
                </a:solidFill>
                <a:latin typeface="Calibri"/>
                <a:ea typeface="Calibri"/>
                <a:cs typeface="Calibri"/>
                <a:sym typeface="Calibri"/>
              </a:rPr>
              <a:t>We fit this training data to a light gradient boosting model and get a score of 0.742</a:t>
            </a:r>
            <a:endParaRPr sz="800">
              <a:solidFill>
                <a:schemeClr val="dk1"/>
              </a:solidFill>
              <a:latin typeface="Calibri"/>
              <a:ea typeface="Calibri"/>
              <a:cs typeface="Calibri"/>
              <a:sym typeface="Calibri"/>
            </a:endParaRPr>
          </a:p>
          <a:p>
            <a:pPr indent="0" lvl="0" marL="0" marR="0" rtl="0" algn="just">
              <a:spcBef>
                <a:spcPts val="0"/>
              </a:spcBef>
              <a:spcAft>
                <a:spcPts val="0"/>
              </a:spcAft>
              <a:buNone/>
            </a:pPr>
            <a:r>
              <a:t/>
            </a:r>
            <a:endParaRPr sz="11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4"/>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Data Structure</a:t>
            </a:r>
            <a:endParaRPr/>
          </a:p>
        </p:txBody>
      </p:sp>
      <p:sp>
        <p:nvSpPr>
          <p:cNvPr id="79" name="Google Shape;79;p14"/>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80" name="Google Shape;80;p14"/>
          <p:cNvPicPr preferRelativeResize="0"/>
          <p:nvPr/>
        </p:nvPicPr>
        <p:blipFill>
          <a:blip r:embed="rId3">
            <a:alphaModFix/>
          </a:blip>
          <a:stretch>
            <a:fillRect/>
          </a:stretch>
        </p:blipFill>
        <p:spPr>
          <a:xfrm>
            <a:off x="1733562" y="1211338"/>
            <a:ext cx="5676875" cy="3644374"/>
          </a:xfrm>
          <a:prstGeom prst="rect">
            <a:avLst/>
          </a:prstGeom>
          <a:noFill/>
          <a:ln>
            <a:noFill/>
          </a:ln>
        </p:spPr>
      </p:pic>
      <p:sp>
        <p:nvSpPr>
          <p:cNvPr id="81" name="Google Shape;81;p14"/>
          <p:cNvSpPr txBox="1"/>
          <p:nvPr/>
        </p:nvSpPr>
        <p:spPr>
          <a:xfrm>
            <a:off x="0" y="4786500"/>
            <a:ext cx="3589800" cy="35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800"/>
              <a:t>s</a:t>
            </a:r>
            <a:r>
              <a:rPr lang="en-GB" sz="800"/>
              <a:t>ource : </a:t>
            </a:r>
            <a:r>
              <a:rPr lang="en-GB" sz="800"/>
              <a:t>https://www.kaggle.com/willkoehrsen/start-here-a-gentle-introduction</a:t>
            </a:r>
            <a:endParaRPr sz="8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5"/>
          <p:cNvSpPr/>
          <p:nvPr/>
        </p:nvSpPr>
        <p:spPr>
          <a:xfrm>
            <a:off x="718250" y="2585500"/>
            <a:ext cx="1071300" cy="723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t>Applicant</a:t>
            </a:r>
            <a:endParaRPr/>
          </a:p>
        </p:txBody>
      </p:sp>
      <p:sp>
        <p:nvSpPr>
          <p:cNvPr id="87" name="Google Shape;87;p15"/>
          <p:cNvSpPr/>
          <p:nvPr/>
        </p:nvSpPr>
        <p:spPr>
          <a:xfrm>
            <a:off x="2530475" y="1291825"/>
            <a:ext cx="1071300" cy="723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t>Previous Loan</a:t>
            </a:r>
            <a:endParaRPr/>
          </a:p>
        </p:txBody>
      </p:sp>
      <p:sp>
        <p:nvSpPr>
          <p:cNvPr id="88" name="Google Shape;88;p15"/>
          <p:cNvSpPr/>
          <p:nvPr/>
        </p:nvSpPr>
        <p:spPr>
          <a:xfrm>
            <a:off x="2530475" y="2585500"/>
            <a:ext cx="1071300" cy="723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solidFill>
                  <a:schemeClr val="dk2"/>
                </a:solidFill>
              </a:rPr>
              <a:t>Previous Loan</a:t>
            </a:r>
            <a:endParaRPr/>
          </a:p>
        </p:txBody>
      </p:sp>
      <p:sp>
        <p:nvSpPr>
          <p:cNvPr id="89" name="Google Shape;89;p15"/>
          <p:cNvSpPr/>
          <p:nvPr/>
        </p:nvSpPr>
        <p:spPr>
          <a:xfrm>
            <a:off x="2530475" y="3879175"/>
            <a:ext cx="1071300" cy="723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solidFill>
                  <a:schemeClr val="dk2"/>
                </a:solidFill>
              </a:rPr>
              <a:t>Previous Loan</a:t>
            </a:r>
            <a:endParaRPr/>
          </a:p>
        </p:txBody>
      </p:sp>
      <p:cxnSp>
        <p:nvCxnSpPr>
          <p:cNvPr id="90" name="Google Shape;90;p15"/>
          <p:cNvCxnSpPr>
            <a:stCxn id="86" idx="3"/>
            <a:endCxn id="87" idx="1"/>
          </p:cNvCxnSpPr>
          <p:nvPr/>
        </p:nvCxnSpPr>
        <p:spPr>
          <a:xfrm flipH="1" rot="10800000">
            <a:off x="1789550" y="1653850"/>
            <a:ext cx="741000" cy="1293600"/>
          </a:xfrm>
          <a:prstGeom prst="straightConnector1">
            <a:avLst/>
          </a:prstGeom>
          <a:noFill/>
          <a:ln cap="flat" cmpd="sng" w="9525">
            <a:solidFill>
              <a:schemeClr val="dk2"/>
            </a:solidFill>
            <a:prstDash val="solid"/>
            <a:round/>
            <a:headEnd len="med" w="med" type="none"/>
            <a:tailEnd len="med" w="med" type="none"/>
          </a:ln>
        </p:spPr>
      </p:cxnSp>
      <p:cxnSp>
        <p:nvCxnSpPr>
          <p:cNvPr id="91" name="Google Shape;91;p15"/>
          <p:cNvCxnSpPr>
            <a:stCxn id="86" idx="3"/>
            <a:endCxn id="88" idx="1"/>
          </p:cNvCxnSpPr>
          <p:nvPr/>
        </p:nvCxnSpPr>
        <p:spPr>
          <a:xfrm>
            <a:off x="1789550" y="2947450"/>
            <a:ext cx="741000" cy="0"/>
          </a:xfrm>
          <a:prstGeom prst="straightConnector1">
            <a:avLst/>
          </a:prstGeom>
          <a:noFill/>
          <a:ln cap="flat" cmpd="sng" w="9525">
            <a:solidFill>
              <a:schemeClr val="dk2"/>
            </a:solidFill>
            <a:prstDash val="solid"/>
            <a:round/>
            <a:headEnd len="med" w="med" type="none"/>
            <a:tailEnd len="med" w="med" type="none"/>
          </a:ln>
        </p:spPr>
      </p:cxnSp>
      <p:cxnSp>
        <p:nvCxnSpPr>
          <p:cNvPr id="92" name="Google Shape;92;p15"/>
          <p:cNvCxnSpPr>
            <a:endCxn id="89" idx="1"/>
          </p:cNvCxnSpPr>
          <p:nvPr/>
        </p:nvCxnSpPr>
        <p:spPr>
          <a:xfrm>
            <a:off x="1789475" y="2947525"/>
            <a:ext cx="741000" cy="1293600"/>
          </a:xfrm>
          <a:prstGeom prst="straightConnector1">
            <a:avLst/>
          </a:prstGeom>
          <a:noFill/>
          <a:ln cap="flat" cmpd="sng" w="9525">
            <a:solidFill>
              <a:schemeClr val="dk2"/>
            </a:solidFill>
            <a:prstDash val="solid"/>
            <a:round/>
            <a:headEnd len="med" w="med" type="none"/>
            <a:tailEnd len="med" w="med" type="none"/>
          </a:ln>
        </p:spPr>
      </p:cxnSp>
      <p:sp>
        <p:nvSpPr>
          <p:cNvPr id="93" name="Google Shape;93;p15"/>
          <p:cNvSpPr txBox="1"/>
          <p:nvPr>
            <p:ph type="title"/>
          </p:nvPr>
        </p:nvSpPr>
        <p:spPr>
          <a:xfrm>
            <a:off x="303300" y="411575"/>
            <a:ext cx="8520600" cy="63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Preprocessing</a:t>
            </a:r>
            <a:endParaRPr/>
          </a:p>
        </p:txBody>
      </p:sp>
      <p:sp>
        <p:nvSpPr>
          <p:cNvPr id="94" name="Google Shape;94;p15"/>
          <p:cNvSpPr/>
          <p:nvPr/>
        </p:nvSpPr>
        <p:spPr>
          <a:xfrm>
            <a:off x="4721050" y="1832900"/>
            <a:ext cx="1071300" cy="723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t>Applicant</a:t>
            </a:r>
            <a:endParaRPr/>
          </a:p>
        </p:txBody>
      </p:sp>
      <p:sp>
        <p:nvSpPr>
          <p:cNvPr id="95" name="Google Shape;95;p15"/>
          <p:cNvSpPr/>
          <p:nvPr/>
        </p:nvSpPr>
        <p:spPr>
          <a:xfrm>
            <a:off x="6600900" y="1548050"/>
            <a:ext cx="1804200" cy="1293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solidFill>
                  <a:schemeClr val="dk2"/>
                </a:solidFill>
              </a:rPr>
              <a:t>Summary of </a:t>
            </a:r>
            <a:r>
              <a:rPr lang="en-GB">
                <a:solidFill>
                  <a:schemeClr val="dk2"/>
                </a:solidFill>
              </a:rPr>
              <a:t>Previous Loan</a:t>
            </a:r>
            <a:endParaRPr/>
          </a:p>
        </p:txBody>
      </p:sp>
      <p:cxnSp>
        <p:nvCxnSpPr>
          <p:cNvPr id="96" name="Google Shape;96;p15"/>
          <p:cNvCxnSpPr>
            <a:stCxn id="94" idx="3"/>
            <a:endCxn id="95" idx="1"/>
          </p:cNvCxnSpPr>
          <p:nvPr/>
        </p:nvCxnSpPr>
        <p:spPr>
          <a:xfrm>
            <a:off x="5792350" y="2194850"/>
            <a:ext cx="808500" cy="0"/>
          </a:xfrm>
          <a:prstGeom prst="straightConnector1">
            <a:avLst/>
          </a:prstGeom>
          <a:noFill/>
          <a:ln cap="flat" cmpd="sng" w="9525">
            <a:solidFill>
              <a:schemeClr val="dk2"/>
            </a:solidFill>
            <a:prstDash val="solid"/>
            <a:round/>
            <a:headEnd len="med" w="med" type="none"/>
            <a:tailEnd len="med" w="med" type="none"/>
          </a:ln>
        </p:spPr>
      </p:cxnSp>
      <p:sp>
        <p:nvSpPr>
          <p:cNvPr id="97" name="Google Shape;97;p15"/>
          <p:cNvSpPr txBox="1"/>
          <p:nvPr/>
        </p:nvSpPr>
        <p:spPr>
          <a:xfrm>
            <a:off x="6591025" y="2923975"/>
            <a:ext cx="2001300" cy="162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Lato"/>
                <a:ea typeface="Lato"/>
                <a:cs typeface="Lato"/>
                <a:sym typeface="Lato"/>
              </a:rPr>
              <a:t>Numeric:</a:t>
            </a:r>
            <a:endParaRPr>
              <a:latin typeface="Lato"/>
              <a:ea typeface="Lato"/>
              <a:cs typeface="Lato"/>
              <a:sym typeface="Lato"/>
            </a:endParaRPr>
          </a:p>
          <a:p>
            <a:pPr indent="0" lvl="0" marL="0" rtl="0" algn="l">
              <a:lnSpc>
                <a:spcPct val="170000"/>
              </a:lnSpc>
              <a:spcBef>
                <a:spcPts val="0"/>
              </a:spcBef>
              <a:spcAft>
                <a:spcPts val="0"/>
              </a:spcAft>
              <a:buNone/>
            </a:pPr>
            <a:r>
              <a:rPr lang="en-GB" sz="850">
                <a:solidFill>
                  <a:srgbClr val="BB2323"/>
                </a:solidFill>
                <a:highlight>
                  <a:srgbClr val="F7F7F7"/>
                </a:highlight>
                <a:latin typeface="Roboto Mono"/>
                <a:ea typeface="Roboto Mono"/>
                <a:cs typeface="Roboto Mono"/>
                <a:sym typeface="Roboto Mono"/>
              </a:rPr>
              <a:t>'count'</a:t>
            </a:r>
            <a:r>
              <a:rPr lang="en-GB" sz="850">
                <a:solidFill>
                  <a:schemeClr val="dk2"/>
                </a:solidFill>
                <a:highlight>
                  <a:srgbClr val="F7F7F7"/>
                </a:highlight>
                <a:latin typeface="Roboto Mono"/>
                <a:ea typeface="Roboto Mono"/>
                <a:cs typeface="Roboto Mono"/>
                <a:sym typeface="Roboto Mono"/>
              </a:rPr>
              <a:t>, </a:t>
            </a:r>
            <a:r>
              <a:rPr lang="en-GB" sz="850">
                <a:solidFill>
                  <a:srgbClr val="BB2323"/>
                </a:solidFill>
                <a:highlight>
                  <a:srgbClr val="F7F7F7"/>
                </a:highlight>
                <a:latin typeface="Roboto Mono"/>
                <a:ea typeface="Roboto Mono"/>
                <a:cs typeface="Roboto Mono"/>
                <a:sym typeface="Roboto Mono"/>
              </a:rPr>
              <a:t>'mean'</a:t>
            </a:r>
            <a:r>
              <a:rPr lang="en-GB" sz="850">
                <a:solidFill>
                  <a:schemeClr val="dk2"/>
                </a:solidFill>
                <a:highlight>
                  <a:srgbClr val="F7F7F7"/>
                </a:highlight>
                <a:latin typeface="Roboto Mono"/>
                <a:ea typeface="Roboto Mono"/>
                <a:cs typeface="Roboto Mono"/>
                <a:sym typeface="Roboto Mono"/>
              </a:rPr>
              <a:t>, </a:t>
            </a:r>
            <a:r>
              <a:rPr lang="en-GB" sz="850">
                <a:solidFill>
                  <a:srgbClr val="BB2323"/>
                </a:solidFill>
                <a:highlight>
                  <a:srgbClr val="F7F7F7"/>
                </a:highlight>
                <a:latin typeface="Roboto Mono"/>
                <a:ea typeface="Roboto Mono"/>
                <a:cs typeface="Roboto Mono"/>
                <a:sym typeface="Roboto Mono"/>
              </a:rPr>
              <a:t>'max'</a:t>
            </a:r>
            <a:r>
              <a:rPr lang="en-GB" sz="850">
                <a:solidFill>
                  <a:schemeClr val="dk2"/>
                </a:solidFill>
                <a:highlight>
                  <a:srgbClr val="F7F7F7"/>
                </a:highlight>
                <a:latin typeface="Roboto Mono"/>
                <a:ea typeface="Roboto Mono"/>
                <a:cs typeface="Roboto Mono"/>
                <a:sym typeface="Roboto Mono"/>
              </a:rPr>
              <a:t>, </a:t>
            </a:r>
            <a:r>
              <a:rPr lang="en-GB" sz="850">
                <a:solidFill>
                  <a:srgbClr val="BB2323"/>
                </a:solidFill>
                <a:highlight>
                  <a:srgbClr val="F7F7F7"/>
                </a:highlight>
                <a:latin typeface="Roboto Mono"/>
                <a:ea typeface="Roboto Mono"/>
                <a:cs typeface="Roboto Mono"/>
                <a:sym typeface="Roboto Mono"/>
              </a:rPr>
              <a:t>'min'</a:t>
            </a:r>
            <a:r>
              <a:rPr lang="en-GB" sz="850">
                <a:solidFill>
                  <a:schemeClr val="dk2"/>
                </a:solidFill>
                <a:highlight>
                  <a:srgbClr val="F7F7F7"/>
                </a:highlight>
                <a:latin typeface="Roboto Mono"/>
                <a:ea typeface="Roboto Mono"/>
                <a:cs typeface="Roboto Mono"/>
                <a:sym typeface="Roboto Mono"/>
              </a:rPr>
              <a:t>, </a:t>
            </a:r>
            <a:r>
              <a:rPr lang="en-GB" sz="850">
                <a:solidFill>
                  <a:srgbClr val="BB2323"/>
                </a:solidFill>
                <a:highlight>
                  <a:srgbClr val="F7F7F7"/>
                </a:highlight>
                <a:latin typeface="Roboto Mono"/>
                <a:ea typeface="Roboto Mono"/>
                <a:cs typeface="Roboto Mono"/>
                <a:sym typeface="Roboto Mono"/>
              </a:rPr>
              <a:t>'sum'</a:t>
            </a:r>
            <a:endParaRPr sz="850">
              <a:solidFill>
                <a:srgbClr val="BB2323"/>
              </a:solidFill>
              <a:highlight>
                <a:srgbClr val="F7F7F7"/>
              </a:highlight>
              <a:latin typeface="Roboto Mono"/>
              <a:ea typeface="Roboto Mono"/>
              <a:cs typeface="Roboto Mono"/>
              <a:sym typeface="Roboto Mono"/>
            </a:endParaRPr>
          </a:p>
          <a:p>
            <a:pPr indent="0" lvl="0" marL="0" rtl="0" algn="l">
              <a:spcBef>
                <a:spcPts val="0"/>
              </a:spcBef>
              <a:spcAft>
                <a:spcPts val="0"/>
              </a:spcAft>
              <a:buNone/>
            </a:pPr>
            <a:r>
              <a:rPr lang="en-GB">
                <a:solidFill>
                  <a:schemeClr val="dk2"/>
                </a:solidFill>
                <a:latin typeface="Lato"/>
                <a:ea typeface="Lato"/>
                <a:cs typeface="Lato"/>
                <a:sym typeface="Lato"/>
              </a:rPr>
              <a:t>Categorical:</a:t>
            </a:r>
            <a:endParaRPr>
              <a:solidFill>
                <a:schemeClr val="dk2"/>
              </a:solidFill>
              <a:latin typeface="Lato"/>
              <a:ea typeface="Lato"/>
              <a:cs typeface="Lato"/>
              <a:sym typeface="Lato"/>
            </a:endParaRPr>
          </a:p>
          <a:p>
            <a:pPr indent="0" lvl="0" marL="0" rtl="0" algn="l">
              <a:lnSpc>
                <a:spcPct val="170000"/>
              </a:lnSpc>
              <a:spcBef>
                <a:spcPts val="0"/>
              </a:spcBef>
              <a:spcAft>
                <a:spcPts val="0"/>
              </a:spcAft>
              <a:buClr>
                <a:schemeClr val="dk2"/>
              </a:buClr>
              <a:buSzPts val="1100"/>
              <a:buFont typeface="Arial"/>
              <a:buNone/>
            </a:pPr>
            <a:r>
              <a:rPr lang="en-GB" sz="1050">
                <a:solidFill>
                  <a:srgbClr val="BB2323"/>
                </a:solidFill>
                <a:highlight>
                  <a:srgbClr val="F7F7F7"/>
                </a:highlight>
                <a:latin typeface="Roboto Mono"/>
                <a:ea typeface="Roboto Mono"/>
                <a:cs typeface="Roboto Mono"/>
                <a:sym typeface="Roboto Mono"/>
              </a:rPr>
              <a:t>'sum'</a:t>
            </a:r>
            <a:r>
              <a:rPr lang="en-GB" sz="1050">
                <a:solidFill>
                  <a:schemeClr val="dk2"/>
                </a:solidFill>
                <a:highlight>
                  <a:srgbClr val="F7F7F7"/>
                </a:highlight>
                <a:latin typeface="Roboto Mono"/>
                <a:ea typeface="Roboto Mono"/>
                <a:cs typeface="Roboto Mono"/>
                <a:sym typeface="Roboto Mono"/>
              </a:rPr>
              <a:t>, </a:t>
            </a:r>
            <a:r>
              <a:rPr lang="en-GB" sz="1050">
                <a:solidFill>
                  <a:srgbClr val="BB2323"/>
                </a:solidFill>
                <a:highlight>
                  <a:srgbClr val="F7F7F7"/>
                </a:highlight>
                <a:latin typeface="Roboto Mono"/>
                <a:ea typeface="Roboto Mono"/>
                <a:cs typeface="Roboto Mono"/>
                <a:sym typeface="Roboto Mono"/>
              </a:rPr>
              <a:t>'mean'</a:t>
            </a:r>
            <a:endParaRPr sz="850">
              <a:solidFill>
                <a:srgbClr val="BB2323"/>
              </a:solidFill>
              <a:highlight>
                <a:srgbClr val="F7F7F7"/>
              </a:highlight>
              <a:latin typeface="Roboto Mono"/>
              <a:ea typeface="Roboto Mono"/>
              <a:cs typeface="Roboto Mono"/>
              <a:sym typeface="Roboto Mono"/>
            </a:endParaRPr>
          </a:p>
          <a:p>
            <a:pPr indent="0" lvl="0" marL="0" rtl="0" algn="l">
              <a:spcBef>
                <a:spcPts val="0"/>
              </a:spcBef>
              <a:spcAft>
                <a:spcPts val="0"/>
              </a:spcAft>
              <a:buNone/>
            </a:pPr>
            <a:r>
              <a:t/>
            </a:r>
            <a:endParaRPr>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6"/>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Feature Selection</a:t>
            </a:r>
            <a:endParaRPr/>
          </a:p>
        </p:txBody>
      </p:sp>
      <p:sp>
        <p:nvSpPr>
          <p:cNvPr id="103" name="Google Shape;103;p16"/>
          <p:cNvSpPr txBox="1"/>
          <p:nvPr>
            <p:ph idx="1" type="body"/>
          </p:nvPr>
        </p:nvSpPr>
        <p:spPr>
          <a:xfrm>
            <a:off x="2400250" y="1067500"/>
            <a:ext cx="6321600" cy="13749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GB" sz="1400"/>
              <a:t>Over 1000 </a:t>
            </a:r>
            <a:r>
              <a:rPr lang="en-GB" sz="1400"/>
              <a:t>columns in the joint table</a:t>
            </a:r>
            <a:endParaRPr sz="1400"/>
          </a:p>
          <a:p>
            <a:pPr indent="0" lvl="0" marL="0" rtl="0" algn="l">
              <a:lnSpc>
                <a:spcPct val="100000"/>
              </a:lnSpc>
              <a:spcBef>
                <a:spcPts val="0"/>
              </a:spcBef>
              <a:spcAft>
                <a:spcPts val="0"/>
              </a:spcAft>
              <a:buNone/>
            </a:pPr>
            <a:r>
              <a:t/>
            </a:r>
            <a:endParaRPr sz="1400"/>
          </a:p>
          <a:p>
            <a:pPr indent="0" lvl="0" marL="0" rtl="0" algn="l">
              <a:lnSpc>
                <a:spcPct val="100000"/>
              </a:lnSpc>
              <a:spcBef>
                <a:spcPts val="0"/>
              </a:spcBef>
              <a:spcAft>
                <a:spcPts val="0"/>
              </a:spcAft>
              <a:buNone/>
            </a:pPr>
            <a:r>
              <a:rPr lang="en-GB" sz="2250">
                <a:highlight>
                  <a:srgbClr val="FFFFFF"/>
                </a:highlight>
                <a:latin typeface="Arial"/>
                <a:ea typeface="Arial"/>
                <a:cs typeface="Arial"/>
                <a:sym typeface="Arial"/>
              </a:rPr>
              <a:t>Curse of dimensionality</a:t>
            </a:r>
            <a:endParaRPr sz="2250">
              <a:highlight>
                <a:srgbClr val="FFFFFF"/>
              </a:highlight>
              <a:latin typeface="Arial"/>
              <a:ea typeface="Arial"/>
              <a:cs typeface="Arial"/>
              <a:sym typeface="Arial"/>
            </a:endParaRPr>
          </a:p>
          <a:p>
            <a:pPr indent="0" lvl="0" marL="0" rtl="0" algn="l">
              <a:lnSpc>
                <a:spcPct val="100000"/>
              </a:lnSpc>
              <a:spcBef>
                <a:spcPts val="0"/>
              </a:spcBef>
              <a:spcAft>
                <a:spcPts val="0"/>
              </a:spcAft>
              <a:buNone/>
            </a:pPr>
            <a:r>
              <a:t/>
            </a:r>
            <a:endParaRPr sz="2250">
              <a:highlight>
                <a:srgbClr val="FFFFFF"/>
              </a:highlight>
              <a:latin typeface="Arial"/>
              <a:ea typeface="Arial"/>
              <a:cs typeface="Arial"/>
              <a:sym typeface="Arial"/>
            </a:endParaRPr>
          </a:p>
          <a:p>
            <a:pPr indent="0" lvl="0" marL="0" rtl="0" algn="l">
              <a:lnSpc>
                <a:spcPct val="100000"/>
              </a:lnSpc>
              <a:spcBef>
                <a:spcPts val="0"/>
              </a:spcBef>
              <a:spcAft>
                <a:spcPts val="0"/>
              </a:spcAft>
              <a:buClr>
                <a:schemeClr val="dk2"/>
              </a:buClr>
              <a:buSzPts val="1100"/>
              <a:buFont typeface="Arial"/>
              <a:buNone/>
            </a:pPr>
            <a:r>
              <a:t/>
            </a:r>
            <a:endParaRPr sz="2250">
              <a:highlight>
                <a:srgbClr val="FFFFFF"/>
              </a:highlight>
              <a:latin typeface="Arial"/>
              <a:ea typeface="Arial"/>
              <a:cs typeface="Arial"/>
              <a:sym typeface="Arial"/>
            </a:endParaRPr>
          </a:p>
        </p:txBody>
      </p:sp>
      <p:pic>
        <p:nvPicPr>
          <p:cNvPr descr="images0.cnblogs.com/blog2015/743682/201505/1013..." id="104" name="Google Shape;104;p16"/>
          <p:cNvPicPr preferRelativeResize="0"/>
          <p:nvPr/>
        </p:nvPicPr>
        <p:blipFill>
          <a:blip r:embed="rId3">
            <a:alphaModFix/>
          </a:blip>
          <a:stretch>
            <a:fillRect/>
          </a:stretch>
        </p:blipFill>
        <p:spPr>
          <a:xfrm>
            <a:off x="225575" y="1962600"/>
            <a:ext cx="4617126" cy="295133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7"/>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lang="en-GB"/>
              <a:t>Pairwise </a:t>
            </a:r>
            <a:r>
              <a:rPr lang="en-GB"/>
              <a:t>Correlation</a:t>
            </a:r>
            <a:endParaRPr/>
          </a:p>
          <a:p>
            <a:pPr indent="0" lvl="0" marL="0" rtl="0" algn="l">
              <a:spcBef>
                <a:spcPts val="0"/>
              </a:spcBef>
              <a:spcAft>
                <a:spcPts val="0"/>
              </a:spcAft>
              <a:buNone/>
            </a:pPr>
            <a:r>
              <a:t/>
            </a:r>
            <a:endParaRPr/>
          </a:p>
        </p:txBody>
      </p:sp>
      <p:sp>
        <p:nvSpPr>
          <p:cNvPr id="110" name="Google Shape;110;p17"/>
          <p:cNvSpPr txBox="1"/>
          <p:nvPr>
            <p:ph idx="1" type="body"/>
          </p:nvPr>
        </p:nvSpPr>
        <p:spPr>
          <a:xfrm>
            <a:off x="3850400" y="1511575"/>
            <a:ext cx="4813800" cy="527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GB" sz="1450">
                <a:solidFill>
                  <a:srgbClr val="333333"/>
                </a:solidFill>
                <a:highlight>
                  <a:srgbClr val="FFFFFF"/>
                </a:highlight>
              </a:rPr>
              <a:t>Compute pairwise correlation of columns</a:t>
            </a:r>
            <a:endParaRPr sz="2100"/>
          </a:p>
        </p:txBody>
      </p:sp>
      <p:pic>
        <p:nvPicPr>
          <p:cNvPr id="111" name="Google Shape;111;p17"/>
          <p:cNvPicPr preferRelativeResize="0"/>
          <p:nvPr/>
        </p:nvPicPr>
        <p:blipFill>
          <a:blip r:embed="rId3">
            <a:alphaModFix/>
          </a:blip>
          <a:stretch>
            <a:fillRect/>
          </a:stretch>
        </p:blipFill>
        <p:spPr>
          <a:xfrm>
            <a:off x="4323100" y="2274450"/>
            <a:ext cx="2675700" cy="941450"/>
          </a:xfrm>
          <a:prstGeom prst="rect">
            <a:avLst/>
          </a:prstGeom>
          <a:noFill/>
          <a:ln>
            <a:noFill/>
          </a:ln>
        </p:spPr>
      </p:pic>
      <p:sp>
        <p:nvSpPr>
          <p:cNvPr id="112" name="Google Shape;112;p17"/>
          <p:cNvSpPr txBox="1"/>
          <p:nvPr>
            <p:ph idx="1" type="body"/>
          </p:nvPr>
        </p:nvSpPr>
        <p:spPr>
          <a:xfrm>
            <a:off x="3850400" y="3451675"/>
            <a:ext cx="4354500" cy="527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GB" sz="1450">
                <a:solidFill>
                  <a:srgbClr val="333333"/>
                </a:solidFill>
                <a:highlight>
                  <a:srgbClr val="FFFFFF"/>
                </a:highlight>
              </a:rPr>
              <a:t>Remove highly </a:t>
            </a:r>
            <a:r>
              <a:rPr lang="en-GB" sz="1450">
                <a:solidFill>
                  <a:srgbClr val="333333"/>
                </a:solidFill>
                <a:highlight>
                  <a:srgbClr val="FFFFFF"/>
                </a:highlight>
              </a:rPr>
              <a:t>correlated </a:t>
            </a:r>
            <a:r>
              <a:rPr lang="en-GB" sz="1450">
                <a:solidFill>
                  <a:srgbClr val="333333"/>
                </a:solidFill>
                <a:highlight>
                  <a:srgbClr val="FFFFFF"/>
                </a:highlight>
              </a:rPr>
              <a:t>(collinear) features</a:t>
            </a:r>
            <a:endParaRPr sz="2100"/>
          </a:p>
        </p:txBody>
      </p:sp>
      <p:pic>
        <p:nvPicPr>
          <p:cNvPr id="113" name="Google Shape;113;p17"/>
          <p:cNvPicPr preferRelativeResize="0"/>
          <p:nvPr/>
        </p:nvPicPr>
        <p:blipFill rotWithShape="1">
          <a:blip r:embed="rId4">
            <a:alphaModFix/>
          </a:blip>
          <a:srcRect b="12334" l="9584" r="0" t="0"/>
          <a:stretch/>
        </p:blipFill>
        <p:spPr>
          <a:xfrm>
            <a:off x="250900" y="1414500"/>
            <a:ext cx="3126623" cy="2950951"/>
          </a:xfrm>
          <a:prstGeom prst="rect">
            <a:avLst/>
          </a:prstGeom>
          <a:noFill/>
          <a:ln>
            <a:noFill/>
          </a:ln>
        </p:spPr>
      </p:pic>
      <p:sp>
        <p:nvSpPr>
          <p:cNvPr id="114" name="Google Shape;114;p17"/>
          <p:cNvSpPr txBox="1"/>
          <p:nvPr/>
        </p:nvSpPr>
        <p:spPr>
          <a:xfrm>
            <a:off x="6803325" y="3560875"/>
            <a:ext cx="1918500" cy="30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Lato"/>
              <a:ea typeface="Lato"/>
              <a:cs typeface="Lato"/>
              <a:sym typeface="Lato"/>
            </a:endParaRPr>
          </a:p>
        </p:txBody>
      </p:sp>
      <p:sp>
        <p:nvSpPr>
          <p:cNvPr id="115" name="Google Shape;115;p17"/>
          <p:cNvSpPr txBox="1"/>
          <p:nvPr>
            <p:ph idx="1" type="body"/>
          </p:nvPr>
        </p:nvSpPr>
        <p:spPr>
          <a:xfrm>
            <a:off x="7150575" y="2481625"/>
            <a:ext cx="1640700" cy="527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GB" sz="1450">
                <a:solidFill>
                  <a:srgbClr val="333333"/>
                </a:solidFill>
                <a:highlight>
                  <a:srgbClr val="FFFFFF"/>
                </a:highlight>
              </a:rPr>
              <a:t>Pearson Correlation</a:t>
            </a:r>
            <a:endParaRPr sz="21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8"/>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TARGET </a:t>
            </a:r>
            <a:r>
              <a:rPr lang="en-GB"/>
              <a:t>Correlation</a:t>
            </a:r>
            <a:endParaRPr/>
          </a:p>
        </p:txBody>
      </p:sp>
      <p:sp>
        <p:nvSpPr>
          <p:cNvPr id="121" name="Google Shape;121;p18"/>
          <p:cNvSpPr txBox="1"/>
          <p:nvPr>
            <p:ph idx="1" type="body"/>
          </p:nvPr>
        </p:nvSpPr>
        <p:spPr>
          <a:xfrm>
            <a:off x="2400262" y="1211351"/>
            <a:ext cx="6321600" cy="3002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GB"/>
              <a:t>Use the FLAG_DOCUMENT as an example:</a:t>
            </a:r>
            <a:endParaRPr/>
          </a:p>
        </p:txBody>
      </p:sp>
      <p:pic>
        <p:nvPicPr>
          <p:cNvPr id="122" name="Google Shape;122;p18"/>
          <p:cNvPicPr preferRelativeResize="0"/>
          <p:nvPr/>
        </p:nvPicPr>
        <p:blipFill>
          <a:blip r:embed="rId3">
            <a:alphaModFix/>
          </a:blip>
          <a:stretch>
            <a:fillRect/>
          </a:stretch>
        </p:blipFill>
        <p:spPr>
          <a:xfrm>
            <a:off x="219400" y="1984658"/>
            <a:ext cx="4294576" cy="2540617"/>
          </a:xfrm>
          <a:prstGeom prst="rect">
            <a:avLst/>
          </a:prstGeom>
          <a:noFill/>
          <a:ln>
            <a:noFill/>
          </a:ln>
        </p:spPr>
      </p:pic>
      <p:pic>
        <p:nvPicPr>
          <p:cNvPr id="123" name="Google Shape;123;p18"/>
          <p:cNvPicPr preferRelativeResize="0"/>
          <p:nvPr/>
        </p:nvPicPr>
        <p:blipFill>
          <a:blip r:embed="rId4">
            <a:alphaModFix/>
          </a:blip>
          <a:stretch>
            <a:fillRect/>
          </a:stretch>
        </p:blipFill>
        <p:spPr>
          <a:xfrm>
            <a:off x="5571875" y="1624275"/>
            <a:ext cx="2618675" cy="34628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pic>
        <p:nvPicPr>
          <p:cNvPr id="128" name="Google Shape;128;p19"/>
          <p:cNvPicPr preferRelativeResize="0"/>
          <p:nvPr/>
        </p:nvPicPr>
        <p:blipFill>
          <a:blip r:embed="rId3">
            <a:alphaModFix/>
          </a:blip>
          <a:stretch>
            <a:fillRect/>
          </a:stretch>
        </p:blipFill>
        <p:spPr>
          <a:xfrm>
            <a:off x="738925" y="1186725"/>
            <a:ext cx="7048500" cy="3067050"/>
          </a:xfrm>
          <a:prstGeom prst="rect">
            <a:avLst/>
          </a:prstGeom>
          <a:noFill/>
          <a:ln>
            <a:noFill/>
          </a:ln>
        </p:spPr>
      </p:pic>
      <p:sp>
        <p:nvSpPr>
          <p:cNvPr id="129" name="Google Shape;129;p19"/>
          <p:cNvSpPr txBox="1"/>
          <p:nvPr/>
        </p:nvSpPr>
        <p:spPr>
          <a:xfrm>
            <a:off x="829150" y="428625"/>
            <a:ext cx="6497100" cy="75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3000">
                <a:solidFill>
                  <a:schemeClr val="dk2"/>
                </a:solidFill>
                <a:latin typeface="Raleway"/>
                <a:ea typeface="Raleway"/>
                <a:cs typeface="Raleway"/>
                <a:sym typeface="Raleway"/>
              </a:rPr>
              <a:t>Random Forest</a:t>
            </a:r>
            <a:endParaRPr>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0"/>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TARGET Correlation</a:t>
            </a:r>
            <a:endParaRPr/>
          </a:p>
        </p:txBody>
      </p:sp>
      <p:sp>
        <p:nvSpPr>
          <p:cNvPr id="135" name="Google Shape;135;p20"/>
          <p:cNvSpPr txBox="1"/>
          <p:nvPr>
            <p:ph idx="1" type="body"/>
          </p:nvPr>
        </p:nvSpPr>
        <p:spPr>
          <a:xfrm>
            <a:off x="279687" y="1256476"/>
            <a:ext cx="6321600" cy="300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Prediction without using Correlation</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Clr>
                <a:schemeClr val="dk2"/>
              </a:buClr>
              <a:buSzPts val="1100"/>
              <a:buFont typeface="Arial"/>
              <a:buNone/>
            </a:pPr>
            <a:r>
              <a:rPr lang="en-GB"/>
              <a:t>Prediction without using Correlation</a:t>
            </a:r>
            <a:endParaRPr/>
          </a:p>
        </p:txBody>
      </p:sp>
      <p:pic>
        <p:nvPicPr>
          <p:cNvPr id="136" name="Google Shape;136;p20"/>
          <p:cNvPicPr preferRelativeResize="0"/>
          <p:nvPr/>
        </p:nvPicPr>
        <p:blipFill rotWithShape="1">
          <a:blip r:embed="rId3">
            <a:alphaModFix/>
          </a:blip>
          <a:srcRect b="-4143" l="860" r="-859" t="31060"/>
          <a:stretch/>
        </p:blipFill>
        <p:spPr>
          <a:xfrm>
            <a:off x="0" y="1711102"/>
            <a:ext cx="9144001" cy="1392750"/>
          </a:xfrm>
          <a:prstGeom prst="rect">
            <a:avLst/>
          </a:prstGeom>
          <a:noFill/>
          <a:ln>
            <a:noFill/>
          </a:ln>
        </p:spPr>
      </p:pic>
      <p:pic>
        <p:nvPicPr>
          <p:cNvPr id="137" name="Google Shape;137;p20"/>
          <p:cNvPicPr preferRelativeResize="0"/>
          <p:nvPr/>
        </p:nvPicPr>
        <p:blipFill>
          <a:blip r:embed="rId4">
            <a:alphaModFix/>
          </a:blip>
          <a:stretch>
            <a:fillRect/>
          </a:stretch>
        </p:blipFill>
        <p:spPr>
          <a:xfrm>
            <a:off x="0" y="3727626"/>
            <a:ext cx="9143999" cy="1217448"/>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1"/>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Correlation</a:t>
            </a:r>
            <a:r>
              <a:rPr lang="en-GB"/>
              <a:t> method</a:t>
            </a:r>
            <a:endParaRPr/>
          </a:p>
        </p:txBody>
      </p:sp>
      <p:sp>
        <p:nvSpPr>
          <p:cNvPr id="143" name="Google Shape;143;p21"/>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Only consider linear relationship</a:t>
            </a:r>
            <a:endParaRPr/>
          </a:p>
          <a:p>
            <a:pPr indent="0" lvl="0" marL="0" rtl="0" algn="l">
              <a:spcBef>
                <a:spcPts val="1600"/>
              </a:spcBef>
              <a:spcAft>
                <a:spcPts val="16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