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18">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18" orient="horz"/>
        <p:guide pos="384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2" name="Google Shape;22;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sp>
        <p:nvSpPr>
          <p:cNvPr id="89" name="Google Shape;89;p13"/>
          <p:cNvSpPr/>
          <p:nvPr/>
        </p:nvSpPr>
        <p:spPr>
          <a:xfrm>
            <a:off x="0" y="0"/>
            <a:ext cx="12192000" cy="981075"/>
          </a:xfrm>
          <a:prstGeom prst="rect">
            <a:avLst/>
          </a:prstGeom>
          <a:solidFill>
            <a:srgbClr val="E06666"/>
          </a:solidFill>
          <a:ln cap="flat" cmpd="sng" w="12700">
            <a:solidFill>
              <a:srgbClr val="7030A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MATH </a:t>
            </a:r>
            <a:r>
              <a:rPr lang="en-US" sz="1800">
                <a:solidFill>
                  <a:schemeClr val="lt1"/>
                </a:solidFill>
                <a:latin typeface="Calibri"/>
                <a:ea typeface="Calibri"/>
                <a:cs typeface="Calibri"/>
                <a:sym typeface="Calibri"/>
              </a:rPr>
              <a:t>4995</a:t>
            </a:r>
            <a:r>
              <a:rPr b="0" i="0" lang="en-US" sz="1800" u="none" cap="none" strike="noStrike">
                <a:solidFill>
                  <a:schemeClr val="lt1"/>
                </a:solidFill>
                <a:latin typeface="Calibri"/>
                <a:ea typeface="Calibri"/>
                <a:cs typeface="Calibri"/>
                <a:sym typeface="Calibri"/>
              </a:rPr>
              <a:t> Mini-Project 1: L</a:t>
            </a:r>
            <a:r>
              <a:rPr lang="en-US" sz="1800">
                <a:solidFill>
                  <a:schemeClr val="lt1"/>
                </a:solidFill>
                <a:latin typeface="Calibri"/>
                <a:ea typeface="Calibri"/>
                <a:cs typeface="Calibri"/>
                <a:sym typeface="Calibri"/>
              </a:rPr>
              <a:t>ogistic</a:t>
            </a:r>
            <a:r>
              <a:rPr b="0" i="0" lang="en-US" sz="1800" u="none" cap="none" strike="noStrike">
                <a:solidFill>
                  <a:schemeClr val="lt1"/>
                </a:solidFill>
                <a:latin typeface="Calibri"/>
                <a:ea typeface="Calibri"/>
                <a:cs typeface="Calibri"/>
                <a:sym typeface="Calibri"/>
              </a:rPr>
              <a:t> Regression Models on </a:t>
            </a:r>
            <a:r>
              <a:rPr lang="en-US" sz="1800">
                <a:solidFill>
                  <a:schemeClr val="lt1"/>
                </a:solidFill>
                <a:latin typeface="Calibri"/>
                <a:ea typeface="Calibri"/>
                <a:cs typeface="Calibri"/>
                <a:sym typeface="Calibri"/>
              </a:rPr>
              <a:t>Titanic Survival Prediction</a:t>
            </a:r>
            <a:endParaRPr/>
          </a:p>
          <a:p>
            <a:pPr indent="0" lvl="0" marL="0" marR="0" rtl="0" algn="ctr">
              <a:spcBef>
                <a:spcPts val="0"/>
              </a:spcBef>
              <a:spcAft>
                <a:spcPts val="0"/>
              </a:spcAft>
              <a:buNone/>
            </a:pPr>
            <a:r>
              <a:rPr lang="en-US" sz="1700">
                <a:solidFill>
                  <a:schemeClr val="lt1"/>
                </a:solidFill>
                <a:latin typeface="Calibri"/>
                <a:ea typeface="Calibri"/>
                <a:cs typeface="Calibri"/>
                <a:sym typeface="Calibri"/>
              </a:rPr>
              <a:t>LIN Chi Wing</a:t>
            </a:r>
            <a:r>
              <a:rPr b="0" i="0" lang="en-US" sz="1700" u="none" cap="none" strike="noStrike">
                <a:solidFill>
                  <a:schemeClr val="lt1"/>
                </a:solidFill>
                <a:latin typeface="Calibri"/>
                <a:ea typeface="Calibri"/>
                <a:cs typeface="Calibri"/>
                <a:sym typeface="Calibri"/>
              </a:rPr>
              <a:t>	</a:t>
            </a:r>
            <a:r>
              <a:rPr lang="en-US" sz="1700">
                <a:solidFill>
                  <a:schemeClr val="lt1"/>
                </a:solidFill>
                <a:latin typeface="Calibri"/>
                <a:ea typeface="Calibri"/>
                <a:cs typeface="Calibri"/>
                <a:sym typeface="Calibri"/>
              </a:rPr>
              <a:t>cwlinaa</a:t>
            </a:r>
            <a:r>
              <a:rPr b="0" i="0" lang="en-US" sz="1700" u="none" cap="none" strike="noStrike">
                <a:solidFill>
                  <a:schemeClr val="lt1"/>
                </a:solidFill>
                <a:latin typeface="Calibri"/>
                <a:ea typeface="Calibri"/>
                <a:cs typeface="Calibri"/>
                <a:sym typeface="Calibri"/>
              </a:rPr>
              <a:t>@connect.ust.hk</a:t>
            </a:r>
            <a:endParaRPr b="0" i="0" sz="1700" u="none" cap="none" strike="noStrike">
              <a:solidFill>
                <a:schemeClr val="lt1"/>
              </a:solidFill>
              <a:latin typeface="Calibri"/>
              <a:ea typeface="Calibri"/>
              <a:cs typeface="Calibri"/>
              <a:sym typeface="Calibri"/>
            </a:endParaRPr>
          </a:p>
        </p:txBody>
      </p:sp>
      <p:sp>
        <p:nvSpPr>
          <p:cNvPr id="90" name="Google Shape;90;p13"/>
          <p:cNvSpPr/>
          <p:nvPr/>
        </p:nvSpPr>
        <p:spPr>
          <a:xfrm>
            <a:off x="164895" y="1178476"/>
            <a:ext cx="3794332" cy="264920"/>
          </a:xfrm>
          <a:prstGeom prst="rect">
            <a:avLst/>
          </a:prstGeom>
          <a:solidFill>
            <a:srgbClr val="E06666"/>
          </a:solidFill>
          <a:ln cap="flat" cmpd="sng" w="12700">
            <a:solidFill>
              <a:srgbClr val="7030A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lt1"/>
                </a:solidFill>
                <a:latin typeface="Calibri"/>
                <a:ea typeface="Calibri"/>
                <a:cs typeface="Calibri"/>
                <a:sym typeface="Calibri"/>
              </a:rPr>
              <a:t>1. Introduction</a:t>
            </a:r>
            <a:endParaRPr sz="1200">
              <a:solidFill>
                <a:schemeClr val="lt1"/>
              </a:solidFill>
              <a:latin typeface="Calibri"/>
              <a:ea typeface="Calibri"/>
              <a:cs typeface="Calibri"/>
              <a:sym typeface="Calibri"/>
            </a:endParaRPr>
          </a:p>
        </p:txBody>
      </p:sp>
      <p:sp>
        <p:nvSpPr>
          <p:cNvPr id="91" name="Google Shape;91;p13"/>
          <p:cNvSpPr/>
          <p:nvPr/>
        </p:nvSpPr>
        <p:spPr>
          <a:xfrm>
            <a:off x="164895" y="1443396"/>
            <a:ext cx="3794332" cy="983611"/>
          </a:xfrm>
          <a:prstGeom prst="rect">
            <a:avLst/>
          </a:prstGeom>
          <a:solidFill>
            <a:schemeClr val="lt1"/>
          </a:solidFill>
          <a:ln cap="flat" cmpd="sng" w="12700">
            <a:solidFill>
              <a:srgbClr val="7030A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en-US" sz="1000">
                <a:solidFill>
                  <a:schemeClr val="dk1"/>
                </a:solidFill>
                <a:latin typeface="Calibri"/>
                <a:ea typeface="Calibri"/>
                <a:cs typeface="Calibri"/>
                <a:sym typeface="Calibri"/>
              </a:rPr>
              <a:t>This project is to give a predictive solution to the problem how likely of surviving on the Titanic given the attributes like age, gender etc. With the passenger data,  a model will be built for general prediction for other passengers that whether they will survive or not. And hopefully some insights will be discovered, like what would determine the survival probability.</a:t>
            </a:r>
            <a:endParaRPr sz="1000">
              <a:solidFill>
                <a:schemeClr val="dk1"/>
              </a:solidFill>
              <a:latin typeface="Calibri"/>
              <a:ea typeface="Calibri"/>
              <a:cs typeface="Calibri"/>
              <a:sym typeface="Calibri"/>
            </a:endParaRPr>
          </a:p>
        </p:txBody>
      </p:sp>
      <p:sp>
        <p:nvSpPr>
          <p:cNvPr id="92" name="Google Shape;92;p13"/>
          <p:cNvSpPr/>
          <p:nvPr/>
        </p:nvSpPr>
        <p:spPr>
          <a:xfrm>
            <a:off x="4196068" y="1178476"/>
            <a:ext cx="3794332" cy="264920"/>
          </a:xfrm>
          <a:prstGeom prst="rect">
            <a:avLst/>
          </a:prstGeom>
          <a:solidFill>
            <a:srgbClr val="E06666"/>
          </a:solidFill>
          <a:ln cap="flat" cmpd="sng" w="12700">
            <a:solidFill>
              <a:srgbClr val="7030A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chemeClr val="lt1"/>
                </a:solidFill>
                <a:latin typeface="Calibri"/>
                <a:ea typeface="Calibri"/>
                <a:cs typeface="Calibri"/>
                <a:sym typeface="Calibri"/>
              </a:rPr>
              <a:t>3. Choice of Model</a:t>
            </a:r>
            <a:endParaRPr sz="1200">
              <a:solidFill>
                <a:schemeClr val="lt1"/>
              </a:solidFill>
              <a:latin typeface="Calibri"/>
              <a:ea typeface="Calibri"/>
              <a:cs typeface="Calibri"/>
              <a:sym typeface="Calibri"/>
            </a:endParaRPr>
          </a:p>
        </p:txBody>
      </p:sp>
      <p:sp>
        <p:nvSpPr>
          <p:cNvPr id="93" name="Google Shape;93;p13"/>
          <p:cNvSpPr/>
          <p:nvPr/>
        </p:nvSpPr>
        <p:spPr>
          <a:xfrm>
            <a:off x="8227241" y="1178476"/>
            <a:ext cx="3794332" cy="264920"/>
          </a:xfrm>
          <a:prstGeom prst="rect">
            <a:avLst/>
          </a:prstGeom>
          <a:solidFill>
            <a:srgbClr val="FFFFFF"/>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latin typeface="Calibri"/>
                <a:ea typeface="Calibri"/>
                <a:cs typeface="Calibri"/>
                <a:sym typeface="Calibri"/>
              </a:rPr>
              <a:t>Confusion Matrix and ROC Curve</a:t>
            </a:r>
            <a:endParaRPr sz="1200">
              <a:latin typeface="Calibri"/>
              <a:ea typeface="Calibri"/>
              <a:cs typeface="Calibri"/>
              <a:sym typeface="Calibri"/>
            </a:endParaRPr>
          </a:p>
        </p:txBody>
      </p:sp>
      <p:sp>
        <p:nvSpPr>
          <p:cNvPr id="94" name="Google Shape;94;p13"/>
          <p:cNvSpPr/>
          <p:nvPr/>
        </p:nvSpPr>
        <p:spPr>
          <a:xfrm>
            <a:off x="171870" y="2628337"/>
            <a:ext cx="3794332" cy="264920"/>
          </a:xfrm>
          <a:prstGeom prst="rect">
            <a:avLst/>
          </a:prstGeom>
          <a:solidFill>
            <a:srgbClr val="E06666"/>
          </a:solidFill>
          <a:ln cap="flat" cmpd="sng" w="12700">
            <a:solidFill>
              <a:srgbClr val="7030A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chemeClr val="lt1"/>
                </a:solidFill>
                <a:latin typeface="Calibri"/>
                <a:ea typeface="Calibri"/>
                <a:cs typeface="Calibri"/>
                <a:sym typeface="Calibri"/>
              </a:rPr>
              <a:t>2. Cleaning the Titanic dataset</a:t>
            </a:r>
            <a:endParaRPr sz="1200">
              <a:solidFill>
                <a:schemeClr val="lt1"/>
              </a:solidFill>
              <a:latin typeface="Calibri"/>
              <a:ea typeface="Calibri"/>
              <a:cs typeface="Calibri"/>
              <a:sym typeface="Calibri"/>
            </a:endParaRPr>
          </a:p>
        </p:txBody>
      </p:sp>
      <p:sp>
        <p:nvSpPr>
          <p:cNvPr id="95" name="Google Shape;95;p13"/>
          <p:cNvSpPr/>
          <p:nvPr/>
        </p:nvSpPr>
        <p:spPr>
          <a:xfrm>
            <a:off x="171875" y="2893250"/>
            <a:ext cx="3795600" cy="2846400"/>
          </a:xfrm>
          <a:prstGeom prst="rect">
            <a:avLst/>
          </a:prstGeom>
          <a:solidFill>
            <a:schemeClr val="lt1"/>
          </a:solidFill>
          <a:ln cap="flat" cmpd="sng" w="12700">
            <a:solidFill>
              <a:srgbClr val="7030A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b="1" lang="en-US" sz="1000">
                <a:solidFill>
                  <a:schemeClr val="dk1"/>
                </a:solidFill>
                <a:latin typeface="Calibri"/>
                <a:ea typeface="Calibri"/>
                <a:cs typeface="Calibri"/>
                <a:sym typeface="Calibri"/>
              </a:rPr>
              <a:t>Steps:</a:t>
            </a:r>
            <a:endParaRPr b="1" sz="1000">
              <a:solidFill>
                <a:schemeClr val="dk1"/>
              </a:solidFill>
              <a:latin typeface="Calibri"/>
              <a:ea typeface="Calibri"/>
              <a:cs typeface="Calibri"/>
              <a:sym typeface="Calibri"/>
            </a:endParaRPr>
          </a:p>
          <a:p>
            <a:pPr indent="-292100" lvl="0" marL="457200" marR="0" rtl="0" algn="just">
              <a:spcBef>
                <a:spcPts val="0"/>
              </a:spcBef>
              <a:spcAft>
                <a:spcPts val="0"/>
              </a:spcAft>
              <a:buClr>
                <a:schemeClr val="dk1"/>
              </a:buClr>
              <a:buSzPts val="1000"/>
              <a:buFont typeface="Calibri"/>
              <a:buAutoNum type="arabicPeriod"/>
            </a:pPr>
            <a:r>
              <a:rPr lang="en-US" sz="1000">
                <a:solidFill>
                  <a:schemeClr val="dk1"/>
                </a:solidFill>
                <a:latin typeface="Calibri"/>
                <a:ea typeface="Calibri"/>
                <a:cs typeface="Calibri"/>
                <a:sym typeface="Calibri"/>
              </a:rPr>
              <a:t>Having a glance at the train.csv data and seeing if  the data is making sense, e.g. Age is in normal range, and can put the assumption that all data are authenticate with no outliers</a:t>
            </a:r>
            <a:endParaRPr sz="1000">
              <a:solidFill>
                <a:schemeClr val="dk1"/>
              </a:solidFill>
              <a:latin typeface="Calibri"/>
              <a:ea typeface="Calibri"/>
              <a:cs typeface="Calibri"/>
              <a:sym typeface="Calibri"/>
            </a:endParaRPr>
          </a:p>
          <a:p>
            <a:pPr indent="-292100" lvl="0" marL="457200" marR="0" rtl="0" algn="just">
              <a:spcBef>
                <a:spcPts val="0"/>
              </a:spcBef>
              <a:spcAft>
                <a:spcPts val="0"/>
              </a:spcAft>
              <a:buClr>
                <a:schemeClr val="dk1"/>
              </a:buClr>
              <a:buSzPts val="1000"/>
              <a:buFont typeface="Calibri"/>
              <a:buAutoNum type="arabicPeriod"/>
            </a:pPr>
            <a:r>
              <a:rPr lang="en-US" sz="1000">
                <a:solidFill>
                  <a:schemeClr val="dk1"/>
                </a:solidFill>
                <a:latin typeface="Calibri"/>
                <a:ea typeface="Calibri"/>
                <a:cs typeface="Calibri"/>
                <a:sym typeface="Calibri"/>
              </a:rPr>
              <a:t>Remove the independent variable columns that is not predictive nor interpretable (Passenger Name, Passenger ID, Cabin and Ticket)</a:t>
            </a:r>
            <a:endParaRPr sz="1000">
              <a:solidFill>
                <a:schemeClr val="dk1"/>
              </a:solidFill>
              <a:latin typeface="Calibri"/>
              <a:ea typeface="Calibri"/>
              <a:cs typeface="Calibri"/>
              <a:sym typeface="Calibri"/>
            </a:endParaRPr>
          </a:p>
          <a:p>
            <a:pPr indent="-292100" lvl="0" marL="457200" marR="0" rtl="0" algn="just">
              <a:spcBef>
                <a:spcPts val="0"/>
              </a:spcBef>
              <a:spcAft>
                <a:spcPts val="0"/>
              </a:spcAft>
              <a:buClr>
                <a:schemeClr val="dk1"/>
              </a:buClr>
              <a:buSzPts val="1000"/>
              <a:buFont typeface="Calibri"/>
              <a:buAutoNum type="arabicPeriod"/>
            </a:pPr>
            <a:r>
              <a:rPr lang="en-US" sz="1000">
                <a:solidFill>
                  <a:schemeClr val="dk1"/>
                </a:solidFill>
                <a:latin typeface="Calibri"/>
                <a:ea typeface="Calibri"/>
                <a:cs typeface="Calibri"/>
                <a:sym typeface="Calibri"/>
              </a:rPr>
              <a:t>Replace the categorical data (Sex and Embarked) with numerical representation values, so that calculations can be implemented</a:t>
            </a:r>
            <a:endParaRPr sz="1000">
              <a:solidFill>
                <a:schemeClr val="dk1"/>
              </a:solidFill>
              <a:latin typeface="Calibri"/>
              <a:ea typeface="Calibri"/>
              <a:cs typeface="Calibri"/>
              <a:sym typeface="Calibri"/>
            </a:endParaRPr>
          </a:p>
          <a:p>
            <a:pPr indent="-292100" lvl="0" marL="457200" marR="0" rtl="0" algn="just">
              <a:spcBef>
                <a:spcPts val="0"/>
              </a:spcBef>
              <a:spcAft>
                <a:spcPts val="0"/>
              </a:spcAft>
              <a:buClr>
                <a:schemeClr val="dk1"/>
              </a:buClr>
              <a:buSzPts val="1000"/>
              <a:buFont typeface="Calibri"/>
              <a:buAutoNum type="arabicPeriod"/>
            </a:pPr>
            <a:r>
              <a:rPr lang="en-US" sz="1000">
                <a:solidFill>
                  <a:schemeClr val="dk1"/>
                </a:solidFill>
                <a:latin typeface="Calibri"/>
                <a:ea typeface="Calibri"/>
                <a:cs typeface="Calibri"/>
                <a:sym typeface="Calibri"/>
              </a:rPr>
              <a:t>Fill the NaN value, especially for Age column, with the mean value of the column, as there are many missing entries for Age. While there are not much  missing values for the other columns, replacing them with mean value makes sense as well.</a:t>
            </a:r>
            <a:endParaRPr sz="1000">
              <a:solidFill>
                <a:schemeClr val="dk1"/>
              </a:solidFill>
              <a:latin typeface="Calibri"/>
              <a:ea typeface="Calibri"/>
              <a:cs typeface="Calibri"/>
              <a:sym typeface="Calibri"/>
            </a:endParaRPr>
          </a:p>
          <a:p>
            <a:pPr indent="-292100" lvl="0" marL="457200" marR="0" rtl="0" algn="just">
              <a:spcBef>
                <a:spcPts val="0"/>
              </a:spcBef>
              <a:spcAft>
                <a:spcPts val="0"/>
              </a:spcAft>
              <a:buClr>
                <a:schemeClr val="dk1"/>
              </a:buClr>
              <a:buSzPts val="1000"/>
              <a:buFont typeface="Calibri"/>
              <a:buAutoNum type="arabicPeriod"/>
            </a:pPr>
            <a:r>
              <a:rPr lang="en-US" sz="1000">
                <a:solidFill>
                  <a:schemeClr val="dk1"/>
                </a:solidFill>
                <a:latin typeface="Calibri"/>
                <a:ea typeface="Calibri"/>
                <a:cs typeface="Calibri"/>
                <a:sym typeface="Calibri"/>
              </a:rPr>
              <a:t>Visualizing pearson correlation of parameters:</a:t>
            </a:r>
            <a:endParaRPr sz="10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96" name="Google Shape;96;p13"/>
          <p:cNvSpPr/>
          <p:nvPr/>
        </p:nvSpPr>
        <p:spPr>
          <a:xfrm>
            <a:off x="8225791" y="4669546"/>
            <a:ext cx="3794400" cy="264900"/>
          </a:xfrm>
          <a:prstGeom prst="rect">
            <a:avLst/>
          </a:prstGeom>
          <a:solidFill>
            <a:srgbClr val="E06666"/>
          </a:solidFill>
          <a:ln cap="flat" cmpd="sng" w="12700">
            <a:solidFill>
              <a:srgbClr val="7030A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chemeClr val="lt1"/>
                </a:solidFill>
                <a:latin typeface="Calibri"/>
                <a:ea typeface="Calibri"/>
                <a:cs typeface="Calibri"/>
                <a:sym typeface="Calibri"/>
              </a:rPr>
              <a:t>6. Conclusion</a:t>
            </a:r>
            <a:endParaRPr sz="1200">
              <a:solidFill>
                <a:schemeClr val="lt1"/>
              </a:solidFill>
              <a:latin typeface="Calibri"/>
              <a:ea typeface="Calibri"/>
              <a:cs typeface="Calibri"/>
              <a:sym typeface="Calibri"/>
            </a:endParaRPr>
          </a:p>
        </p:txBody>
      </p:sp>
      <p:sp>
        <p:nvSpPr>
          <p:cNvPr id="97" name="Google Shape;97;p13"/>
          <p:cNvSpPr/>
          <p:nvPr/>
        </p:nvSpPr>
        <p:spPr>
          <a:xfrm>
            <a:off x="4188650" y="5904125"/>
            <a:ext cx="3661500" cy="774000"/>
          </a:xfrm>
          <a:prstGeom prst="rect">
            <a:avLst/>
          </a:prstGeom>
          <a:solidFill>
            <a:schemeClr val="lt1"/>
          </a:solidFill>
          <a:ln cap="flat" cmpd="sng" w="12700">
            <a:solidFill>
              <a:srgbClr val="7030A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en-US" sz="1050">
                <a:solidFill>
                  <a:schemeClr val="dk1"/>
                </a:solidFill>
                <a:highlight>
                  <a:srgbClr val="FFFFFF"/>
                </a:highlight>
              </a:rPr>
              <a:t>Accuracy: 0.7892376681614349</a:t>
            </a:r>
            <a:endParaRPr sz="1050">
              <a:solidFill>
                <a:schemeClr val="dk1"/>
              </a:solidFill>
              <a:highlight>
                <a:srgbClr val="FFFFFF"/>
              </a:highlight>
            </a:endParaRPr>
          </a:p>
          <a:p>
            <a:pPr indent="0" lvl="0" marL="0" marR="0" rtl="0" algn="just">
              <a:spcBef>
                <a:spcPts val="0"/>
              </a:spcBef>
              <a:spcAft>
                <a:spcPts val="0"/>
              </a:spcAft>
              <a:buNone/>
            </a:pPr>
            <a:r>
              <a:rPr lang="en-US" sz="1050">
                <a:solidFill>
                  <a:schemeClr val="dk1"/>
                </a:solidFill>
                <a:highlight>
                  <a:srgbClr val="FFFFFF"/>
                </a:highlight>
              </a:rPr>
              <a:t>Precision: 0.7283950617283951</a:t>
            </a:r>
            <a:endParaRPr sz="10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sz="1050">
                <a:solidFill>
                  <a:schemeClr val="dk1"/>
                </a:solidFill>
                <a:highlight>
                  <a:srgbClr val="FFFFFF"/>
                </a:highlight>
              </a:rPr>
              <a:t>Recall: 0.7023809523809523</a:t>
            </a:r>
            <a:endParaRPr sz="1050">
              <a:solidFill>
                <a:schemeClr val="dk1"/>
              </a:solidFill>
              <a:highlight>
                <a:srgbClr val="FFFFFF"/>
              </a:highlight>
            </a:endParaRPr>
          </a:p>
          <a:p>
            <a:pPr indent="0" lvl="0" marL="0" marR="0" rtl="0" algn="just">
              <a:spcBef>
                <a:spcPts val="0"/>
              </a:spcBef>
              <a:spcAft>
                <a:spcPts val="0"/>
              </a:spcAft>
              <a:buNone/>
            </a:pPr>
            <a:r>
              <a:t/>
            </a:r>
            <a:endParaRPr sz="1000">
              <a:solidFill>
                <a:schemeClr val="dk1"/>
              </a:solidFill>
              <a:latin typeface="Calibri"/>
              <a:ea typeface="Calibri"/>
              <a:cs typeface="Calibri"/>
              <a:sym typeface="Calibri"/>
            </a:endParaRPr>
          </a:p>
        </p:txBody>
      </p:sp>
      <p:sp>
        <p:nvSpPr>
          <p:cNvPr id="98" name="Google Shape;98;p13"/>
          <p:cNvSpPr/>
          <p:nvPr/>
        </p:nvSpPr>
        <p:spPr>
          <a:xfrm>
            <a:off x="4188650" y="3763798"/>
            <a:ext cx="3801600" cy="376500"/>
          </a:xfrm>
          <a:prstGeom prst="rect">
            <a:avLst/>
          </a:prstGeom>
          <a:solidFill>
            <a:srgbClr val="E06666"/>
          </a:solidFill>
          <a:ln cap="flat" cmpd="sng" w="12700">
            <a:solidFill>
              <a:srgbClr val="7030A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chemeClr val="lt1"/>
                </a:solidFill>
                <a:latin typeface="Calibri"/>
                <a:ea typeface="Calibri"/>
                <a:cs typeface="Calibri"/>
                <a:sym typeface="Calibri"/>
              </a:rPr>
              <a:t>4. Model Summary and Performance</a:t>
            </a:r>
            <a:endParaRPr sz="1200">
              <a:solidFill>
                <a:schemeClr val="lt1"/>
              </a:solidFill>
              <a:latin typeface="Calibri"/>
              <a:ea typeface="Calibri"/>
              <a:cs typeface="Calibri"/>
              <a:sym typeface="Calibri"/>
            </a:endParaRPr>
          </a:p>
        </p:txBody>
      </p:sp>
      <p:sp>
        <p:nvSpPr>
          <p:cNvPr id="99" name="Google Shape;99;p13"/>
          <p:cNvSpPr/>
          <p:nvPr/>
        </p:nvSpPr>
        <p:spPr>
          <a:xfrm>
            <a:off x="4195125" y="1443400"/>
            <a:ext cx="3795300" cy="2199300"/>
          </a:xfrm>
          <a:prstGeom prst="rect">
            <a:avLst/>
          </a:prstGeom>
          <a:solidFill>
            <a:schemeClr val="lt1"/>
          </a:solidFill>
          <a:ln cap="flat" cmpd="sng" w="12700">
            <a:solidFill>
              <a:srgbClr val="7030A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b="1" lang="en-US" sz="1000">
                <a:solidFill>
                  <a:schemeClr val="dk1"/>
                </a:solidFill>
                <a:latin typeface="Calibri"/>
                <a:ea typeface="Calibri"/>
                <a:cs typeface="Calibri"/>
                <a:sym typeface="Calibri"/>
              </a:rPr>
              <a:t>Methodology: </a:t>
            </a:r>
            <a:endParaRPr b="1" sz="1000">
              <a:solidFill>
                <a:schemeClr val="dk1"/>
              </a:solidFill>
              <a:latin typeface="Calibri"/>
              <a:ea typeface="Calibri"/>
              <a:cs typeface="Calibri"/>
              <a:sym typeface="Calibri"/>
            </a:endParaRPr>
          </a:p>
          <a:p>
            <a:pPr indent="0" lvl="0" marL="0" marR="0" rtl="0" algn="just">
              <a:spcBef>
                <a:spcPts val="0"/>
              </a:spcBef>
              <a:spcAft>
                <a:spcPts val="0"/>
              </a:spcAft>
              <a:buNone/>
            </a:pPr>
            <a:r>
              <a:rPr lang="en-US" sz="1000">
                <a:solidFill>
                  <a:schemeClr val="dk1"/>
                </a:solidFill>
                <a:latin typeface="Calibri"/>
                <a:ea typeface="Calibri"/>
                <a:cs typeface="Calibri"/>
                <a:sym typeface="Calibri"/>
              </a:rPr>
              <a:t>Logistic Regression</a:t>
            </a:r>
            <a:endParaRPr sz="10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000">
              <a:solidFill>
                <a:schemeClr val="dk1"/>
              </a:solidFill>
              <a:latin typeface="Calibri"/>
              <a:ea typeface="Calibri"/>
              <a:cs typeface="Calibri"/>
              <a:sym typeface="Calibri"/>
            </a:endParaRPr>
          </a:p>
          <a:p>
            <a:pPr indent="0" lvl="0" marL="0" marR="0" rtl="0" algn="just">
              <a:spcBef>
                <a:spcPts val="0"/>
              </a:spcBef>
              <a:spcAft>
                <a:spcPts val="0"/>
              </a:spcAft>
              <a:buNone/>
            </a:pPr>
            <a:r>
              <a:rPr b="1" lang="en-US" sz="1000">
                <a:solidFill>
                  <a:schemeClr val="dk1"/>
                </a:solidFill>
                <a:latin typeface="Calibri"/>
                <a:ea typeface="Calibri"/>
                <a:cs typeface="Calibri"/>
                <a:sym typeface="Calibri"/>
              </a:rPr>
              <a:t>Reason:</a:t>
            </a:r>
            <a:endParaRPr b="1" sz="1000">
              <a:solidFill>
                <a:schemeClr val="dk1"/>
              </a:solidFill>
              <a:latin typeface="Calibri"/>
              <a:ea typeface="Calibri"/>
              <a:cs typeface="Calibri"/>
              <a:sym typeface="Calibri"/>
            </a:endParaRPr>
          </a:p>
          <a:p>
            <a:pPr indent="0" lvl="0" marL="0" marR="0" rtl="0" algn="just">
              <a:spcBef>
                <a:spcPts val="0"/>
              </a:spcBef>
              <a:spcAft>
                <a:spcPts val="0"/>
              </a:spcAft>
              <a:buNone/>
            </a:pPr>
            <a:r>
              <a:rPr lang="en-US" sz="1000">
                <a:solidFill>
                  <a:schemeClr val="dk1"/>
                </a:solidFill>
                <a:latin typeface="Calibri"/>
                <a:ea typeface="Calibri"/>
                <a:cs typeface="Calibri"/>
                <a:sym typeface="Calibri"/>
              </a:rPr>
              <a:t>Considered that the prediction output is of binary result instead of a continuous number, logistic regression is suitable and simple enough for the task.</a:t>
            </a:r>
            <a:endParaRPr sz="10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000">
              <a:solidFill>
                <a:schemeClr val="dk1"/>
              </a:solidFill>
              <a:latin typeface="Calibri"/>
              <a:ea typeface="Calibri"/>
              <a:cs typeface="Calibri"/>
              <a:sym typeface="Calibri"/>
            </a:endParaRPr>
          </a:p>
          <a:p>
            <a:pPr indent="0" lvl="0" marL="0" marR="0" rtl="0" algn="just">
              <a:spcBef>
                <a:spcPts val="0"/>
              </a:spcBef>
              <a:spcAft>
                <a:spcPts val="0"/>
              </a:spcAft>
              <a:buNone/>
            </a:pPr>
            <a:r>
              <a:rPr b="1" lang="en-US" sz="1000">
                <a:solidFill>
                  <a:schemeClr val="dk1"/>
                </a:solidFill>
                <a:latin typeface="Calibri"/>
                <a:ea typeface="Calibri"/>
                <a:cs typeface="Calibri"/>
                <a:sym typeface="Calibri"/>
              </a:rPr>
              <a:t>Remarks:</a:t>
            </a:r>
            <a:endParaRPr b="1" sz="1000">
              <a:solidFill>
                <a:schemeClr val="dk1"/>
              </a:solidFill>
              <a:latin typeface="Calibri"/>
              <a:ea typeface="Calibri"/>
              <a:cs typeface="Calibri"/>
              <a:sym typeface="Calibri"/>
            </a:endParaRPr>
          </a:p>
          <a:p>
            <a:pPr indent="0" lvl="0" marL="0" marR="0" rtl="0" algn="just">
              <a:spcBef>
                <a:spcPts val="0"/>
              </a:spcBef>
              <a:spcAft>
                <a:spcPts val="0"/>
              </a:spcAft>
              <a:buNone/>
            </a:pPr>
            <a:r>
              <a:rPr lang="en-US" sz="1000">
                <a:solidFill>
                  <a:schemeClr val="dk1"/>
                </a:solidFill>
                <a:latin typeface="Calibri"/>
                <a:ea typeface="Calibri"/>
                <a:cs typeface="Calibri"/>
                <a:sym typeface="Calibri"/>
              </a:rPr>
              <a:t>Adding the L1 or L2 penalty to the model does not give a significant improvement to it as there are not much independent variables and most irrelevant variables are removed. So as PCA is not needed.</a:t>
            </a:r>
            <a:endParaRPr sz="1000">
              <a:solidFill>
                <a:schemeClr val="dk1"/>
              </a:solidFill>
              <a:latin typeface="Calibri"/>
              <a:ea typeface="Calibri"/>
              <a:cs typeface="Calibri"/>
              <a:sym typeface="Calibri"/>
            </a:endParaRPr>
          </a:p>
        </p:txBody>
      </p:sp>
      <p:sp>
        <p:nvSpPr>
          <p:cNvPr id="100" name="Google Shape;100;p13"/>
          <p:cNvSpPr/>
          <p:nvPr/>
        </p:nvSpPr>
        <p:spPr>
          <a:xfrm>
            <a:off x="8220975" y="4914150"/>
            <a:ext cx="3794400" cy="1763700"/>
          </a:xfrm>
          <a:prstGeom prst="rect">
            <a:avLst/>
          </a:prstGeom>
          <a:solidFill>
            <a:schemeClr val="lt1"/>
          </a:solidFill>
          <a:ln cap="flat" cmpd="sng" w="12700">
            <a:solidFill>
              <a:srgbClr val="7030A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900">
                <a:solidFill>
                  <a:schemeClr val="dk1"/>
                </a:solidFill>
                <a:latin typeface="Calibri"/>
                <a:ea typeface="Calibri"/>
                <a:cs typeface="Calibri"/>
                <a:sym typeface="Calibri"/>
              </a:rPr>
              <a:t>The model summary shows that </a:t>
            </a:r>
            <a:endParaRPr sz="900">
              <a:solidFill>
                <a:schemeClr val="dk1"/>
              </a:solidFill>
              <a:latin typeface="Calibri"/>
              <a:ea typeface="Calibri"/>
              <a:cs typeface="Calibri"/>
              <a:sym typeface="Calibri"/>
            </a:endParaRPr>
          </a:p>
          <a:p>
            <a:pPr indent="-285750" lvl="0" marL="457200" marR="0" rtl="0" algn="l">
              <a:spcBef>
                <a:spcPts val="0"/>
              </a:spcBef>
              <a:spcAft>
                <a:spcPts val="0"/>
              </a:spcAft>
              <a:buClr>
                <a:schemeClr val="dk1"/>
              </a:buClr>
              <a:buSzPts val="900"/>
              <a:buFont typeface="Calibri"/>
              <a:buAutoNum type="arabicPeriod"/>
            </a:pPr>
            <a:r>
              <a:rPr lang="en-US" sz="900">
                <a:solidFill>
                  <a:schemeClr val="dk1"/>
                </a:solidFill>
                <a:latin typeface="Calibri"/>
                <a:ea typeface="Calibri"/>
                <a:cs typeface="Calibri"/>
                <a:sym typeface="Calibri"/>
              </a:rPr>
              <a:t>female has a higher survival rate than male.</a:t>
            </a:r>
            <a:endParaRPr sz="900">
              <a:solidFill>
                <a:schemeClr val="dk1"/>
              </a:solidFill>
              <a:latin typeface="Calibri"/>
              <a:ea typeface="Calibri"/>
              <a:cs typeface="Calibri"/>
              <a:sym typeface="Calibri"/>
            </a:endParaRPr>
          </a:p>
          <a:p>
            <a:pPr indent="-285750" lvl="0" marL="457200" marR="0" rtl="0" algn="l">
              <a:spcBef>
                <a:spcPts val="0"/>
              </a:spcBef>
              <a:spcAft>
                <a:spcPts val="0"/>
              </a:spcAft>
              <a:buClr>
                <a:schemeClr val="dk1"/>
              </a:buClr>
              <a:buSzPts val="900"/>
              <a:buFont typeface="Calibri"/>
              <a:buAutoNum type="arabicPeriod"/>
            </a:pPr>
            <a:r>
              <a:rPr lang="en-US" sz="900">
                <a:solidFill>
                  <a:schemeClr val="dk1"/>
                </a:solidFill>
                <a:latin typeface="Calibri"/>
                <a:ea typeface="Calibri"/>
                <a:cs typeface="Calibri"/>
                <a:sym typeface="Calibri"/>
              </a:rPr>
              <a:t>number of family members contributes negatively to  survival rate</a:t>
            </a:r>
            <a:endParaRPr sz="900">
              <a:solidFill>
                <a:schemeClr val="dk1"/>
              </a:solidFill>
              <a:latin typeface="Calibri"/>
              <a:ea typeface="Calibri"/>
              <a:cs typeface="Calibri"/>
              <a:sym typeface="Calibri"/>
            </a:endParaRPr>
          </a:p>
          <a:p>
            <a:pPr indent="-285750" lvl="0" marL="457200" marR="0" rtl="0" algn="l">
              <a:spcBef>
                <a:spcPts val="0"/>
              </a:spcBef>
              <a:spcAft>
                <a:spcPts val="0"/>
              </a:spcAft>
              <a:buClr>
                <a:schemeClr val="dk1"/>
              </a:buClr>
              <a:buSzPts val="900"/>
              <a:buFont typeface="Calibri"/>
              <a:buAutoNum type="arabicPeriod"/>
            </a:pPr>
            <a:r>
              <a:rPr lang="en-US" sz="900">
                <a:solidFill>
                  <a:schemeClr val="dk1"/>
                </a:solidFill>
                <a:latin typeface="Calibri"/>
                <a:ea typeface="Calibri"/>
                <a:cs typeface="Calibri"/>
                <a:sym typeface="Calibri"/>
              </a:rPr>
              <a:t>Position of embarkation is surprisingly significant attribute and positively related to survival rate</a:t>
            </a:r>
            <a:endParaRPr sz="900">
              <a:solidFill>
                <a:schemeClr val="dk1"/>
              </a:solidFill>
              <a:latin typeface="Calibri"/>
              <a:ea typeface="Calibri"/>
              <a:cs typeface="Calibri"/>
              <a:sym typeface="Calibri"/>
            </a:endParaRPr>
          </a:p>
          <a:p>
            <a:pPr indent="0" lvl="0" marL="0" marR="0" rtl="0" algn="l">
              <a:spcBef>
                <a:spcPts val="0"/>
              </a:spcBef>
              <a:spcAft>
                <a:spcPts val="0"/>
              </a:spcAft>
              <a:buNone/>
            </a:pPr>
            <a:r>
              <a:rPr b="1" lang="en-US" sz="900">
                <a:solidFill>
                  <a:schemeClr val="dk1"/>
                </a:solidFill>
                <a:latin typeface="Calibri"/>
                <a:ea typeface="Calibri"/>
                <a:cs typeface="Calibri"/>
                <a:sym typeface="Calibri"/>
              </a:rPr>
              <a:t>Model Performance:</a:t>
            </a:r>
            <a:endParaRPr b="1" sz="900">
              <a:solidFill>
                <a:schemeClr val="dk1"/>
              </a:solidFill>
              <a:latin typeface="Calibri"/>
              <a:ea typeface="Calibri"/>
              <a:cs typeface="Calibri"/>
              <a:sym typeface="Calibri"/>
            </a:endParaRPr>
          </a:p>
          <a:p>
            <a:pPr indent="0" lvl="0" marL="0" marR="0" rtl="0" algn="l">
              <a:spcBef>
                <a:spcPts val="0"/>
              </a:spcBef>
              <a:spcAft>
                <a:spcPts val="0"/>
              </a:spcAft>
              <a:buNone/>
            </a:pPr>
            <a:r>
              <a:rPr lang="en-US" sz="900">
                <a:solidFill>
                  <a:schemeClr val="dk1"/>
                </a:solidFill>
                <a:latin typeface="Calibri"/>
                <a:ea typeface="Calibri"/>
                <a:cs typeface="Calibri"/>
                <a:sym typeface="Calibri"/>
              </a:rPr>
              <a:t>The regression model has a quite high accuracy with fair precision and recall level. In addition, the AUC is satisfying that both positive and negative values are distinguished.</a:t>
            </a:r>
            <a:endParaRPr sz="900">
              <a:solidFill>
                <a:schemeClr val="dk1"/>
              </a:solidFill>
              <a:latin typeface="Calibri"/>
              <a:ea typeface="Calibri"/>
              <a:cs typeface="Calibri"/>
              <a:sym typeface="Calibri"/>
            </a:endParaRPr>
          </a:p>
          <a:p>
            <a:pPr indent="0" lvl="0" marL="0" marR="0" rtl="0" algn="l">
              <a:spcBef>
                <a:spcPts val="0"/>
              </a:spcBef>
              <a:spcAft>
                <a:spcPts val="0"/>
              </a:spcAft>
              <a:buNone/>
            </a:pPr>
            <a:r>
              <a:rPr lang="en-US" sz="900">
                <a:solidFill>
                  <a:schemeClr val="dk1"/>
                </a:solidFill>
                <a:latin typeface="Calibri"/>
                <a:ea typeface="Calibri"/>
                <a:cs typeface="Calibri"/>
                <a:sym typeface="Calibri"/>
              </a:rPr>
              <a:t>For the submitted kaggle file, it gained a score of 0.76555, which is satisfying as well as it has good prediction ability.</a:t>
            </a:r>
            <a:endParaRPr sz="900">
              <a:solidFill>
                <a:schemeClr val="dk1"/>
              </a:solidFill>
              <a:latin typeface="Calibri"/>
              <a:ea typeface="Calibri"/>
              <a:cs typeface="Calibri"/>
              <a:sym typeface="Calibri"/>
            </a:endParaRPr>
          </a:p>
        </p:txBody>
      </p:sp>
      <p:sp>
        <p:nvSpPr>
          <p:cNvPr id="101" name="Google Shape;101;p13"/>
          <p:cNvSpPr/>
          <p:nvPr/>
        </p:nvSpPr>
        <p:spPr>
          <a:xfrm>
            <a:off x="2151650" y="5511276"/>
            <a:ext cx="1814400" cy="1167000"/>
          </a:xfrm>
          <a:prstGeom prst="rect">
            <a:avLst/>
          </a:prstGeom>
          <a:solidFill>
            <a:schemeClr val="lt1"/>
          </a:solidFill>
          <a:ln cap="flat" cmpd="sng" w="12700">
            <a:solidFill>
              <a:srgbClr val="7030A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b="1" sz="10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b="1" sz="1000">
              <a:solidFill>
                <a:schemeClr val="dk1"/>
              </a:solidFill>
              <a:latin typeface="Calibri"/>
              <a:ea typeface="Calibri"/>
              <a:cs typeface="Calibri"/>
              <a:sym typeface="Calibri"/>
            </a:endParaRPr>
          </a:p>
          <a:p>
            <a:pPr indent="-165100" lvl="0" marL="228600" marR="0" rtl="0" algn="just">
              <a:spcBef>
                <a:spcPts val="0"/>
              </a:spcBef>
              <a:spcAft>
                <a:spcPts val="0"/>
              </a:spcAft>
              <a:buClr>
                <a:schemeClr val="dk1"/>
              </a:buClr>
              <a:buSzPts val="1000"/>
              <a:buFont typeface="Calibri"/>
              <a:buNone/>
            </a:pPr>
            <a:r>
              <a:t/>
            </a:r>
            <a:endParaRPr sz="1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000">
              <a:solidFill>
                <a:schemeClr val="dk1"/>
              </a:solidFill>
              <a:latin typeface="Calibri"/>
              <a:ea typeface="Calibri"/>
              <a:cs typeface="Calibri"/>
              <a:sym typeface="Calibri"/>
            </a:endParaRPr>
          </a:p>
        </p:txBody>
      </p:sp>
      <p:pic>
        <p:nvPicPr>
          <p:cNvPr id="102" name="Google Shape;102;p13"/>
          <p:cNvPicPr preferRelativeResize="0"/>
          <p:nvPr/>
        </p:nvPicPr>
        <p:blipFill>
          <a:blip r:embed="rId3">
            <a:alphaModFix/>
          </a:blip>
          <a:stretch>
            <a:fillRect/>
          </a:stretch>
        </p:blipFill>
        <p:spPr>
          <a:xfrm>
            <a:off x="177975" y="5511275"/>
            <a:ext cx="3794324" cy="1167000"/>
          </a:xfrm>
          <a:prstGeom prst="rect">
            <a:avLst/>
          </a:prstGeom>
          <a:noFill/>
          <a:ln cap="flat" cmpd="sng" w="12700">
            <a:solidFill>
              <a:srgbClr val="7030A0"/>
            </a:solidFill>
            <a:prstDash val="solid"/>
            <a:miter lim="8000"/>
            <a:headEnd len="sm" w="sm" type="none"/>
            <a:tailEnd len="sm" w="sm" type="none"/>
          </a:ln>
        </p:spPr>
      </p:pic>
      <p:pic>
        <p:nvPicPr>
          <p:cNvPr id="103" name="Google Shape;103;p13"/>
          <p:cNvPicPr preferRelativeResize="0"/>
          <p:nvPr/>
        </p:nvPicPr>
        <p:blipFill>
          <a:blip r:embed="rId4">
            <a:alphaModFix/>
          </a:blip>
          <a:stretch>
            <a:fillRect/>
          </a:stretch>
        </p:blipFill>
        <p:spPr>
          <a:xfrm>
            <a:off x="4162225" y="4105025"/>
            <a:ext cx="3868824" cy="1763826"/>
          </a:xfrm>
          <a:prstGeom prst="rect">
            <a:avLst/>
          </a:prstGeom>
          <a:noFill/>
          <a:ln>
            <a:noFill/>
          </a:ln>
        </p:spPr>
      </p:pic>
      <p:pic>
        <p:nvPicPr>
          <p:cNvPr id="104" name="Google Shape;104;p13"/>
          <p:cNvPicPr preferRelativeResize="0"/>
          <p:nvPr/>
        </p:nvPicPr>
        <p:blipFill>
          <a:blip r:embed="rId5">
            <a:alphaModFix/>
          </a:blip>
          <a:stretch>
            <a:fillRect/>
          </a:stretch>
        </p:blipFill>
        <p:spPr>
          <a:xfrm>
            <a:off x="8218075" y="1443400"/>
            <a:ext cx="3794324" cy="1672550"/>
          </a:xfrm>
          <a:prstGeom prst="rect">
            <a:avLst/>
          </a:prstGeom>
          <a:noFill/>
          <a:ln>
            <a:noFill/>
          </a:ln>
        </p:spPr>
      </p:pic>
      <p:pic>
        <p:nvPicPr>
          <p:cNvPr id="105" name="Google Shape;105;p13"/>
          <p:cNvPicPr preferRelativeResize="0"/>
          <p:nvPr/>
        </p:nvPicPr>
        <p:blipFill>
          <a:blip r:embed="rId6">
            <a:alphaModFix/>
          </a:blip>
          <a:stretch>
            <a:fillRect/>
          </a:stretch>
        </p:blipFill>
        <p:spPr>
          <a:xfrm>
            <a:off x="8361000" y="3163650"/>
            <a:ext cx="3562151" cy="1458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