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f7ad03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3f7ad03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f7ad03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f7ad03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f7ad0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f7ad0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f7ad03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f7ad03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f7ad03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f7ad03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02937d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02937d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c374666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c374666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081f81d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081f81d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374666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c374666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ggingface.co/docs/transformers/model_doc/bert" TargetMode="External"/><Relationship Id="rId4" Type="http://schemas.openxmlformats.org/officeDocument/2006/relationships/hyperlink" Target="https://arxiv.org/abs/1706.03762" TargetMode="External"/><Relationship Id="rId9" Type="http://schemas.openxmlformats.org/officeDocument/2006/relationships/hyperlink" Target="https://kento1109.hatenablog.com/entry/2019/08/26/111058" TargetMode="External"/><Relationship Id="rId5" Type="http://schemas.openxmlformats.org/officeDocument/2006/relationships/hyperlink" Target="https://qiita.com/omiita/items/72998858efc19a368e50" TargetMode="External"/><Relationship Id="rId6" Type="http://schemas.openxmlformats.org/officeDocument/2006/relationships/hyperlink" Target="https://developers.agirobots.com/jp/multi-head-attention/" TargetMode="External"/><Relationship Id="rId7" Type="http://schemas.openxmlformats.org/officeDocument/2006/relationships/hyperlink" Target="https://scrapbox.io/AGI/multi-head_attention" TargetMode="External"/><Relationship Id="rId8" Type="http://schemas.openxmlformats.org/officeDocument/2006/relationships/hyperlink" Target="https://www.amazon.co.jp/%E3%81%A4%E3%81%8F%E3%82%8A%E3%81%AA%E3%81%8C%E3%82%89%E5%AD%A6%E3%81%B6-PyTorch%E3%81%AB%E3%82%88%E3%82%8B%E7%99%BA%E5%B1%95%E3%83%87%E3%82%A3%E3%83%BC%E3%83%97%E3%83%A9%E3%83%BC%E3%83%8B%E3%83%B3%E3%82%B0-%E5%B0%8F%E5%B7%9D%E9%9B%84%E5%A4%AA%E9%83%8E/dp/483997025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Bertの</a:t>
            </a:r>
            <a:r>
              <a:rPr lang="ja"/>
              <a:t>仕組み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参考文献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5"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u="sng">
                <a:solidFill>
                  <a:schemeClr val="hlink"/>
                </a:solidFill>
                <a:hlinkClick r:id="rId3"/>
              </a:rPr>
              <a:t>BERT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900" u="sng">
                <a:solidFill>
                  <a:schemeClr val="hlink"/>
                </a:solidFill>
                <a:hlinkClick r:id="rId4"/>
              </a:rPr>
              <a:t>Attention Is All You Need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900" u="sng">
                <a:solidFill>
                  <a:schemeClr val="hlink"/>
                </a:solidFill>
                <a:hlinkClick r:id="rId5"/>
              </a:rPr>
              <a:t>自然言語処理の王様「BERT」の論文を徹底解説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900" u="sng">
                <a:solidFill>
                  <a:schemeClr val="hlink"/>
                </a:solidFill>
                <a:hlinkClick r:id="rId6"/>
              </a:rPr>
              <a:t>【Transformerの基礎】Multi-Head Attentionの仕組み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900" u="sng">
                <a:solidFill>
                  <a:schemeClr val="hlink"/>
                </a:solidFill>
                <a:hlinkClick r:id="rId7"/>
              </a:rPr>
              <a:t>multi-head attention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900" u="sng">
                <a:solidFill>
                  <a:schemeClr val="hlink"/>
                </a:solidFill>
                <a:hlinkClick r:id="rId8"/>
              </a:rPr>
              <a:t>つくりながら学ぶ! PyTorchによる発展ディープラーニング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900" u="sng">
                <a:solidFill>
                  <a:schemeClr val="hlink"/>
                </a:solidFill>
                <a:hlinkClick r:id="rId9"/>
              </a:rPr>
              <a:t>pytorch-transformersを触ってみる④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TransformerのEncoder</a:t>
            </a:r>
            <a:endParaRPr sz="20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Embeddings（埋め込み）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Multi Head Self Attention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MLP(Feed Forward Neural Network)</a:t>
            </a:r>
            <a:endParaRPr sz="16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事前学習と適用タスク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05400" y="2500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111111"/>
                </a:solidFill>
                <a:highlight>
                  <a:srgbClr val="FFFFFF"/>
                </a:highlight>
              </a:rPr>
              <a:t>TransformerのEncoder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30950" y="91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Bertは左側だけ、Encoderの部分。一方、GPTは右側だけ、Decoderの部分。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28675" y="4471000"/>
            <a:ext cx="7286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50">
                <a:solidFill>
                  <a:srgbClr val="111111"/>
                </a:solidFill>
                <a:highlight>
                  <a:srgbClr val="FFFFFF"/>
                </a:highlight>
              </a:rPr>
              <a:t>図1. Transformerの仕組み</a:t>
            </a:r>
            <a:endParaRPr sz="11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50">
                <a:solidFill>
                  <a:srgbClr val="111111"/>
                </a:solidFill>
                <a:highlight>
                  <a:srgbClr val="FFFFFF"/>
                </a:highlight>
              </a:rPr>
              <a:t>“Attention Is All You Need”https://arxiv.org/abs/1706.03762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25" y="1485875"/>
            <a:ext cx="2364825" cy="32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Embeddings（埋め込み）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8105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単語の埋め込み。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位置情報の埋め込み。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トーケン種類の埋め込み。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00575" y="1810575"/>
            <a:ext cx="4160700" cy="3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2, 12761,   896,  1912,   897, 11526,  6296, 3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500575" y="603050"/>
            <a:ext cx="4160700" cy="3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今日は晴れだよね！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" name="Google Shape;83;p16"/>
          <p:cNvCxnSpPr>
            <a:stCxn id="82" idx="2"/>
          </p:cNvCxnSpPr>
          <p:nvPr/>
        </p:nvCxnSpPr>
        <p:spPr>
          <a:xfrm>
            <a:off x="6580925" y="935750"/>
            <a:ext cx="111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5969375" y="1130525"/>
            <a:ext cx="1234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Tokenizer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Google Shape;85;p16"/>
          <p:cNvCxnSpPr>
            <a:stCxn id="84" idx="2"/>
            <a:endCxn id="81" idx="0"/>
          </p:cNvCxnSpPr>
          <p:nvPr/>
        </p:nvCxnSpPr>
        <p:spPr>
          <a:xfrm flipH="1">
            <a:off x="6581075" y="1463225"/>
            <a:ext cx="54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3436400" y="1736775"/>
            <a:ext cx="1189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1xSeq_len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969375" y="2416700"/>
            <a:ext cx="1234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埋め込み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16"/>
          <p:cNvCxnSpPr>
            <a:stCxn id="87" idx="2"/>
          </p:cNvCxnSpPr>
          <p:nvPr/>
        </p:nvCxnSpPr>
        <p:spPr>
          <a:xfrm flipH="1">
            <a:off x="6581075" y="2749400"/>
            <a:ext cx="54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flipH="1">
            <a:off x="6583775" y="2106313"/>
            <a:ext cx="54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4506125" y="3096825"/>
            <a:ext cx="4160700" cy="11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0.9688, -0.9453, 0.1453, 0.9844, 0.8594, 0.9922, 0.9766, 0.9766, 0.4844,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        0.5922, -0.9062, 0.9766, 0.2453, 0.7969, -1.2688, 0.9375, 1.9688, 0.9609,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428800" y="3461175"/>
            <a:ext cx="21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Seq_lenxHidden_dim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Multi Head Self Attention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308050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Scaled Dot-Product Attention: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897" y="1721872"/>
            <a:ext cx="5229975" cy="27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31800" y="2081900"/>
            <a:ext cx="5041150" cy="22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Bertの流れ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563750" y="1608075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BertSelfAttention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" name="Google Shape;107;p18"/>
          <p:cNvCxnSpPr>
            <a:endCxn id="106" idx="0"/>
          </p:cNvCxnSpPr>
          <p:nvPr/>
        </p:nvCxnSpPr>
        <p:spPr>
          <a:xfrm flipH="1">
            <a:off x="4857050" y="1201575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 flipH="1">
            <a:off x="4857100" y="2110575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/>
          <p:nvPr/>
        </p:nvSpPr>
        <p:spPr>
          <a:xfrm>
            <a:off x="3571150" y="2527350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BertSelfOutput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 flipH="1">
            <a:off x="4857100" y="3019525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3608100" y="3426025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BertIntermediate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flipH="1">
            <a:off x="4894050" y="3928475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3608100" y="4345250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BertOutput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 rot="10800000">
            <a:off x="2949300" y="1392338"/>
            <a:ext cx="1877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2986250" y="1375275"/>
            <a:ext cx="66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3000375" y="2756500"/>
            <a:ext cx="5709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 rot="10800000">
            <a:off x="3000375" y="3251863"/>
            <a:ext cx="1877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3037325" y="3234800"/>
            <a:ext cx="66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3051450" y="4616025"/>
            <a:ext cx="5709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/>
          <p:nvPr/>
        </p:nvSpPr>
        <p:spPr>
          <a:xfrm>
            <a:off x="3608100" y="649975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BertEmbeddings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194700" y="661075"/>
            <a:ext cx="251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tokens_lenXhidden_size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150350" y="2527375"/>
            <a:ext cx="268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tokens_lenXhidden_size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150350" y="1599775"/>
            <a:ext cx="268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tokens_lenXhidden_size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194700" y="3454975"/>
            <a:ext cx="2949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tokens_lenXintermediate_size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194700" y="4356350"/>
            <a:ext cx="268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tokens_lenXhidden_size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83725" y="1818375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BertAttention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7" name="Google Shape;127;p18"/>
          <p:cNvCxnSpPr>
            <a:stCxn id="126" idx="3"/>
            <a:endCxn id="106" idx="1"/>
          </p:cNvCxnSpPr>
          <p:nvPr/>
        </p:nvCxnSpPr>
        <p:spPr>
          <a:xfrm flipH="1" rot="10800000">
            <a:off x="2770325" y="1859325"/>
            <a:ext cx="793500" cy="210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stCxn id="126" idx="3"/>
            <a:endCxn id="109" idx="1"/>
          </p:cNvCxnSpPr>
          <p:nvPr/>
        </p:nvCxnSpPr>
        <p:spPr>
          <a:xfrm>
            <a:off x="2770325" y="2069625"/>
            <a:ext cx="800700" cy="70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MLP(Feed Forward Neural Network)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8105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Bert Intermediate.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Bert Output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6201350" y="1319150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全結合層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p19"/>
          <p:cNvCxnSpPr>
            <a:endCxn id="135" idx="0"/>
          </p:cNvCxnSpPr>
          <p:nvPr/>
        </p:nvCxnSpPr>
        <p:spPr>
          <a:xfrm flipH="1">
            <a:off x="7494650" y="912650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 txBox="1"/>
          <p:nvPr/>
        </p:nvSpPr>
        <p:spPr>
          <a:xfrm>
            <a:off x="6718650" y="584675"/>
            <a:ext cx="1640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Attention 出力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>
            <a:off x="7494700" y="1821650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/>
          <p:nvPr/>
        </p:nvSpPr>
        <p:spPr>
          <a:xfrm>
            <a:off x="6208750" y="2238425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活性関数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 flipH="1">
            <a:off x="7494700" y="2730600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/>
          <p:nvPr/>
        </p:nvSpPr>
        <p:spPr>
          <a:xfrm>
            <a:off x="6245700" y="3137100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全結合層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 flipH="1">
            <a:off x="7531650" y="3639550"/>
            <a:ext cx="147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/>
          <p:nvPr/>
        </p:nvSpPr>
        <p:spPr>
          <a:xfrm>
            <a:off x="6245700" y="4056325"/>
            <a:ext cx="25866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Proxima Nova"/>
                <a:ea typeface="Proxima Nova"/>
                <a:cs typeface="Proxima Nova"/>
                <a:sym typeface="Proxima Nova"/>
              </a:rPr>
              <a:t>LayerNormalization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5586900" y="1103413"/>
            <a:ext cx="1877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5623850" y="1086350"/>
            <a:ext cx="14700" cy="27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5653425" y="3828075"/>
            <a:ext cx="18105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Layer Normalization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BatchNormと</a:t>
            </a:r>
            <a:r>
              <a:rPr lang="ja"/>
              <a:t>違って、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正規化をするのは一つの単語ID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だけ、全部の文章の次元じゃない。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150" y="778250"/>
            <a:ext cx="5026701" cy="36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584700" y="4468900"/>
            <a:ext cx="8247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50">
                <a:solidFill>
                  <a:srgbClr val="111111"/>
                </a:solidFill>
                <a:highlight>
                  <a:schemeClr val="lt1"/>
                </a:highlight>
              </a:rPr>
              <a:t>図3. LayerNorm and BatchNorm</a:t>
            </a:r>
            <a:endParaRPr sz="115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50">
                <a:solidFill>
                  <a:srgbClr val="111111"/>
                </a:solidFill>
                <a:highlight>
                  <a:schemeClr val="lt1"/>
                </a:highlight>
              </a:rPr>
              <a:t>“</a:t>
            </a:r>
            <a:r>
              <a:rPr lang="ja" sz="1150">
                <a:solidFill>
                  <a:srgbClr val="111111"/>
                </a:solidFill>
                <a:highlight>
                  <a:schemeClr val="lt1"/>
                </a:highlight>
              </a:rPr>
              <a:t>PowerNorm: Rethinking Batch Normalization in Transformers</a:t>
            </a:r>
            <a:r>
              <a:rPr lang="ja" sz="1150">
                <a:solidFill>
                  <a:srgbClr val="111111"/>
                </a:solidFill>
                <a:highlight>
                  <a:schemeClr val="lt1"/>
                </a:highlight>
              </a:rPr>
              <a:t>”</a:t>
            </a:r>
            <a:r>
              <a:rPr lang="ja" sz="1150">
                <a:solidFill>
                  <a:srgbClr val="111111"/>
                </a:solidFill>
                <a:highlight>
                  <a:schemeClr val="lt1"/>
                </a:highlight>
              </a:rPr>
              <a:t>https://proceedings.mlr.press/v119/shen20e/shen20e.pdf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事前学習と適用タスク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sz="2000"/>
              <a:t>事前学習</a:t>
            </a:r>
            <a:endParaRPr sz="2000"/>
          </a:p>
          <a:p>
            <a:pPr indent="-3270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3846"/>
              <a:buChar char="○"/>
            </a:pPr>
            <a:r>
              <a:rPr lang="ja" sz="1300">
                <a:solidFill>
                  <a:srgbClr val="000000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Masked Language Modeling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-29257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iryo"/>
              <a:buChar char="○"/>
            </a:pPr>
            <a:r>
              <a:rPr lang="ja" sz="1300">
                <a:solidFill>
                  <a:srgbClr val="000000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Next Sentence Prediction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sz="2000"/>
              <a:t>適用タスク</a:t>
            </a:r>
            <a:endParaRPr sz="2000"/>
          </a:p>
          <a:p>
            <a:pPr indent="-3270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2000"/>
              <a:t>文章分類。</a:t>
            </a:r>
            <a:endParaRPr sz="2000"/>
          </a:p>
          <a:p>
            <a:pPr indent="-3270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2000"/>
              <a:t>トーケン分類。</a:t>
            </a:r>
            <a:endParaRPr sz="2000"/>
          </a:p>
          <a:p>
            <a:pPr indent="-3270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2000"/>
              <a:t>マスク埋め込み。</a:t>
            </a:r>
            <a:endParaRPr sz="2000"/>
          </a:p>
          <a:p>
            <a:pPr indent="-3270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2000"/>
              <a:t>質問を答える。</a:t>
            </a:r>
            <a:endParaRPr sz="2000"/>
          </a:p>
          <a:p>
            <a:pPr indent="-3270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2000"/>
              <a:t>選択し。</a:t>
            </a:r>
            <a:endParaRPr sz="2000"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151" y="1507102"/>
            <a:ext cx="2862500" cy="24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1109700" y="4703625"/>
            <a:ext cx="69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pytorch-transformersを触ってみる④</a:t>
            </a:r>
            <a:r>
              <a:rPr lang="ja" sz="1000"/>
              <a:t>https://kento1109.hatenablog.com/entry/2019/08/26/111058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