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Ubuntu-bold.fntdata"/><Relationship Id="rId10" Type="http://schemas.openxmlformats.org/officeDocument/2006/relationships/slide" Target="slides/slide5.xml"/><Relationship Id="rId21" Type="http://schemas.openxmlformats.org/officeDocument/2006/relationships/font" Target="fonts/Ubuntu-regular.fntdata"/><Relationship Id="rId13" Type="http://schemas.openxmlformats.org/officeDocument/2006/relationships/slide" Target="slides/slide8.xml"/><Relationship Id="rId24" Type="http://schemas.openxmlformats.org/officeDocument/2006/relationships/font" Target="fonts/Ubuntu-boldItalic.fntdata"/><Relationship Id="rId12" Type="http://schemas.openxmlformats.org/officeDocument/2006/relationships/slide" Target="slides/slide7.xml"/><Relationship Id="rId23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bf2bd3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bf2bd3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5bf2bd3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5bf2bd3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cda7a7cc21b0a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cda7a7cc21b0a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fa674e3fb0986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fa674e3fb0986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cda7a7cc21b0a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cda7a7cc21b0a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bf2bd3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5bf2bd3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a674e3fb0986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a674e3fb0986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a674e3fb0986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a674e3fb0986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bf2bd32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bf2bd32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bf2bd32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bf2bd32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fa674e3fb0986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fa674e3fb0986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bf2bd3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bf2bd3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bf2bd3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bf2bd3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fa674e3fb0986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fa674e3fb0986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rUA2MBIieHe_aFOb_BJT-gAGeJxgKCUf" TargetMode="External"/><Relationship Id="rId4" Type="http://schemas.openxmlformats.org/officeDocument/2006/relationships/slide" Target="/ppt/slides/slide1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54150"/>
            <a:ext cx="8520600" cy="16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Linear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Algebra HW4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Page Rank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10350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Ubuntu"/>
                <a:ea typeface="Ubuntu"/>
                <a:cs typeface="Ubuntu"/>
                <a:sym typeface="Ubuntu"/>
              </a:rPr>
              <a:t>助教 許博竣 r07942095@ntu.edu.tw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Data Format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180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2443100" y="1532663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015800" y="3956588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1870400" y="3956588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588500" y="2402375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297700" y="2402388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7" name="Google Shape;157;p22"/>
          <p:cNvCxnSpPr>
            <a:stCxn id="152" idx="3"/>
            <a:endCxn id="156" idx="7"/>
          </p:cNvCxnSpPr>
          <p:nvPr/>
        </p:nvCxnSpPr>
        <p:spPr>
          <a:xfrm flipH="1">
            <a:off x="1786570" y="2021493"/>
            <a:ext cx="7404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2"/>
          <p:cNvCxnSpPr>
            <a:stCxn id="152" idx="5"/>
            <a:endCxn id="155" idx="1"/>
          </p:cNvCxnSpPr>
          <p:nvPr/>
        </p:nvCxnSpPr>
        <p:spPr>
          <a:xfrm>
            <a:off x="2931930" y="2021493"/>
            <a:ext cx="7404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>
            <a:stCxn id="156" idx="5"/>
            <a:endCxn id="153" idx="1"/>
          </p:cNvCxnSpPr>
          <p:nvPr/>
        </p:nvCxnSpPr>
        <p:spPr>
          <a:xfrm>
            <a:off x="1786530" y="2891218"/>
            <a:ext cx="1313100" cy="11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2"/>
          <p:cNvCxnSpPr>
            <a:stCxn id="155" idx="2"/>
            <a:endCxn id="156" idx="6"/>
          </p:cNvCxnSpPr>
          <p:nvPr/>
        </p:nvCxnSpPr>
        <p:spPr>
          <a:xfrm rot="10800000">
            <a:off x="1870400" y="2688725"/>
            <a:ext cx="17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>
            <a:stCxn id="154" idx="1"/>
            <a:endCxn id="156" idx="4"/>
          </p:cNvCxnSpPr>
          <p:nvPr/>
        </p:nvCxnSpPr>
        <p:spPr>
          <a:xfrm rot="10800000">
            <a:off x="1584070" y="2975157"/>
            <a:ext cx="370200" cy="10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2"/>
          <p:cNvCxnSpPr>
            <a:stCxn id="153" idx="0"/>
            <a:endCxn id="152" idx="4"/>
          </p:cNvCxnSpPr>
          <p:nvPr/>
        </p:nvCxnSpPr>
        <p:spPr>
          <a:xfrm rot="10800000">
            <a:off x="2729450" y="2105288"/>
            <a:ext cx="572700" cy="18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>
            <a:stCxn id="153" idx="7"/>
            <a:endCxn id="155" idx="4"/>
          </p:cNvCxnSpPr>
          <p:nvPr/>
        </p:nvCxnSpPr>
        <p:spPr>
          <a:xfrm flipH="1" rot="10800000">
            <a:off x="3504630" y="2975157"/>
            <a:ext cx="370200" cy="10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825" y="809838"/>
            <a:ext cx="15240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725" y="2971588"/>
            <a:ext cx="3124200" cy="159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2"/>
          <p:cNvCxnSpPr/>
          <p:nvPr/>
        </p:nvCxnSpPr>
        <p:spPr>
          <a:xfrm flipH="1" rot="10800000">
            <a:off x="4578275" y="1702825"/>
            <a:ext cx="6783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6780175" y="2566088"/>
            <a:ext cx="93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2"/>
          <p:cNvSpPr txBox="1"/>
          <p:nvPr/>
        </p:nvSpPr>
        <p:spPr>
          <a:xfrm>
            <a:off x="5244625" y="4530350"/>
            <a:ext cx="3080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this is the transition matrix we want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Data Format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180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4529175"/>
            <a:ext cx="87615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Note: don’t worry about the number of the digits, small </a:t>
            </a:r>
            <a:r>
              <a:rPr lang="zh-TW">
                <a:solidFill>
                  <a:schemeClr val="accent2"/>
                </a:solidFill>
                <a:highlight>
                  <a:srgbClr val="FFFFFF"/>
                </a:highlight>
              </a:rPr>
              <a:t>deviation is allowable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588" y="1476425"/>
            <a:ext cx="1590829" cy="21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Grading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152475"/>
            <a:ext cx="85206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Save the transition matrix of the graph in 1.txt. (1%)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Check ex/1.txt to make sure that your submission is in correct format.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Save the rank score of every node in 2.txt. (3%)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Check ex/2.txt to make sure that your submission is in correct format.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Q: If we initial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with random numbers and keep SUM(R</a:t>
            </a:r>
            <a:r>
              <a:rPr baseline="-25000" lang="zh-TW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) = 1, will the ranking be different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? Try to explain it. (2%)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Write your answer in report.pdf.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No template for report.pdf, but write the answer in 1 page.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Submission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152475"/>
            <a:ext cx="85206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You should put all your files in a folder and compress it in a zip file.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b01234567_hw4.zip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|—./b01234567_hw4.zip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	|—hw4.py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	|—1.txt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	|—2.txt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	|—report.pdf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Note: </a:t>
            </a: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do not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upload any graph.txt or other files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Rules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Plagiarism = 0 point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Upload b01234567_hw4.zip to CEIBA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Ubuntu"/>
              <a:buChar char="●"/>
            </a:pP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DEADLINE: 2018/12/11 (Tue.) 23:59 (GMT+8:00)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Late submission: total score x 0.8 (per day)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Any other error: total score x 0.8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Python packages: numpy, pandas, and any built-in package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4529175"/>
            <a:ext cx="87615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Ubuntu"/>
              <a:buChar char="●"/>
            </a:pP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請確定投影片中出現的紅字都注意看過：）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FAQ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Outline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Introduction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ToDo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Data Format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Grading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Submission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Rules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Introduction -  PageRank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PageRank is an algorithm to measure the importance of a website.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It was  developed by Larry Page and  Sergey Brin in 1996.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more links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a website received from other websites, the more important it is.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The algorithm iteratively calculate the importance of a website according to the websites that have links to it and their importance.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Introduction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5700"/>
            <a:ext cx="28384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56125"/>
            <a:ext cx="30289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600" y="3536095"/>
            <a:ext cx="3523637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7371800" y="303780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327763" y="303780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7371800" y="1385688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327763" y="138570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0" name="Google Shape;80;p16"/>
          <p:cNvCxnSpPr>
            <a:stCxn id="78" idx="2"/>
            <a:endCxn id="79" idx="6"/>
          </p:cNvCxnSpPr>
          <p:nvPr/>
        </p:nvCxnSpPr>
        <p:spPr>
          <a:xfrm rot="10800000">
            <a:off x="5900600" y="1672038"/>
            <a:ext cx="14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8" idx="3"/>
            <a:endCxn id="77" idx="7"/>
          </p:cNvCxnSpPr>
          <p:nvPr/>
        </p:nvCxnSpPr>
        <p:spPr>
          <a:xfrm flipH="1">
            <a:off x="5816470" y="1874518"/>
            <a:ext cx="1639200" cy="12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77" idx="0"/>
            <a:endCxn id="79" idx="4"/>
          </p:cNvCxnSpPr>
          <p:nvPr/>
        </p:nvCxnSpPr>
        <p:spPr>
          <a:xfrm rot="10800000">
            <a:off x="5614113" y="1958400"/>
            <a:ext cx="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6" idx="1"/>
            <a:endCxn id="79" idx="5"/>
          </p:cNvCxnSpPr>
          <p:nvPr/>
        </p:nvCxnSpPr>
        <p:spPr>
          <a:xfrm rot="10800000">
            <a:off x="5816470" y="1874570"/>
            <a:ext cx="1639200" cy="12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6" idx="2"/>
            <a:endCxn id="77" idx="6"/>
          </p:cNvCxnSpPr>
          <p:nvPr/>
        </p:nvCxnSpPr>
        <p:spPr>
          <a:xfrm rot="10800000">
            <a:off x="5900600" y="3324150"/>
            <a:ext cx="14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6" idx="0"/>
            <a:endCxn id="78" idx="4"/>
          </p:cNvCxnSpPr>
          <p:nvPr/>
        </p:nvCxnSpPr>
        <p:spPr>
          <a:xfrm rot="10800000">
            <a:off x="7658150" y="1958400"/>
            <a:ext cx="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Introduction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7475"/>
            <a:ext cx="38290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38238"/>
            <a:ext cx="18288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2117900" y="3459850"/>
            <a:ext cx="3399300" cy="127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964700" y="4694000"/>
            <a:ext cx="1552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transition matrix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311688" y="3391275"/>
            <a:ext cx="8467425" cy="1302725"/>
            <a:chOff x="3346175" y="2937425"/>
            <a:chExt cx="8467425" cy="1302725"/>
          </a:xfrm>
        </p:grpSpPr>
        <p:pic>
          <p:nvPicPr>
            <p:cNvPr id="96" name="Google Shape;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46175" y="3030475"/>
              <a:ext cx="5381625" cy="120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7"/>
            <p:cNvSpPr txBox="1"/>
            <p:nvPr/>
          </p:nvSpPr>
          <p:spPr>
            <a:xfrm>
              <a:off x="8683300" y="3438863"/>
              <a:ext cx="1828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, </a:t>
              </a: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repeat util R’ </a:t>
              </a: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≈ R</a:t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827650" y="3051413"/>
              <a:ext cx="600075" cy="22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 txBox="1"/>
            <p:nvPr/>
          </p:nvSpPr>
          <p:spPr>
            <a:xfrm>
              <a:off x="9364100" y="2937425"/>
              <a:ext cx="24495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: 1 if p</a:t>
              </a:r>
              <a:r>
                <a:rPr baseline="-25000" lang="zh-TW">
                  <a:latin typeface="Ubuntu"/>
                  <a:ea typeface="Ubuntu"/>
                  <a:cs typeface="Ubuntu"/>
                  <a:sym typeface="Ubuntu"/>
                </a:rPr>
                <a:t>j</a:t>
              </a: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 has a link to p</a:t>
              </a:r>
              <a:r>
                <a:rPr baseline="-25000" lang="zh-TW">
                  <a:latin typeface="Ubuntu"/>
                  <a:ea typeface="Ubuntu"/>
                  <a:cs typeface="Ubuntu"/>
                  <a:sym typeface="Ubuntu"/>
                </a:rPr>
                <a:t>i</a:t>
              </a: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, else 0</a:t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3399550" y="3394025"/>
              <a:ext cx="3774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'</a:t>
              </a:r>
              <a:endParaRPr/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2775125" y="3431575"/>
            <a:ext cx="3026950" cy="1391125"/>
            <a:chOff x="2775125" y="3431575"/>
            <a:chExt cx="3026950" cy="1391125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3639150" y="3431575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r>
                <a:rPr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1000"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4425675" y="4168875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j</a:t>
              </a:r>
              <a:r>
                <a:rPr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1000"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5265150" y="3496175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p</a:t>
              </a:r>
              <a:r>
                <a:rPr baseline="-25000"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N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800"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5300475" y="4454000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N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800"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2775125" y="3459850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800"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2821550" y="3828550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800"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2821550" y="4454000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ToDo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Download hw4.zip </a:t>
            </a:r>
            <a:r>
              <a:rPr lang="zh-TW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here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Write hw4.py that can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Make the transition matrix.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Calculate the rank of every node.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Answer the question </a:t>
            </a:r>
            <a:r>
              <a:rPr lang="zh-TW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action="ppaction://hlinksldjump" r:id="rId4"/>
              </a:rPr>
              <a:t>here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ToDo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6070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Finish 3 ToDos in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hw4.py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get_tran</a:t>
            </a: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() -&gt;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get</a:t>
            </a: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 the transition matrix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cal_rank() -&gt; calculate the rank of every node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zh-TW" sz="14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 = 0.85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save() -&gt; save the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transition matrix</a:t>
            </a: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, ranks to 1.txt, 2.txt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Run the code to get 1.txt, 2.txt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python3 hw4.py graph.txt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Ubuntu"/>
              <a:buChar char="○"/>
            </a:pP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use graph_n.txt according to last number of your student ID (b01234567 -&gt; graph_7.txt)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Ubuntu"/>
              <a:buChar char="○"/>
            </a:pP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1.txt and 2.txt should be in the same directory as where hw4.py is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ToDo - cal_rank()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6070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Step 1: Initiala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all PageRank in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R</a:t>
            </a:r>
            <a:r>
              <a:rPr baseline="-25000" lang="zh-TW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with 1/N. (N: the number of nodes)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Step 2: Use R</a:t>
            </a:r>
            <a:r>
              <a:rPr baseline="-25000" lang="zh-TW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and transition matrix to calculate R</a:t>
            </a:r>
            <a:r>
              <a:rPr baseline="-25000" lang="zh-TW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Step 3: Repeat Step 2 until: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|| 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||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≤ </a:t>
            </a: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alpha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(Use the funcion dist(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, 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) to calculate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|| 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||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or when t ≥ </a:t>
            </a: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max iterations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Ubuntu"/>
              <a:buChar char="○"/>
            </a:pP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ax iterations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= 1000, </a:t>
            </a: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alpha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= 0.001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Data Format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180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graph.txt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375" y="1456588"/>
            <a:ext cx="1561225" cy="28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6244200" y="1268125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6816900" y="369205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5671500" y="369205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7389600" y="2137838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5098800" y="213785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39" name="Google Shape;139;p21"/>
          <p:cNvCxnSpPr>
            <a:stCxn id="134" idx="3"/>
            <a:endCxn id="138" idx="7"/>
          </p:cNvCxnSpPr>
          <p:nvPr/>
        </p:nvCxnSpPr>
        <p:spPr>
          <a:xfrm flipH="1">
            <a:off x="5587670" y="1756955"/>
            <a:ext cx="7404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>
            <a:stCxn id="134" idx="5"/>
            <a:endCxn id="137" idx="1"/>
          </p:cNvCxnSpPr>
          <p:nvPr/>
        </p:nvCxnSpPr>
        <p:spPr>
          <a:xfrm>
            <a:off x="6733030" y="1756955"/>
            <a:ext cx="7404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>
            <a:stCxn id="138" idx="5"/>
            <a:endCxn id="135" idx="1"/>
          </p:cNvCxnSpPr>
          <p:nvPr/>
        </p:nvCxnSpPr>
        <p:spPr>
          <a:xfrm>
            <a:off x="5587630" y="2626680"/>
            <a:ext cx="1313100" cy="11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>
            <a:stCxn id="137" idx="2"/>
            <a:endCxn id="138" idx="6"/>
          </p:cNvCxnSpPr>
          <p:nvPr/>
        </p:nvCxnSpPr>
        <p:spPr>
          <a:xfrm rot="10800000">
            <a:off x="5671500" y="2424188"/>
            <a:ext cx="17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>
            <a:stCxn id="136" idx="1"/>
            <a:endCxn id="138" idx="4"/>
          </p:cNvCxnSpPr>
          <p:nvPr/>
        </p:nvCxnSpPr>
        <p:spPr>
          <a:xfrm rot="10800000">
            <a:off x="5385170" y="2710620"/>
            <a:ext cx="370200" cy="10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stCxn id="135" idx="0"/>
            <a:endCxn id="134" idx="4"/>
          </p:cNvCxnSpPr>
          <p:nvPr/>
        </p:nvCxnSpPr>
        <p:spPr>
          <a:xfrm rot="10800000">
            <a:off x="6530550" y="1840750"/>
            <a:ext cx="572700" cy="18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stCxn id="135" idx="7"/>
            <a:endCxn id="137" idx="4"/>
          </p:cNvCxnSpPr>
          <p:nvPr/>
        </p:nvCxnSpPr>
        <p:spPr>
          <a:xfrm flipH="1" rot="10800000">
            <a:off x="7305730" y="2710620"/>
            <a:ext cx="370200" cy="10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