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9753600" cx="130048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99BC61E-7EDA-4FEE-9DAC-94324FAF3F94}">
  <a:tblStyle styleId="{E99BC61E-7EDA-4FEE-9DAC-94324FAF3F94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3101a293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43101a29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Algebra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HW1 Cycle Detection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袁培傑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8488524" y="2459760"/>
            <a:ext cx="1217652" cy="2159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952500" y="3302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</a:pPr>
            <a:r>
              <a:rPr b="0" i="0" lang="en-US" sz="5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Dependent to Detect Cycle </a:t>
            </a:r>
            <a:endParaRPr/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22396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3"/>
          <p:cNvGraphicFramePr/>
          <p:nvPr/>
        </p:nvGraphicFramePr>
        <p:xfrm>
          <a:off x="57702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6" name="Google Shape;206;p23"/>
          <p:cNvCxnSpPr/>
          <p:nvPr/>
        </p:nvCxnSpPr>
        <p:spPr>
          <a:xfrm>
            <a:off x="4792322" y="3997197"/>
            <a:ext cx="941740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aphicFrame>
        <p:nvGraphicFramePr>
          <p:cNvPr id="207" name="Google Shape;207;p23"/>
          <p:cNvGraphicFramePr/>
          <p:nvPr/>
        </p:nvGraphicFramePr>
        <p:xfrm>
          <a:off x="9516751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628500"/>
                <a:gridCol w="628500"/>
                <a:gridCol w="628500"/>
                <a:gridCol w="628500"/>
              </a:tblGrid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208" name="Google Shape;208;p23"/>
          <p:cNvCxnSpPr/>
          <p:nvPr/>
        </p:nvCxnSpPr>
        <p:spPr>
          <a:xfrm>
            <a:off x="8320440" y="3997197"/>
            <a:ext cx="11601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973493" y="2507257"/>
            <a:ext cx="1217652" cy="297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3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4742024" y="4555260"/>
            <a:ext cx="1217653" cy="1367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26338" y="2943072"/>
            <a:ext cx="299390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40620" y="2943072"/>
            <a:ext cx="473892" cy="2196890"/>
          </a:xfrm>
          <a:custGeom>
            <a:rect b="b" l="l" r="r" t="t"/>
            <a:pathLst>
              <a:path extrusionOk="0" h="21600" w="16202">
                <a:moveTo>
                  <a:pt x="15524" y="21600"/>
                </a:moveTo>
                <a:cubicBezTo>
                  <a:pt x="-5398" y="13220"/>
                  <a:pt x="-5172" y="6020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417847" y="2943072"/>
            <a:ext cx="299391" cy="694371"/>
          </a:xfrm>
          <a:custGeom>
            <a:rect b="b" l="l" r="r" t="t"/>
            <a:pathLst>
              <a:path extrusionOk="0" h="21600" w="16202">
                <a:moveTo>
                  <a:pt x="15475" y="21600"/>
                </a:moveTo>
                <a:cubicBezTo>
                  <a:pt x="-5398" y="13242"/>
                  <a:pt x="-5156" y="6042"/>
                  <a:pt x="16202" y="0"/>
                </a:cubicBezTo>
              </a:path>
            </a:pathLst>
          </a:custGeom>
          <a:noFill/>
          <a:ln cap="flat" cmpd="sng" w="76200">
            <a:solidFill>
              <a:srgbClr val="EB220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-62849" y="6629582"/>
            <a:ext cx="2968816" cy="1819507"/>
            <a:chOff x="0" y="0"/>
            <a:chExt cx="2968815" cy="1819506"/>
          </a:xfrm>
        </p:grpSpPr>
        <p:sp>
          <p:nvSpPr>
            <p:cNvPr id="215" name="Google Shape;215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19" name="Google Shape;219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0" name="Google Shape;220;p23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1" name="Google Shape;221;p23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2" name="Google Shape;222;p23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23" name="Google Shape;223;p23"/>
          <p:cNvGrpSpPr/>
          <p:nvPr/>
        </p:nvGrpSpPr>
        <p:grpSpPr>
          <a:xfrm>
            <a:off x="3326706" y="6629582"/>
            <a:ext cx="3081371" cy="1819507"/>
            <a:chOff x="0" y="0"/>
            <a:chExt cx="3081369" cy="1819506"/>
          </a:xfrm>
        </p:grpSpPr>
        <p:sp>
          <p:nvSpPr>
            <p:cNvPr id="224" name="Google Shape;224;p23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383896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28" name="Google Shape;228;p23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29" name="Google Shape;229;p23"/>
            <p:cNvCxnSpPr/>
            <p:nvPr/>
          </p:nvCxnSpPr>
          <p:spPr>
            <a:xfrm rot="10800000">
              <a:off x="1785173" y="549889"/>
              <a:ext cx="774726" cy="64480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0" name="Google Shape;230;p23"/>
            <p:cNvCxnSpPr/>
            <p:nvPr/>
          </p:nvCxnSpPr>
          <p:spPr>
            <a:xfrm flipH="1" rot="10800000">
              <a:off x="679712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1" name="Google Shape;231;p23"/>
            <p:cNvCxnSpPr/>
            <p:nvPr/>
          </p:nvCxnSpPr>
          <p:spPr>
            <a:xfrm flipH="1" rot="10800000">
              <a:off x="667012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2" name="Google Shape;23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3" name="Google Shape;233;p23"/>
          <p:cNvGrpSpPr/>
          <p:nvPr/>
        </p:nvGrpSpPr>
        <p:grpSpPr>
          <a:xfrm>
            <a:off x="6828816" y="6629582"/>
            <a:ext cx="3081371" cy="1819508"/>
            <a:chOff x="0" y="0"/>
            <a:chExt cx="3081370" cy="1819507"/>
          </a:xfrm>
        </p:grpSpPr>
        <p:sp>
          <p:nvSpPr>
            <p:cNvPr id="234" name="Google Shape;234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38" name="Google Shape;238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43" name="Google Shape;243;p23"/>
          <p:cNvGrpSpPr/>
          <p:nvPr/>
        </p:nvGrpSpPr>
        <p:grpSpPr>
          <a:xfrm>
            <a:off x="10330926" y="6629582"/>
            <a:ext cx="3081372" cy="1819508"/>
            <a:chOff x="0" y="0"/>
            <a:chExt cx="3081370" cy="1819507"/>
          </a:xfrm>
        </p:grpSpPr>
        <p:sp>
          <p:nvSpPr>
            <p:cNvPr id="244" name="Google Shape;244;p23"/>
            <p:cNvSpPr/>
            <p:nvPr/>
          </p:nvSpPr>
          <p:spPr>
            <a:xfrm>
              <a:off x="0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188612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383897" y="1158389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248" name="Google Shape;248;p23"/>
            <p:cNvCxnSpPr/>
            <p:nvPr/>
          </p:nvCxnSpPr>
          <p:spPr>
            <a:xfrm flipH="1" rot="10800000">
              <a:off x="1537348" y="657554"/>
              <a:ext cx="1" cy="504398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 rot="10800000">
              <a:off x="1785173" y="549890"/>
              <a:ext cx="774727" cy="64480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 flipH="1" rot="10800000">
              <a:off x="679713" y="16421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1" name="Google Shape;251;p23"/>
            <p:cNvCxnSpPr/>
            <p:nvPr/>
          </p:nvCxnSpPr>
          <p:spPr>
            <a:xfrm flipH="1" rot="10800000">
              <a:off x="667013" y="1337390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EB220C"/>
              </a:solidFill>
              <a:prstDash val="dot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252" name="Google Shape;252;p23"/>
            <p:cNvCxnSpPr/>
            <p:nvPr/>
          </p:nvCxnSpPr>
          <p:spPr>
            <a:xfrm flipH="1" rot="10800000">
              <a:off x="1877775" y="13373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get a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 after addition,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addition on all the edges and we don’t get a ALL 0, then the graph does not have a cycle.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p1.py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8-09-26 at 3.49.05 PM.png"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2484020"/>
            <a:ext cx="10998200" cy="2417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6" name="Google Shape;2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00" y="4679950"/>
            <a:ext cx="10998200" cy="461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8201907" y="2590800"/>
            <a:ext cx="4371229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cell(x,y) = 1 if there is a connection from x to y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  <p:graphicFrame>
        <p:nvGraphicFramePr>
          <p:cNvPr id="278" name="Google Shape;278;p27"/>
          <p:cNvGraphicFramePr/>
          <p:nvPr/>
        </p:nvGraphicFramePr>
        <p:xfrm>
          <a:off x="2425700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27"/>
          <p:cNvSpPr txBox="1"/>
          <p:nvPr/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952500" y="7410472"/>
            <a:ext cx="11099800" cy="1466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multiplication at most N times. (N: # of nodes)</a:t>
            </a:r>
            <a:endParaRPr/>
          </a:p>
        </p:txBody>
      </p:sp>
      <p:graphicFrame>
        <p:nvGraphicFramePr>
          <p:cNvPr id="286" name="Google Shape;286;p28"/>
          <p:cNvGraphicFramePr/>
          <p:nvPr/>
        </p:nvGraphicFramePr>
        <p:xfrm>
          <a:off x="987383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28"/>
          <p:cNvGraphicFramePr/>
          <p:nvPr/>
        </p:nvGraphicFramePr>
        <p:xfrm>
          <a:off x="9177121" y="3753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A91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8"/>
          <p:cNvSpPr txBox="1"/>
          <p:nvPr/>
        </p:nvSpPr>
        <p:spPr>
          <a:xfrm>
            <a:off x="2019330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10190622" y="2831905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90" name="Google Shape;290;p28"/>
          <p:cNvGraphicFramePr/>
          <p:nvPr/>
        </p:nvGraphicFramePr>
        <p:xfrm>
          <a:off x="4677976" y="3753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28"/>
          <p:cNvSpPr txBox="1"/>
          <p:nvPr/>
        </p:nvSpPr>
        <p:spPr>
          <a:xfrm>
            <a:off x="5709923" y="2831923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3882077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×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7976946" y="4673168"/>
            <a:ext cx="731521" cy="132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Helvetica Neue"/>
              <a:buNone/>
            </a:pPr>
            <a:r>
              <a:rPr b="1" i="0" lang="en-US" sz="8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7976946" y="5523255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1462705" y="5742816"/>
            <a:ext cx="1217652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4402638" y="4273141"/>
            <a:ext cx="1217653" cy="75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/>
        </p:nvSpPr>
        <p:spPr>
          <a:xfrm>
            <a:off x="4590201" y="3183660"/>
            <a:ext cx="1217652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0</a:t>
            </a:r>
            <a:endParaRPr/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Matrix Multiplication</a:t>
            </a:r>
            <a:endParaRPr/>
          </a:p>
        </p:txBody>
      </p:sp>
      <p:graphicFrame>
        <p:nvGraphicFramePr>
          <p:cNvPr id="303" name="Google Shape;303;p29"/>
          <p:cNvGraphicFramePr/>
          <p:nvPr/>
        </p:nvGraphicFramePr>
        <p:xfrm>
          <a:off x="16121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29"/>
          <p:cNvGraphicFramePr/>
          <p:nvPr/>
        </p:nvGraphicFramePr>
        <p:xfrm>
          <a:off x="5752369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p29"/>
          <p:cNvCxnSpPr/>
          <p:nvPr/>
        </p:nvCxnSpPr>
        <p:spPr>
          <a:xfrm>
            <a:off x="4466185" y="4749800"/>
            <a:ext cx="1262483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" name="Google Shape;306;p29"/>
          <p:cNvSpPr txBox="1"/>
          <p:nvPr/>
        </p:nvSpPr>
        <p:spPr>
          <a:xfrm>
            <a:off x="2644116" y="2244024"/>
            <a:ext cx="766422" cy="551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6765871" y="2243988"/>
            <a:ext cx="803311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325985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1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8673631" y="3183660"/>
            <a:ext cx="1217653" cy="31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0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1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2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2</a:t>
            </a:r>
            <a:endParaRPr/>
          </a:p>
        </p:txBody>
      </p:sp>
      <p:graphicFrame>
        <p:nvGraphicFramePr>
          <p:cNvPr id="310" name="Google Shape;310;p29"/>
          <p:cNvGraphicFramePr/>
          <p:nvPr/>
        </p:nvGraphicFramePr>
        <p:xfrm>
          <a:off x="9848500" y="3165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707575"/>
                <a:gridCol w="707575"/>
                <a:gridCol w="707575"/>
                <a:gridCol w="707575"/>
              </a:tblGrid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AD01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1DAD0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9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1" name="Google Shape;311;p29"/>
          <p:cNvCxnSpPr/>
          <p:nvPr/>
        </p:nvCxnSpPr>
        <p:spPr>
          <a:xfrm>
            <a:off x="8575016" y="4749800"/>
            <a:ext cx="1262482" cy="0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" name="Google Shape;312;p29"/>
          <p:cNvSpPr txBox="1"/>
          <p:nvPr/>
        </p:nvSpPr>
        <p:spPr>
          <a:xfrm>
            <a:off x="10950902" y="2243988"/>
            <a:ext cx="783536" cy="55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Helvetica Neue"/>
              <a:buNone/>
            </a:pPr>
            <a:r>
              <a:t/>
            </a:r>
            <a:endParaRPr b="1" i="0" sz="5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3" name="Google Shape;313;p29"/>
          <p:cNvGrpSpPr/>
          <p:nvPr/>
        </p:nvGrpSpPr>
        <p:grpSpPr>
          <a:xfrm>
            <a:off x="1272530" y="7089386"/>
            <a:ext cx="2968816" cy="1819508"/>
            <a:chOff x="0" y="0"/>
            <a:chExt cx="2968815" cy="1819506"/>
          </a:xfrm>
        </p:grpSpPr>
        <p:sp>
          <p:nvSpPr>
            <p:cNvPr id="314" name="Google Shape;314;p29"/>
            <p:cNvSpPr/>
            <p:nvPr/>
          </p:nvSpPr>
          <p:spPr>
            <a:xfrm>
              <a:off x="0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18861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88612" y="0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271342" y="1158388"/>
              <a:ext cx="697473" cy="661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18" name="Google Shape;318;p29"/>
            <p:cNvCxnSpPr/>
            <p:nvPr/>
          </p:nvCxnSpPr>
          <p:spPr>
            <a:xfrm flipH="1" rot="10800000">
              <a:off x="493058" y="547138"/>
              <a:ext cx="790179" cy="651141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19" name="Google Shape;319;p29"/>
            <p:cNvCxnSpPr/>
            <p:nvPr/>
          </p:nvCxnSpPr>
          <p:spPr>
            <a:xfrm flipH="1">
              <a:off x="1537348" y="631472"/>
              <a:ext cx="1" cy="533612"/>
            </a:xfrm>
            <a:prstGeom prst="straightConnector1">
              <a:avLst/>
            </a:pr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cxnSp>
          <p:nvCxnSpPr>
            <p:cNvPr id="320" name="Google Shape;320;p29"/>
            <p:cNvCxnSpPr/>
            <p:nvPr/>
          </p:nvCxnSpPr>
          <p:spPr>
            <a:xfrm rot="10800000">
              <a:off x="1785173" y="549889"/>
              <a:ext cx="752955" cy="617917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1" name="Google Shape;321;p29"/>
            <p:cNvCxnSpPr/>
            <p:nvPr/>
          </p:nvCxnSpPr>
          <p:spPr>
            <a:xfrm flipH="1" rot="10800000">
              <a:off x="679712" y="1527890"/>
              <a:ext cx="547608" cy="1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22" name="Google Shape;322;p29"/>
          <p:cNvGrpSpPr/>
          <p:nvPr/>
        </p:nvGrpSpPr>
        <p:grpSpPr>
          <a:xfrm>
            <a:off x="5361930" y="6784841"/>
            <a:ext cx="2968816" cy="2706578"/>
            <a:chOff x="0" y="0"/>
            <a:chExt cx="2968815" cy="2706577"/>
          </a:xfrm>
        </p:grpSpPr>
        <p:cxnSp>
          <p:nvCxnSpPr>
            <p:cNvPr id="323" name="Google Shape;323;p29"/>
            <p:cNvCxnSpPr/>
            <p:nvPr/>
          </p:nvCxnSpPr>
          <p:spPr>
            <a:xfrm flipH="1" rot="10800000">
              <a:off x="670123" y="1793491"/>
              <a:ext cx="547608" cy="1"/>
            </a:xfrm>
            <a:prstGeom prst="straightConnector1">
              <a:avLst/>
            </a:prstGeom>
            <a:noFill/>
            <a:ln cap="flat" cmpd="sng" w="38100">
              <a:solidFill>
                <a:srgbClr val="1DAD01"/>
              </a:solidFill>
              <a:prstDash val="dot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4" name="Google Shape;324;p29"/>
            <p:cNvSpPr/>
            <p:nvPr/>
          </p:nvSpPr>
          <p:spPr>
            <a:xfrm>
              <a:off x="0" y="1460147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8861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188611" y="301758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271341" y="1460147"/>
              <a:ext cx="697474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28" name="Google Shape;328;p29"/>
            <p:cNvCxnSpPr/>
            <p:nvPr/>
          </p:nvCxnSpPr>
          <p:spPr>
            <a:xfrm flipH="1" rot="10800000">
              <a:off x="493058" y="848896"/>
              <a:ext cx="790179" cy="651142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9" name="Google Shape;329;p29"/>
            <p:cNvCxnSpPr/>
            <p:nvPr/>
          </p:nvCxnSpPr>
          <p:spPr>
            <a:xfrm flipH="1">
              <a:off x="1537348" y="933230"/>
              <a:ext cx="1" cy="533613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30" name="Google Shape;330;p29"/>
            <p:cNvSpPr/>
            <p:nvPr/>
          </p:nvSpPr>
          <p:spPr>
            <a:xfrm>
              <a:off x="280271" y="0"/>
              <a:ext cx="2360448" cy="1456097"/>
            </a:xfrm>
            <a:custGeom>
              <a:rect b="b" l="l" r="r" t="t"/>
              <a:pathLst>
                <a:path extrusionOk="0" h="16200" w="21600">
                  <a:moveTo>
                    <a:pt x="0" y="16186"/>
                  </a:moveTo>
                  <a:cubicBezTo>
                    <a:pt x="7213" y="-5400"/>
                    <a:pt x="14413" y="-5395"/>
                    <a:pt x="21600" y="16200"/>
                  </a:cubicBezTo>
                </a:path>
              </a:pathLst>
            </a:cu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1571" y="2106945"/>
              <a:ext cx="1231676" cy="599632"/>
            </a:xfrm>
            <a:custGeom>
              <a:rect b="b" l="l" r="r" t="t"/>
              <a:pathLst>
                <a:path extrusionOk="0" h="16201" w="21600">
                  <a:moveTo>
                    <a:pt x="0" y="0"/>
                  </a:moveTo>
                  <a:cubicBezTo>
                    <a:pt x="8006" y="21419"/>
                    <a:pt x="15206" y="21600"/>
                    <a:pt x="21600" y="542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9289287" y="6734536"/>
            <a:ext cx="3130858" cy="2683754"/>
            <a:chOff x="0" y="-1"/>
            <a:chExt cx="3130858" cy="2683754"/>
          </a:xfrm>
        </p:grpSpPr>
        <p:sp>
          <p:nvSpPr>
            <p:cNvPr id="333" name="Google Shape;333;p29"/>
            <p:cNvSpPr/>
            <p:nvPr/>
          </p:nvSpPr>
          <p:spPr>
            <a:xfrm>
              <a:off x="162043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35065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350655" y="352062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433385" y="1510451"/>
              <a:ext cx="697473" cy="661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Helvetica Neue"/>
                <a:buNone/>
              </a:pPr>
              <a:r>
                <a:rPr b="0" i="0" lang="en-US" sz="3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337" name="Google Shape;337;p29"/>
            <p:cNvCxnSpPr/>
            <p:nvPr/>
          </p:nvCxnSpPr>
          <p:spPr>
            <a:xfrm>
              <a:off x="2034213" y="1841013"/>
              <a:ext cx="203700" cy="0"/>
            </a:xfrm>
            <a:prstGeom prst="straightConnector1">
              <a:avLst/>
            </a:prstGeom>
            <a:noFill/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38" name="Google Shape;338;p29"/>
            <p:cNvSpPr/>
            <p:nvPr/>
          </p:nvSpPr>
          <p:spPr>
            <a:xfrm>
              <a:off x="1488152" y="2083960"/>
              <a:ext cx="360724" cy="599793"/>
            </a:xfrm>
            <a:custGeom>
              <a:rect b="b" l="l" r="r" t="t"/>
              <a:pathLst>
                <a:path extrusionOk="0" h="16235" w="21600">
                  <a:moveTo>
                    <a:pt x="0" y="0"/>
                  </a:moveTo>
                  <a:cubicBezTo>
                    <a:pt x="2174" y="20639"/>
                    <a:pt x="9374" y="21600"/>
                    <a:pt x="21600" y="2882"/>
                  </a:cubicBezTo>
                </a:path>
              </a:pathLst>
            </a:custGeom>
            <a:noFill/>
            <a:ln cap="flat" cmpd="sng" w="63500">
              <a:solidFill>
                <a:srgbClr val="1DAD01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0" y="1952693"/>
              <a:ext cx="474140" cy="544218"/>
            </a:xfrm>
            <a:custGeom>
              <a:rect b="b" l="l" r="r" t="t"/>
              <a:pathLst>
                <a:path extrusionOk="0" h="16378" w="16920">
                  <a:moveTo>
                    <a:pt x="5841" y="0"/>
                  </a:moveTo>
                  <a:cubicBezTo>
                    <a:pt x="-4680" y="19560"/>
                    <a:pt x="-987" y="21600"/>
                    <a:pt x="16920" y="6121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624945" y="-1"/>
              <a:ext cx="409268" cy="510244"/>
            </a:xfrm>
            <a:custGeom>
              <a:rect b="b" l="l" r="r" t="t"/>
              <a:pathLst>
                <a:path extrusionOk="0" h="16250" w="18150">
                  <a:moveTo>
                    <a:pt x="0" y="12859"/>
                  </a:moveTo>
                  <a:cubicBezTo>
                    <a:pt x="16268" y="-5350"/>
                    <a:pt x="21600" y="-4220"/>
                    <a:pt x="15997" y="16250"/>
                  </a:cubicBezTo>
                </a:path>
              </a:pathLst>
            </a:custGeom>
            <a:noFill/>
            <a:ln cap="flat" cmpd="sng" w="63500">
              <a:solidFill>
                <a:srgbClr val="EB220C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Termination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find a value bigger than 1 in the diagonal of matrix, then the graph has a cycle.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do N times of multiplication and all value in the diagonal are 0, then the graph does not have a cycle.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p2.py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8-09-26 at 3.49.05 PM.png" id="353" name="Google Shape;3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2484020"/>
            <a:ext cx="10998200" cy="2417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00" y="4768850"/>
            <a:ext cx="10998200" cy="500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Implementation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only complete the function `has_graph(sets)` in p1.py and p2.py.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modify the other parts of code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function will return True or False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graph(sets) has cycles, this function should return True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Otherwise, return False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34999" lvl="0" marL="634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2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  <a:p>
            <a:pPr indent="-634999" lvl="0" marL="634999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AutoNum type="arabicPeriod"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Tips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711200" y="2292237"/>
            <a:ext cx="5384801" cy="402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an empty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list() or L = []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 sublist of a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B:        L[A:B]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begin to B: L[:B]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A to end:    L[A:]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5873049" y="2371758"/>
            <a:ext cx="7406183" cy="67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an object in list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L.append(object)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 = [ 2, 4, [1, 2], [3, 6]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object = 8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L.append(object)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a list L2 and push it in list L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L.extend(L2)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L2 = [ 4, [2, 3] ]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L.append(L2)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&gt;&gt;&gt; L = [ 2, 4, [1, 2], [3, 6], 8, 4, [2, 3] ]</a:t>
            </a:r>
            <a:endParaRPr/>
          </a:p>
        </p:txBody>
      </p:sp>
      <p:graphicFrame>
        <p:nvGraphicFramePr>
          <p:cNvPr id="373" name="Google Shape;373;p34"/>
          <p:cNvGraphicFramePr/>
          <p:nvPr/>
        </p:nvGraphicFramePr>
        <p:xfrm>
          <a:off x="419100" y="712598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  <a:gridCol w="487125"/>
              </a:tblGrid>
              <a:tr h="53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 sz="2400"/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34"/>
          <p:cNvGraphicFramePr/>
          <p:nvPr/>
        </p:nvGraphicFramePr>
        <p:xfrm>
          <a:off x="666424" y="6653010"/>
          <a:ext cx="3000001" cy="3000003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  <a:gridCol w="485850"/>
              </a:tblGrid>
              <a:tr h="53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EB220C"/>
                          </a:solidFill>
                        </a:rPr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B8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8CC4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>
                          <a:solidFill>
                            <a:srgbClr val="FE8CC4"/>
                          </a:solidFill>
                        </a:rPr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</a:t>
            </a:r>
            <a:endParaRPr/>
          </a:p>
        </p:txBody>
      </p:sp>
      <p:sp>
        <p:nvSpPr>
          <p:cNvPr id="380" name="Google Shape;380;p3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numpy object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= numpy.array( [ 3, 2, 5, 1 ] 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numpy matrix A, B multiplication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A = [ [1, 2], [3, 4]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B = [ [2, 3], [4, 5] ]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numpy.matmul(A, B)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&gt;&gt;&gt; [ [10, 13], [22, 29] 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Code</a:t>
            </a:r>
            <a:endParaRPr/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952500" y="2590800"/>
            <a:ext cx="8307789" cy="679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p1.py r07922072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… 12 outputs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should run your code with your 學號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generate answer text file by running command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python p1.py 自己的學號 &gt; p1_ans.txt</a:t>
            </a:r>
            <a:b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python p2.py 自己的學號 &gt; p2_ans.txt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just type them by yourself</a:t>
            </a:r>
            <a:endParaRPr/>
          </a:p>
        </p:txBody>
      </p:sp>
      <p:pic>
        <p:nvPicPr>
          <p:cNvPr descr="Image" id="392" name="Google Shape;3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680" y="2704858"/>
            <a:ext cx="908846" cy="607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Structure</a:t>
            </a:r>
            <a:endParaRPr/>
          </a:p>
        </p:txBody>
      </p:sp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952500" y="2590800"/>
            <a:ext cx="6281440" cy="6913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3"/>
              <a:buFont typeface="Helvetica Neue"/>
              <a:buChar char="•"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you </a:t>
            </a:r>
            <a:r>
              <a:rPr b="1" i="0" lang="en-US" sz="2816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</a:t>
            </a:r>
            <a:endParaRPr/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|—p1.py ( TODO 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|—p2.py ( TODO 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|—graph_gen.py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b="0" i="0" sz="2816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83"/>
              <a:buFont typeface="Helvetica Neue"/>
              <a:buChar char="•"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you </a:t>
            </a:r>
            <a:r>
              <a:rPr b="1" i="0" lang="en-US" sz="2816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 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be put in a folder and compressed in a zip file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t/>
            </a:r>
            <a:endParaRPr b="0" i="0" sz="2816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r07922072_hw1.zip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2816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07922072_hw1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|—p1.py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|—p2.py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|—graph_gen.py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|—p1_ans.txt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6"/>
              <a:buFont typeface="Helvetica Neue"/>
              <a:buNone/>
            </a:pPr>
            <a:r>
              <a:rPr b="0" i="0" lang="en-US" sz="2816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|—p2_ans.txt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</p:txBody>
      </p:sp>
      <p:sp>
        <p:nvSpPr>
          <p:cNvPr id="404" name="Google Shape;404;p39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不要抄作業，不要交別人的答案，作弊一律0分計算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en-US"/>
              <a:t>上傳 zip 檔案到 CEIBA</a:t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lang="en-US"/>
              <a:t>注意繳交的資料夾學號開頭英文用</a:t>
            </a:r>
            <a:r>
              <a:rPr b="1" lang="en-US">
                <a:solidFill>
                  <a:srgbClr val="FF0000"/>
                </a:solidFill>
              </a:rPr>
              <a:t>小寫</a:t>
            </a:r>
            <a:endParaRPr b="1">
              <a:solidFill>
                <a:srgbClr val="FF0000"/>
              </a:solidFill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DEADLINE: 2018/10/18(</a:t>
            </a:r>
            <a:r>
              <a:rPr b="1" lang="en-US">
                <a:solidFill>
                  <a:srgbClr val="EB220C"/>
                </a:solidFill>
              </a:rPr>
              <a:t>四)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23:59 (GMT+8:00)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B220C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遲交每過一天：分數×0.8 (per day)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EB220C"/>
              </a:buClr>
              <a:buSzPts val="4640"/>
              <a:buFont typeface="Helvetica Neue"/>
              <a:buChar char="•"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格式、檔案、各種奇怪的錯誤讓我無法改作業：分數×0.8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idx="4294967295" type="ctr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410" name="Google Shape;410;p40"/>
          <p:cNvSpPr txBox="1"/>
          <p:nvPr>
            <p:ph idx="4294967295" type="subTitle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3700"/>
              <a:t>ask on Facebook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52500" y="2362200"/>
            <a:ext cx="11099800" cy="244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graph contains some nodes and edges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edges can be directed or undirected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task is given the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need to 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out whether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cycle</a:t>
            </a: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graph</a:t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967938" y="5122703"/>
            <a:ext cx="5470134" cy="3845988"/>
            <a:chOff x="0" y="0"/>
            <a:chExt cx="5470133" cy="3845986"/>
          </a:xfrm>
        </p:grpSpPr>
        <p:sp>
          <p:nvSpPr>
            <p:cNvPr id="79" name="Google Shape;79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561712" y="1496072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1306984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306984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4626721" y="0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626721" y="2992145"/>
              <a:ext cx="843412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87" name="Google Shape;87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1" name="Google Shape;91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3" name="Google Shape;93;p17"/>
            <p:cNvCxnSpPr/>
            <p:nvPr/>
          </p:nvCxnSpPr>
          <p:spPr>
            <a:xfrm flipH="1" rot="10800000">
              <a:off x="3383035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4" name="Google Shape;94;p17"/>
            <p:cNvCxnSpPr/>
            <p:nvPr/>
          </p:nvCxnSpPr>
          <p:spPr>
            <a:xfrm flipH="1" rot="10800000">
              <a:off x="3801267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5" name="Google Shape;95;p17"/>
            <p:cNvCxnSpPr/>
            <p:nvPr/>
          </p:nvCxnSpPr>
          <p:spPr>
            <a:xfrm>
              <a:off x="5037225" y="851065"/>
              <a:ext cx="1472" cy="214593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96" name="Google Shape;96;p17"/>
            <p:cNvCxnSpPr/>
            <p:nvPr/>
          </p:nvCxnSpPr>
          <p:spPr>
            <a:xfrm rot="10800000">
              <a:off x="3758428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97" name="Google Shape;97;p17"/>
          <p:cNvGrpSpPr/>
          <p:nvPr/>
        </p:nvGrpSpPr>
        <p:grpSpPr>
          <a:xfrm>
            <a:off x="6564526" y="5122703"/>
            <a:ext cx="5470133" cy="3845988"/>
            <a:chOff x="0" y="0"/>
            <a:chExt cx="5470132" cy="3845986"/>
          </a:xfrm>
        </p:grpSpPr>
        <p:sp>
          <p:nvSpPr>
            <p:cNvPr id="98" name="Google Shape;98;p17"/>
            <p:cNvSpPr/>
            <p:nvPr/>
          </p:nvSpPr>
          <p:spPr>
            <a:xfrm>
              <a:off x="0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561712" y="1496072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306984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306984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966853" y="686557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966853" y="2341968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626721" y="0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626721" y="2992145"/>
              <a:ext cx="843411" cy="8538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500"/>
                <a:buFont typeface="Helvetica Neue"/>
                <a:buNone/>
              </a:pPr>
              <a:r>
                <a:rPr b="0" i="0" lang="en-US" sz="35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06" name="Google Shape;106;p17"/>
            <p:cNvCxnSpPr/>
            <p:nvPr/>
          </p:nvCxnSpPr>
          <p:spPr>
            <a:xfrm flipH="1" rot="10800000">
              <a:off x="582852" y="706635"/>
              <a:ext cx="838557" cy="80749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2140695" y="537998"/>
              <a:ext cx="934384" cy="31466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1766859" y="847561"/>
              <a:ext cx="101422" cy="67882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507231" y="2342707"/>
              <a:ext cx="865805" cy="87651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 flipH="1">
              <a:off x="1828650" y="2338485"/>
              <a:ext cx="113881" cy="68333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2273357" y="2225885"/>
              <a:ext cx="738150" cy="345589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 flipH="1" rot="10800000">
              <a:off x="3383034" y="1512278"/>
              <a:ext cx="1" cy="82934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 flipH="1" rot="10800000">
              <a:off x="3801266" y="563916"/>
              <a:ext cx="850054" cy="520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5037224" y="851065"/>
              <a:ext cx="1473" cy="214593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10800000">
              <a:off x="3758427" y="2964487"/>
              <a:ext cx="866444" cy="43214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2263015" y="8939975"/>
            <a:ext cx="2879980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960440" y="8939975"/>
            <a:ext cx="3338704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Directed Graph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431937" y="2873794"/>
            <a:ext cx="8236880" cy="5720513"/>
            <a:chOff x="0" y="0"/>
            <a:chExt cx="8236879" cy="5720512"/>
          </a:xfrm>
        </p:grpSpPr>
        <p:sp>
          <p:nvSpPr>
            <p:cNvPr id="124" name="Google Shape;124;p18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32" name="Google Shape;132;p18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6" name="Google Shape;136;p18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18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18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 Detection</a:t>
            </a: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3429000" y="2873794"/>
            <a:ext cx="8236880" cy="5720513"/>
            <a:chOff x="0" y="0"/>
            <a:chExt cx="8236879" cy="5720512"/>
          </a:xfrm>
        </p:grpSpPr>
        <p:sp>
          <p:nvSpPr>
            <p:cNvPr id="149" name="Google Shape;149;p19"/>
            <p:cNvSpPr/>
            <p:nvPr/>
          </p:nvSpPr>
          <p:spPr>
            <a:xfrm>
              <a:off x="0" y="2225255"/>
              <a:ext cx="1270000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351614" y="2225255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968046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968046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467462" y="1021184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467462" y="3483439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878" y="0"/>
              <a:ext cx="1270001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66878" y="4450511"/>
              <a:ext cx="1270001" cy="12700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0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 rot="10800000">
              <a:off x="877654" y="1051048"/>
              <a:ext cx="1262691" cy="120107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3223441" y="800217"/>
              <a:ext cx="1406987" cy="468026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2660522" y="1260660"/>
              <a:ext cx="152720" cy="1009688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763784" y="3484539"/>
              <a:ext cx="1303722" cy="1303721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1" name="Google Shape;161;p19"/>
            <p:cNvCxnSpPr/>
            <p:nvPr/>
          </p:nvCxnSpPr>
          <p:spPr>
            <a:xfrm flipH="1">
              <a:off x="2753566" y="3478258"/>
              <a:ext cx="171481" cy="1016392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2" name="Google Shape;162;p19"/>
            <p:cNvCxnSpPr/>
            <p:nvPr/>
          </p:nvCxnSpPr>
          <p:spPr>
            <a:xfrm>
              <a:off x="3423203" y="3310778"/>
              <a:ext cx="1111499" cy="514027"/>
            </a:xfrm>
            <a:prstGeom prst="straightConnector1">
              <a:avLst/>
            </a:prstGeom>
            <a:noFill/>
            <a:ln cap="flat" cmpd="sng" w="1016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19"/>
            <p:cNvCxnSpPr/>
            <p:nvPr/>
          </p:nvCxnSpPr>
          <p:spPr>
            <a:xfrm flipH="1" rot="10800000">
              <a:off x="5094145" y="2249360"/>
              <a:ext cx="1" cy="1233568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4" name="Google Shape;164;p19"/>
            <p:cNvCxnSpPr/>
            <p:nvPr/>
          </p:nvCxnSpPr>
          <p:spPr>
            <a:xfrm flipH="1" rot="10800000">
              <a:off x="5723916" y="838768"/>
              <a:ext cx="1280004" cy="774601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7585011" y="1265872"/>
              <a:ext cx="2223" cy="3191863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66" name="Google Shape;166;p19"/>
            <p:cNvCxnSpPr/>
            <p:nvPr/>
          </p:nvCxnSpPr>
          <p:spPr>
            <a:xfrm rot="10800000">
              <a:off x="5659409" y="4409373"/>
              <a:ext cx="1304684" cy="642776"/>
            </a:xfrm>
            <a:prstGeom prst="straightConnector1">
              <a:avLst/>
            </a:prstGeom>
            <a:noFill/>
            <a:ln cap="flat" cmpd="sng" w="101600">
              <a:solidFill>
                <a:srgbClr val="EB220C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86541" y="2590800"/>
            <a:ext cx="1217653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Representation </a:t>
            </a:r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2363488" y="25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  <a:gridCol w="591250"/>
              </a:tblGrid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8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</a:tr>
              <a:tr h="57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9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L cap="flat" cmpd="sng" w="508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2200"/>
                        <a:buFont typeface="Helvetica Neue"/>
                        <a:buNone/>
                      </a:pPr>
                      <a:r>
                        <a:t/>
                      </a:r>
                      <a:endParaRPr b="1" sz="2200" u="none" cap="none" strike="noStrike">
                        <a:solidFill>
                          <a:srgbClr val="EB220C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220C"/>
                        </a:buClr>
                        <a:buSzPts val="3000"/>
                        <a:buFont typeface="Helvetica Neue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EB220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42041" y="3158132"/>
            <a:ext cx="1217653" cy="571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3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→ 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→ 6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→ 4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→ 7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2"/>
              <a:buFont typeface="Helvetica Neue"/>
              <a:buNone/>
            </a:pPr>
            <a:r>
              <a:rPr b="0" i="0" lang="en-US" sz="3072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→ 5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7988582" y="2590800"/>
            <a:ext cx="4624428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row is a connection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connection is from 0 to 1, the value of column 0 will be -1 and the value of column 1 will be 1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otherwise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Dependent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952500" y="2590800"/>
            <a:ext cx="11099800" cy="135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independence in row</a:t>
            </a:r>
            <a:endParaRPr/>
          </a:p>
        </p:txBody>
      </p:sp>
      <p:graphicFrame>
        <p:nvGraphicFramePr>
          <p:cNvPr id="187" name="Google Shape;187;p22"/>
          <p:cNvGraphicFramePr/>
          <p:nvPr/>
        </p:nvGraphicFramePr>
        <p:xfrm>
          <a:off x="1892300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5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-2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5245100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-5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9" name="Google Shape;189;p22"/>
          <p:cNvCxnSpPr/>
          <p:nvPr/>
        </p:nvCxnSpPr>
        <p:spPr>
          <a:xfrm>
            <a:off x="4442488" y="5320573"/>
            <a:ext cx="7664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0" name="Google Shape;190;p22"/>
          <p:cNvSpPr txBox="1"/>
          <p:nvPr/>
        </p:nvSpPr>
        <p:spPr>
          <a:xfrm>
            <a:off x="4234961" y="4712346"/>
            <a:ext cx="72487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-2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4246188" y="5474346"/>
            <a:ext cx="600825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1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4234961" y="6238276"/>
            <a:ext cx="72487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-2</a:t>
            </a:r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8597901" y="3837976"/>
          <a:ext cx="3000000" cy="3000001"/>
        </p:xfrm>
        <a:graphic>
          <a:graphicData uri="http://schemas.openxmlformats.org/drawingml/2006/table">
            <a:tbl>
              <a:tblPr>
                <a:noFill/>
                <a:tableStyleId>{E99BC61E-7EDA-4FEE-9DAC-94324FAF3F94}</a:tableStyleId>
              </a:tblPr>
              <a:tblGrid>
                <a:gridCol w="838000"/>
                <a:gridCol w="838000"/>
                <a:gridCol w="838000"/>
              </a:tblGrid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-5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-7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lang="en-US" sz="3000" u="none" cap="none" strike="noStrike"/>
                        <a:t>16</a:t>
                      </a:r>
                      <a:endParaRPr/>
                    </a:p>
                  </a:txBody>
                  <a:tcPr marT="50800" marB="50800" marR="50800" marL="5080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" name="Google Shape;194;p22"/>
          <p:cNvCxnSpPr/>
          <p:nvPr/>
        </p:nvCxnSpPr>
        <p:spPr>
          <a:xfrm>
            <a:off x="7795288" y="5320573"/>
            <a:ext cx="766422" cy="1"/>
          </a:xfrm>
          <a:prstGeom prst="straightConnector1">
            <a:avLst/>
          </a:prstGeom>
          <a:noFill/>
          <a:ln cap="flat" cmpd="sng" w="1016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7573487" y="5474346"/>
            <a:ext cx="1007428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-1/2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7586288" y="6238276"/>
            <a:ext cx="600824" cy="4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✕ 3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952500" y="7520207"/>
            <a:ext cx="11099800" cy="135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cycle detection, we can only do </a:t>
            </a: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