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3588" cy="6858000"/>
  <p:notesSz cx="6858000" cy="1219358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7" d="100"/>
          <a:sy n="117" d="100"/>
        </p:scale>
        <p:origin x="3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2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2" Type="http://schemas.openxmlformats.org/officeDocument/2006/relationships/tags" Target="../tags/tag6.xml"/><Relationship Id="rId16" Type="http://schemas.openxmlformats.org/officeDocument/2006/relationships/image" Target="../media/image2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.png"/><Relationship Id="rId5" Type="http://schemas.openxmlformats.org/officeDocument/2006/relationships/tags" Target="../tags/tag9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image" Target="../media/image14.png"/><Relationship Id="rId3" Type="http://schemas.openxmlformats.org/officeDocument/2006/relationships/tags" Target="../tags/tag14.xml"/><Relationship Id="rId21" Type="http://schemas.openxmlformats.org/officeDocument/2006/relationships/notesSlide" Target="../notesSlides/notesSlide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image" Target="../media/image13.png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17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12.png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image" Target="../media/image2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0957" y="1766025"/>
            <a:ext cx="9764784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17171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Up Meeting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945583" y="4822113"/>
            <a:ext cx="5424760" cy="317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17171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Mohamed Ba, Ayad Haladi, Mike Mailllasson</a:t>
            </a:r>
            <a:endParaRPr lang="en-US" sz="2000" dirty="0"/>
          </a:p>
        </p:txBody>
      </p:sp>
      <p:pic>
        <p:nvPicPr>
          <p:cNvPr id="5" name="Image 0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1792" y="1700280"/>
            <a:ext cx="252984" cy="13929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10958" y="2480396"/>
            <a:ext cx="976478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7171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Business Model</a:t>
            </a:r>
            <a:endParaRPr lang="en-US" sz="32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7100457" y="2625632"/>
            <a:ext cx="4241074" cy="19071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2361" y="527897"/>
            <a:ext cx="4484377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600" b="1" u="sng" dirty="0">
                <a:latin typeface="Roboto" pitchFamily="34" charset="0"/>
                <a:ea typeface="Roboto" pitchFamily="34" charset="-122"/>
                <a:cs typeface="Roboto" pitchFamily="34" charset="-120"/>
              </a:rPr>
              <a:t>Viabilité du business model</a:t>
            </a:r>
            <a:endParaRPr lang="en-US" sz="2600" b="1" u="sng" dirty="0"/>
          </a:p>
        </p:txBody>
      </p:sp>
      <p:pic>
        <p:nvPicPr>
          <p:cNvPr id="3" name="Image 0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5964" y="1199789"/>
            <a:ext cx="11155680" cy="52852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4725" y="1940558"/>
            <a:ext cx="9843721" cy="34579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508000" lvl="1" indent="-362857" algn="just">
              <a:lnSpc>
                <a:spcPct val="120000"/>
              </a:lnSpc>
              <a:buSzPct val="100000"/>
              <a:buChar char="●"/>
            </a:pPr>
            <a:r>
              <a:rPr lang="en-US" sz="20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Demande croissante</a:t>
            </a:r>
            <a:r>
              <a:rPr lang="en-US" sz="20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 IA et bioinformatique dans le drug discovery.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508000" lvl="1" indent="-362857" algn="just">
              <a:lnSpc>
                <a:spcPct val="120000"/>
              </a:lnSpc>
              <a:buSzPct val="100000"/>
              <a:buChar char="●"/>
            </a:pPr>
            <a:r>
              <a:rPr lang="en-US" sz="20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Beaucoup de </a:t>
            </a:r>
            <a:r>
              <a:rPr lang="en-US" sz="20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biotechs n'ont pas d’experts bioinfo/IA</a:t>
            </a:r>
            <a:r>
              <a:rPr lang="en-US" sz="20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 interne.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508000" lvl="1" indent="-362857" algn="just">
              <a:lnSpc>
                <a:spcPct val="120000"/>
              </a:lnSpc>
              <a:buSzPct val="100000"/>
              <a:buChar char="●"/>
            </a:pPr>
            <a:r>
              <a:rPr lang="en-US" sz="20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Proposez </a:t>
            </a:r>
            <a:r>
              <a:rPr lang="en-US" sz="20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 mix de service et de technologie</a:t>
            </a:r>
            <a:r>
              <a:rPr lang="en-US" sz="20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ce qui permet une monétisation flexible.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508000" lvl="1" indent="-362857" algn="just">
              <a:lnSpc>
                <a:spcPct val="120000"/>
              </a:lnSpc>
              <a:buSzPct val="100000"/>
              <a:buChar char="●"/>
            </a:pPr>
            <a:r>
              <a:rPr lang="en-US" sz="20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Ajoutez une </a:t>
            </a:r>
            <a:r>
              <a:rPr lang="en-US" sz="20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couche de conseil technologique</a:t>
            </a:r>
            <a:r>
              <a:rPr lang="en-US" sz="20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(veille et sélection d'outils), très appréciée des start-ups et des PME.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488092" y="113229"/>
            <a:ext cx="1573280" cy="7074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9146" y="361737"/>
            <a:ext cx="5195854" cy="858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45000"/>
              </a:lnSpc>
              <a:buNone/>
            </a:pPr>
            <a:r>
              <a:rPr lang="en-US" sz="2600" b="1" u="sng" dirty="0">
                <a:solidFill>
                  <a:srgbClr val="17171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Offre de </a:t>
            </a:r>
            <a:r>
              <a:rPr lang="en-US" sz="2600" b="1" u="sng" dirty="0" smtClean="0">
                <a:solidFill>
                  <a:srgbClr val="17171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services </a:t>
            </a:r>
            <a:r>
              <a:rPr lang="en-US" sz="2600" b="1" u="sng" dirty="0" err="1" smtClean="0">
                <a:solidFill>
                  <a:srgbClr val="17171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proposée</a:t>
            </a:r>
            <a:endParaRPr lang="en-US" sz="2600" b="1" u="sng" dirty="0"/>
          </a:p>
        </p:txBody>
      </p:sp>
      <p:sp>
        <p:nvSpPr>
          <p:cNvPr id="3" name="Text 1"/>
          <p:cNvSpPr/>
          <p:nvPr/>
        </p:nvSpPr>
        <p:spPr>
          <a:xfrm>
            <a:off x="783619" y="1513043"/>
            <a:ext cx="1099593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u="sng" dirty="0">
                <a:solidFill>
                  <a:schemeClr val="tx2"/>
                </a:solidFill>
                <a:uFill>
                  <a:solidFill>
                    <a:srgbClr val="317EC2"/>
                  </a:solidFill>
                </a:uFill>
                <a:latin typeface="Roboto" pitchFamily="34" charset="0"/>
                <a:ea typeface="Roboto" pitchFamily="34" charset="-122"/>
                <a:cs typeface="Roboto" pitchFamily="34" charset="-120"/>
              </a:rPr>
              <a:t>Service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9137952" y="1507943"/>
            <a:ext cx="1864935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u="sng" dirty="0">
                <a:solidFill>
                  <a:schemeClr val="tx2"/>
                </a:solidFill>
                <a:uFill>
                  <a:solidFill>
                    <a:srgbClr val="317EC2"/>
                  </a:solidFill>
                </a:uFill>
                <a:latin typeface="Roboto" pitchFamily="34" charset="0"/>
                <a:ea typeface="Roboto" pitchFamily="34" charset="-122"/>
                <a:cs typeface="Roboto" pitchFamily="34" charset="-120"/>
              </a:rPr>
              <a:t>Monétisation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4490950" y="1495224"/>
            <a:ext cx="1668318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u="sng" dirty="0">
                <a:solidFill>
                  <a:schemeClr val="tx2"/>
                </a:solidFill>
                <a:uFill>
                  <a:solidFill>
                    <a:srgbClr val="317EC2"/>
                  </a:solidFill>
                </a:u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6628" y="2153131"/>
            <a:ext cx="289560" cy="280416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0867" y="2693934"/>
            <a:ext cx="283464" cy="393192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06079" y="3395021"/>
            <a:ext cx="359664" cy="304800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40618" y="4628248"/>
            <a:ext cx="332232" cy="301752"/>
          </a:xfrm>
          <a:prstGeom prst="rect">
            <a:avLst/>
          </a:prstGeom>
        </p:spPr>
      </p:pic>
      <p:pic>
        <p:nvPicPr>
          <p:cNvPr id="10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3664" y="5232136"/>
            <a:ext cx="326136" cy="326136"/>
          </a:xfrm>
          <a:prstGeom prst="rect">
            <a:avLst/>
          </a:prstGeom>
        </p:spPr>
      </p:pic>
      <p:pic>
        <p:nvPicPr>
          <p:cNvPr id="11" name="Image 5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86264" y="4043008"/>
            <a:ext cx="274320" cy="274320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1250514" y="2184744"/>
            <a:ext cx="4055707" cy="271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Génération de ligands bioactifs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 5"/>
          <p:cNvSpPr/>
          <p:nvPr/>
        </p:nvSpPr>
        <p:spPr>
          <a:xfrm>
            <a:off x="4490953" y="2184744"/>
            <a:ext cx="4055707" cy="451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Outils IA   propriétaires (autoencodeur, diffusion, GNN, etc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Text 6"/>
          <p:cNvSpPr/>
          <p:nvPr/>
        </p:nvSpPr>
        <p:spPr>
          <a:xfrm>
            <a:off x="9137955" y="2179490"/>
            <a:ext cx="2777377" cy="3166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Prix au projet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Text 4"/>
          <p:cNvSpPr/>
          <p:nvPr/>
        </p:nvSpPr>
        <p:spPr>
          <a:xfrm>
            <a:off x="1250399" y="2773560"/>
            <a:ext cx="4055707" cy="3829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SAR </a:t>
            </a: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virtuelle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6" name="Text 4"/>
          <p:cNvSpPr/>
          <p:nvPr/>
        </p:nvSpPr>
        <p:spPr>
          <a:xfrm>
            <a:off x="1250399" y="3426797"/>
            <a:ext cx="4055707" cy="370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400" b="1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Recherche</a:t>
            </a:r>
            <a:r>
              <a:rPr lang="en-US" sz="1400" b="1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off-target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7" name="Text 4"/>
          <p:cNvSpPr/>
          <p:nvPr/>
        </p:nvSpPr>
        <p:spPr>
          <a:xfrm>
            <a:off x="1250514" y="4113838"/>
            <a:ext cx="4055707" cy="5325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400" b="1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Veille</a:t>
            </a:r>
            <a:r>
              <a:rPr lang="en-US" sz="1400" b="1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technologique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Text 4"/>
          <p:cNvSpPr/>
          <p:nvPr/>
        </p:nvSpPr>
        <p:spPr>
          <a:xfrm>
            <a:off x="1250399" y="5312522"/>
            <a:ext cx="4055707" cy="3712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Rapport / </a:t>
            </a:r>
            <a:r>
              <a:rPr lang="en-US" sz="1400" b="1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Présentation</a:t>
            </a:r>
            <a:r>
              <a:rPr lang="en-US" sz="1400" b="1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stratégique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Text 4"/>
          <p:cNvSpPr/>
          <p:nvPr/>
        </p:nvSpPr>
        <p:spPr>
          <a:xfrm>
            <a:off x="1250399" y="4698761"/>
            <a:ext cx="4055707" cy="3040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400" b="1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Intégration</a:t>
            </a:r>
            <a:r>
              <a:rPr lang="en-US" sz="1400" b="1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 pipeline IA/bioinfo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" name="Text 5"/>
          <p:cNvSpPr/>
          <p:nvPr/>
        </p:nvSpPr>
        <p:spPr>
          <a:xfrm>
            <a:off x="4490954" y="2773560"/>
            <a:ext cx="4055707" cy="5735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Étude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relation structure / </a:t>
            </a: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activité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via outils prédictifs et exploratoires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Text 5"/>
          <p:cNvSpPr/>
          <p:nvPr/>
        </p:nvSpPr>
        <p:spPr>
          <a:xfrm>
            <a:off x="4490952" y="3423478"/>
            <a:ext cx="4055707" cy="568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Screening </a:t>
            </a: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virtuel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sur bases </a:t>
            </a: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protéiques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Text 5"/>
          <p:cNvSpPr/>
          <p:nvPr/>
        </p:nvSpPr>
        <p:spPr>
          <a:xfrm>
            <a:off x="4490951" y="4113351"/>
            <a:ext cx="4055707" cy="5050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Sélection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d’outils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adaptés au workflow du client, 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benchmark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Text 5"/>
          <p:cNvSpPr/>
          <p:nvPr/>
        </p:nvSpPr>
        <p:spPr>
          <a:xfrm>
            <a:off x="4490950" y="4698761"/>
            <a:ext cx="4055707" cy="4074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Adaptation </a:t>
            </a: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d’outils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à </a:t>
            </a: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leurs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datas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4" name="Text 5"/>
          <p:cNvSpPr/>
          <p:nvPr/>
        </p:nvSpPr>
        <p:spPr>
          <a:xfrm>
            <a:off x="4490954" y="5312522"/>
            <a:ext cx="4055707" cy="257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Synthèse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 </a:t>
            </a: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visualisation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support à la décision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5" name="Text 6"/>
          <p:cNvSpPr/>
          <p:nvPr/>
        </p:nvSpPr>
        <p:spPr>
          <a:xfrm>
            <a:off x="9137954" y="2768148"/>
            <a:ext cx="2777377" cy="317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Forfait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/étude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" name="Text 6"/>
          <p:cNvSpPr/>
          <p:nvPr/>
        </p:nvSpPr>
        <p:spPr>
          <a:xfrm>
            <a:off x="9137958" y="3428099"/>
            <a:ext cx="2777377" cy="342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Forfait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 au 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screening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7" name="Text 6"/>
          <p:cNvSpPr/>
          <p:nvPr/>
        </p:nvSpPr>
        <p:spPr>
          <a:xfrm>
            <a:off x="9137953" y="4109366"/>
            <a:ext cx="2777377" cy="266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Consulting 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mensuel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 6"/>
          <p:cNvSpPr/>
          <p:nvPr/>
        </p:nvSpPr>
        <p:spPr>
          <a:xfrm>
            <a:off x="9137952" y="4698638"/>
            <a:ext cx="2777377" cy="283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Tarif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journalier ou au sprint Agile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67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Text 6"/>
          <p:cNvSpPr/>
          <p:nvPr/>
        </p:nvSpPr>
        <p:spPr>
          <a:xfrm>
            <a:off x="9137956" y="5310590"/>
            <a:ext cx="2777377" cy="360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 err="1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Ajout</a:t>
            </a:r>
            <a:r>
              <a:rPr lang="en-US" sz="1400" dirty="0" smtClean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 valeur en consulting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488092" y="113229"/>
            <a:ext cx="1573280" cy="7074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659539" y="1755428"/>
            <a:ext cx="2420112" cy="81381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085277" y="1755430"/>
            <a:ext cx="6696777" cy="81381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659530" y="2526175"/>
            <a:ext cx="2420112" cy="81381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085268" y="2526176"/>
            <a:ext cx="6696777" cy="81381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659537" y="3296907"/>
            <a:ext cx="2420112" cy="81381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079640" y="3296908"/>
            <a:ext cx="6696777" cy="81381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659536" y="4067643"/>
            <a:ext cx="2420112" cy="81381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085274" y="4067644"/>
            <a:ext cx="6696777" cy="813816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659532" y="4838376"/>
            <a:ext cx="2420112" cy="813816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085271" y="4838377"/>
            <a:ext cx="6696777" cy="81381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659531" y="5609112"/>
            <a:ext cx="2420112" cy="813816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085269" y="5609113"/>
            <a:ext cx="6696777" cy="813816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12361" y="467504"/>
            <a:ext cx="3672256" cy="7375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600" b="1" u="sng" dirty="0" smtClean="0">
                <a:latin typeface="Roboto" pitchFamily="34" charset="0"/>
                <a:ea typeface="Roboto" pitchFamily="34" charset="-122"/>
                <a:cs typeface="Roboto" pitchFamily="34" charset="-120"/>
              </a:rPr>
              <a:t>Clients </a:t>
            </a:r>
            <a:r>
              <a:rPr lang="en-US" sz="2600" b="1" u="sng" dirty="0" err="1" smtClean="0">
                <a:latin typeface="Roboto" pitchFamily="34" charset="0"/>
                <a:ea typeface="Roboto" pitchFamily="34" charset="-122"/>
                <a:cs typeface="Roboto" pitchFamily="34" charset="-120"/>
              </a:rPr>
              <a:t>potentiels</a:t>
            </a:r>
            <a:endParaRPr lang="en-US" sz="2600" b="1" u="sng" dirty="0"/>
          </a:p>
        </p:txBody>
      </p:sp>
      <p:sp>
        <p:nvSpPr>
          <p:cNvPr id="15" name="Text 1"/>
          <p:cNvSpPr/>
          <p:nvPr/>
        </p:nvSpPr>
        <p:spPr>
          <a:xfrm>
            <a:off x="1876114" y="1272235"/>
            <a:ext cx="198694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900" b="1" u="sng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Type de client</a:t>
            </a:r>
            <a:endParaRPr lang="en-US" sz="1900" u="sng" dirty="0">
              <a:solidFill>
                <a:schemeClr val="tx2"/>
              </a:solidFill>
            </a:endParaRPr>
          </a:p>
        </p:txBody>
      </p:sp>
      <p:sp>
        <p:nvSpPr>
          <p:cNvPr id="16" name="Text 2"/>
          <p:cNvSpPr/>
          <p:nvPr/>
        </p:nvSpPr>
        <p:spPr>
          <a:xfrm>
            <a:off x="1876119" y="2813714"/>
            <a:ext cx="1986949" cy="238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CROs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7" name="Text 3"/>
          <p:cNvSpPr/>
          <p:nvPr/>
        </p:nvSpPr>
        <p:spPr>
          <a:xfrm>
            <a:off x="1876119" y="2042969"/>
            <a:ext cx="1986949" cy="238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biotech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Text 4"/>
          <p:cNvSpPr/>
          <p:nvPr/>
        </p:nvSpPr>
        <p:spPr>
          <a:xfrm>
            <a:off x="1876114" y="3584448"/>
            <a:ext cx="1986949" cy="238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Up deeptech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Text 5"/>
          <p:cNvSpPr/>
          <p:nvPr/>
        </p:nvSpPr>
        <p:spPr>
          <a:xfrm>
            <a:off x="1876116" y="5040049"/>
            <a:ext cx="1986949" cy="238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Instituts Publiques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" name="Text 6"/>
          <p:cNvSpPr/>
          <p:nvPr/>
        </p:nvSpPr>
        <p:spPr>
          <a:xfrm>
            <a:off x="1876114" y="5896652"/>
            <a:ext cx="1986949" cy="238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BIG PHARMA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Text 7"/>
          <p:cNvSpPr/>
          <p:nvPr/>
        </p:nvSpPr>
        <p:spPr>
          <a:xfrm>
            <a:off x="4656406" y="1899279"/>
            <a:ext cx="5963258" cy="238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fr-FR" dirty="0">
                <a:solidFill>
                  <a:schemeClr val="tx2"/>
                </a:solidFill>
              </a:rPr>
              <a:t>Accélérer leur pipeline de </a:t>
            </a:r>
            <a:r>
              <a:rPr lang="fr-FR" dirty="0" smtClean="0">
                <a:solidFill>
                  <a:schemeClr val="tx2"/>
                </a:solidFill>
              </a:rPr>
              <a:t>« </a:t>
            </a:r>
            <a:r>
              <a:rPr lang="fr-FR" dirty="0" err="1" smtClean="0">
                <a:solidFill>
                  <a:schemeClr val="tx2"/>
                </a:solidFill>
              </a:rPr>
              <a:t>drug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discovery</a:t>
            </a:r>
            <a:r>
              <a:rPr lang="fr-FR" dirty="0" smtClean="0">
                <a:solidFill>
                  <a:schemeClr val="tx2"/>
                </a:solidFill>
              </a:rPr>
              <a:t> », </a:t>
            </a:r>
            <a:r>
              <a:rPr lang="fr-FR" dirty="0">
                <a:solidFill>
                  <a:schemeClr val="tx2"/>
                </a:solidFill>
              </a:rPr>
              <a:t>gagner en efficacité sans recruter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Text 8"/>
          <p:cNvSpPr/>
          <p:nvPr/>
        </p:nvSpPr>
        <p:spPr>
          <a:xfrm>
            <a:off x="4582850" y="2752162"/>
            <a:ext cx="7480539" cy="410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fr-FR" dirty="0">
                <a:solidFill>
                  <a:schemeClr val="tx2"/>
                </a:solidFill>
              </a:rPr>
              <a:t>Externaliser des analyses spécifiques </a:t>
            </a:r>
            <a:r>
              <a:rPr lang="fr-FR" dirty="0" smtClean="0">
                <a:solidFill>
                  <a:schemeClr val="tx2"/>
                </a:solidFill>
              </a:rPr>
              <a:t>IA /</a:t>
            </a:r>
            <a:r>
              <a:rPr lang="fr-FR" dirty="0" err="1">
                <a:solidFill>
                  <a:schemeClr val="tx2"/>
                </a:solidFill>
              </a:rPr>
              <a:t>Bioinfo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Text 9"/>
          <p:cNvSpPr/>
          <p:nvPr/>
        </p:nvSpPr>
        <p:spPr>
          <a:xfrm>
            <a:off x="4582847" y="3522899"/>
            <a:ext cx="7480539" cy="410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fr-FR" dirty="0">
                <a:solidFill>
                  <a:schemeClr val="tx2"/>
                </a:solidFill>
              </a:rPr>
              <a:t>Structurer leur approche en </a:t>
            </a:r>
            <a:r>
              <a:rPr lang="fr-FR" dirty="0" smtClean="0">
                <a:solidFill>
                  <a:schemeClr val="tx2"/>
                </a:solidFill>
              </a:rPr>
              <a:t>chimie </a:t>
            </a:r>
            <a:r>
              <a:rPr lang="fr-FR" dirty="0" err="1" smtClean="0">
                <a:solidFill>
                  <a:schemeClr val="tx2"/>
                </a:solidFill>
              </a:rPr>
              <a:t>computationelle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4" name="Text 10"/>
          <p:cNvSpPr/>
          <p:nvPr/>
        </p:nvSpPr>
        <p:spPr>
          <a:xfrm>
            <a:off x="4582847" y="4293635"/>
            <a:ext cx="7480539" cy="410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fr-FR" dirty="0">
                <a:solidFill>
                  <a:schemeClr val="tx2"/>
                </a:solidFill>
              </a:rPr>
              <a:t>Trouver de nouvelles cibles/off-</a:t>
            </a:r>
            <a:r>
              <a:rPr lang="fr-FR" dirty="0" err="1">
                <a:solidFill>
                  <a:schemeClr val="tx2"/>
                </a:solidFill>
              </a:rPr>
              <a:t>targets</a:t>
            </a:r>
            <a:r>
              <a:rPr lang="fr-FR" dirty="0">
                <a:solidFill>
                  <a:schemeClr val="tx2"/>
                </a:solidFill>
              </a:rPr>
              <a:t> à des composés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5" name="Text 11"/>
          <p:cNvSpPr/>
          <p:nvPr/>
        </p:nvSpPr>
        <p:spPr>
          <a:xfrm>
            <a:off x="4582850" y="5150233"/>
            <a:ext cx="7480539" cy="238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fr-FR" dirty="0">
                <a:solidFill>
                  <a:schemeClr val="tx2"/>
                </a:solidFill>
              </a:rPr>
              <a:t>Études spécifiques, projets collaboratifs, prestations </a:t>
            </a:r>
            <a:r>
              <a:rPr lang="fr-FR" dirty="0" smtClean="0">
                <a:solidFill>
                  <a:schemeClr val="tx2"/>
                </a:solidFill>
              </a:rPr>
              <a:t>ponctuelles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" name="Text 12"/>
          <p:cNvSpPr/>
          <p:nvPr/>
        </p:nvSpPr>
        <p:spPr>
          <a:xfrm>
            <a:off x="4582854" y="5835105"/>
            <a:ext cx="7480539" cy="410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fr-FR" dirty="0" smtClean="0">
                <a:solidFill>
                  <a:schemeClr val="tx2"/>
                </a:solidFill>
              </a:rPr>
              <a:t>Si l’outil </a:t>
            </a:r>
            <a:r>
              <a:rPr lang="fr-FR" dirty="0">
                <a:solidFill>
                  <a:schemeClr val="tx2"/>
                </a:solidFill>
              </a:rPr>
              <a:t>montre une vraie innovation ou gain de </a:t>
            </a:r>
            <a:r>
              <a:rPr lang="fr-FR" dirty="0" smtClean="0">
                <a:solidFill>
                  <a:schemeClr val="tx2"/>
                </a:solidFill>
              </a:rPr>
              <a:t>temps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7" name="Text 13"/>
          <p:cNvSpPr/>
          <p:nvPr/>
        </p:nvSpPr>
        <p:spPr>
          <a:xfrm>
            <a:off x="4926336" y="1300043"/>
            <a:ext cx="4827682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900" b="1" u="sng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Pourquoi ils achètent ce service</a:t>
            </a:r>
            <a:endParaRPr lang="en-US" sz="1900" u="sng" dirty="0">
              <a:solidFill>
                <a:schemeClr val="tx2"/>
              </a:solidFill>
            </a:endParaRPr>
          </a:p>
        </p:txBody>
      </p:sp>
      <p:pic>
        <p:nvPicPr>
          <p:cNvPr id="28" name="Image 12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298889" y="1934002"/>
            <a:ext cx="271272" cy="365760"/>
          </a:xfrm>
          <a:prstGeom prst="rect">
            <a:avLst/>
          </a:prstGeom>
        </p:spPr>
      </p:pic>
      <p:pic>
        <p:nvPicPr>
          <p:cNvPr id="29" name="Image 13" descr="preencoded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270434" y="4320623"/>
            <a:ext cx="307848" cy="307848"/>
          </a:xfrm>
          <a:prstGeom prst="rect">
            <a:avLst/>
          </a:prstGeom>
        </p:spPr>
      </p:pic>
      <p:pic>
        <p:nvPicPr>
          <p:cNvPr id="30" name="Image 14" descr="preencoded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258599" y="5040648"/>
            <a:ext cx="344424" cy="344424"/>
          </a:xfrm>
          <a:prstGeom prst="rect">
            <a:avLst/>
          </a:prstGeom>
        </p:spPr>
      </p:pic>
      <p:pic>
        <p:nvPicPr>
          <p:cNvPr id="31" name="Image 15" descr="preencoded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94316" y="3530098"/>
            <a:ext cx="280416" cy="259080"/>
          </a:xfrm>
          <a:prstGeom prst="rect">
            <a:avLst/>
          </a:prstGeom>
        </p:spPr>
      </p:pic>
      <p:pic>
        <p:nvPicPr>
          <p:cNvPr id="32" name="Image 16" descr="preencoded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309165" y="5828033"/>
            <a:ext cx="307848" cy="307848"/>
          </a:xfrm>
          <a:prstGeom prst="rect">
            <a:avLst/>
          </a:prstGeom>
        </p:spPr>
      </p:pic>
      <p:pic>
        <p:nvPicPr>
          <p:cNvPr id="33" name="Image 17" descr="preencoded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235617" y="2751833"/>
            <a:ext cx="377952" cy="39014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488092" y="113229"/>
            <a:ext cx="1573280" cy="7074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730" y="376560"/>
            <a:ext cx="5664601" cy="829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2600" b="1" u="sng" dirty="0">
                <a:solidFill>
                  <a:srgbClr val="17171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Monétisation &amp; tarification</a:t>
            </a:r>
            <a:endParaRPr lang="en-US" sz="2600" u="sng" dirty="0"/>
          </a:p>
        </p:txBody>
      </p:sp>
      <p:sp>
        <p:nvSpPr>
          <p:cNvPr id="4" name="Text 2"/>
          <p:cNvSpPr/>
          <p:nvPr/>
        </p:nvSpPr>
        <p:spPr>
          <a:xfrm>
            <a:off x="1561533" y="1229608"/>
            <a:ext cx="2246761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u="sng" dirty="0">
                <a:solidFill>
                  <a:schemeClr val="tx2"/>
                </a:solidFill>
                <a:uFill>
                  <a:solidFill>
                    <a:srgbClr val="317EC2"/>
                  </a:solidFill>
                </a:uFill>
                <a:latin typeface="Roboto" pitchFamily="34" charset="0"/>
                <a:ea typeface="Roboto" pitchFamily="34" charset="-122"/>
                <a:cs typeface="Roboto" pitchFamily="34" charset="-120"/>
              </a:rPr>
              <a:t>Service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6289331" y="1252667"/>
            <a:ext cx="4015763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u="sng" dirty="0">
                <a:solidFill>
                  <a:schemeClr val="tx2"/>
                </a:solidFill>
                <a:uFill>
                  <a:solidFill>
                    <a:srgbClr val="317EC2"/>
                  </a:solidFill>
                </a:uFill>
                <a:latin typeface="Roboto" pitchFamily="34" charset="0"/>
                <a:ea typeface="Roboto" pitchFamily="34" charset="-122"/>
                <a:cs typeface="Roboto" pitchFamily="34" charset="-120"/>
              </a:rPr>
              <a:t>Fourchette de </a:t>
            </a:r>
            <a:r>
              <a:rPr lang="en-US" sz="2400" b="1" u="sng" dirty="0" smtClean="0">
                <a:solidFill>
                  <a:schemeClr val="tx2"/>
                </a:solidFill>
                <a:uFill>
                  <a:solidFill>
                    <a:srgbClr val="317EC2"/>
                  </a:solidFill>
                </a:uFill>
                <a:latin typeface="Roboto" pitchFamily="34" charset="0"/>
                <a:ea typeface="Roboto" pitchFamily="34" charset="-122"/>
                <a:cs typeface="Roboto" pitchFamily="34" charset="-120"/>
              </a:rPr>
              <a:t>prix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045720" y="1947984"/>
            <a:ext cx="4080325" cy="4030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 err="1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Génération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+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évaluation de ligands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Étude SAR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in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silico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Screening off-targets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 err="1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Veille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techno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+ consulting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 err="1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Intégration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IA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bioinfo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Licensing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de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l’outil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</p:txBody>
      </p:sp>
      <p:sp>
        <p:nvSpPr>
          <p:cNvPr id="7" name="Text 5"/>
          <p:cNvSpPr/>
          <p:nvPr/>
        </p:nvSpPr>
        <p:spPr>
          <a:xfrm>
            <a:off x="7009620" y="1976566"/>
            <a:ext cx="4080325" cy="4030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3000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–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10000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/ projet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2000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–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8000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1500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–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5000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/ molécule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500 –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1500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/ jour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800 –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1200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/ jour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 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500 – </a:t>
            </a:r>
            <a:r>
              <a:rPr lang="en-US" sz="1900" b="1" dirty="0" smtClean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2000 </a:t>
            </a:r>
            <a:r>
              <a:rPr lang="en-US" sz="1900" b="1" dirty="0">
                <a:solidFill>
                  <a:schemeClr val="tx2"/>
                </a:solidFill>
                <a:latin typeface="Roboto" pitchFamily="34" charset="0"/>
                <a:ea typeface="Roboto"/>
                <a:cs typeface="Roboto" pitchFamily="34" charset="-120"/>
              </a:rPr>
              <a:t>/ mois</a:t>
            </a:r>
            <a:endParaRPr lang="en-US" sz="1900" b="1" dirty="0">
              <a:solidFill>
                <a:schemeClr val="tx2"/>
              </a:solidFill>
              <a:ea typeface="Roboto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488092" y="113229"/>
            <a:ext cx="1573280" cy="7074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2360" y="402607"/>
            <a:ext cx="5727479" cy="33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600" b="1" u="sng" dirty="0">
                <a:latin typeface="Roboto" pitchFamily="34" charset="0"/>
                <a:ea typeface="Roboto" pitchFamily="34" charset="-122"/>
                <a:cs typeface="Roboto" pitchFamily="34" charset="-120"/>
              </a:rPr>
              <a:t>Exemple de slogan ou pitch</a:t>
            </a:r>
            <a:endParaRPr lang="en-US" sz="2600" u="sng" dirty="0"/>
          </a:p>
        </p:txBody>
      </p:sp>
      <p:sp>
        <p:nvSpPr>
          <p:cNvPr id="3" name="Text 1"/>
          <p:cNvSpPr/>
          <p:nvPr/>
        </p:nvSpPr>
        <p:spPr>
          <a:xfrm>
            <a:off x="1468410" y="2961666"/>
            <a:ext cx="9972278" cy="3809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4100" i="1" dirty="0">
                <a:solidFill>
                  <a:schemeClr val="tx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"Nous combinons intelligence artificielle et bioinformatique pour accélérer votre recherche de nouveaux ligands. SAR, screening off-target, et pipelines IA sur-mesure pour la biotech de demain."</a:t>
            </a:r>
            <a:endParaRPr lang="en-US" sz="4100" dirty="0">
              <a:solidFill>
                <a:schemeClr val="tx2"/>
              </a:solidFill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8157" y="2960954"/>
            <a:ext cx="954024" cy="7467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488092" y="113229"/>
            <a:ext cx="1573280" cy="7074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4344194" y="1231007"/>
            <a:ext cx="2936171" cy="13203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ORTMETHOD" val="pptx_export_from_biorender"/>
  <p:tag name="ILLUSTRATIONID" val="68024c7ecd84abac34438707"/>
  <p:tag name="SLIDEID" val="56ce0f6f-fff5-4d6d-a487-3c6d9971660c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56ce0f6f-fff5-4d6d-a487-3c6d9971660c&quot;:{&quot;id&quot;:&quot;56ce0f6f-fff5-4d6d-a487-3c6d9971660c&quot;,&quot;type&quot;:&quot;FIGURE_OBJECT&quot;,&quot;document&quot;:{&quot;type&quot;:&quot;FIGURE&quot;,&quot;canvasType&quot;:&quot;FIGURE&quot;,&quot;units&quot;:&quot;cm&quot;,&quot;title&quot;:&quot;Title Slide&quot;,&quot;aspectRatio&quot;:1.7777777777777777},&quot;parent&quot;:{&quot;type&quot;:&quot;DOCUMENT&quot;,&quot;parentId&quot;:&quot;7662c2e9-495f-410a-b806-0df0bb2eec4b&quot;,&quot;order&quot;:&quot;57&quot;},&quot;source&quot;:{&quot;id&quot;:&quot;670fddbdcdaa31cbf77a11c6&quot;,&quot;type&quot;:&quot;TEMPLATES&quot;}},&quot;d4a4a77b-18d6-4542-8c35-3296b4af945a&quot;:{&quot;id&quot;:&quot;d4a4a77b-18d6-4542-8c35-3296b4af945a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1280.1259842519682,&quot;y&quot;:720.0708661417322}},&quot;pathStyles&quot;:[{&quot;type&quot;:&quot;FILL&quot;,&quot;fillStyle&quot;:&quot;#ffffff&quot;}],&quot;parent&quot;:{&quot;type&quot;:&quot;FRAME&quot;,&quot;parentId&quot;:&quot;56ce0f6f-fff5-4d6d-a487-3c6d9971660c&quot;,&quot;order&quot;:&quot;5&quot;}},&quot;6873127a-24ab-44c5-9086-50bb2baa41a7&quot;:{&quot;id&quot;:&quot;6873127a-24ab-44c5-9086-50bb2baa41a7&quot;,&quot;type&quot;:&quot;FIGURE_OBJECT&quot;,&quot;relativeTransform&quot;:{&quot;translate&quot;:{&quot;x&quot;:-0.34128294177140894,&quot;y&quot;:-137.12593750262124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64,&quot;color&quot;:&quot;rgba(23,23,23,1)&quot;,&quot;fontWeight&quot;:&quot;bold&quot;,&quot;fontStyle&quot;:&quot;normal&quot;,&quot;decoration&quot;:&quot;none&quot;},&quot;range&quot;:[0,15]}],&quot;text&quot;:&quot;Start Up Meeting&quot;}],&quot;_lastCaretLocation&quot;:{&quot;lineIndex&quot;:0,&quot;runIndex&quot;:0,&quot;charIndex&quot;:8}},&quot;format&quot;:&quot;BETTER_TEXT&quot;,&quot;size&quot;:{&quot;x&quot;:1025.174168147796,&quot;y&quot;:75},&quot;targetSize&quot;:{&quot;x&quot;:1025.174168147796,&quot;y&quot;:75}},&quot;parent&quot;:{&quot;type&quot;:&quot;CHILD&quot;,&quot;parentId&quot;:&quot;56ce0f6f-fff5-4d6d-a487-3c6d9971660c&quot;,&quot;order&quot;:&quot;5&quot;}},&quot;f0abe18a-fcef-4c2a-bde4-11bb69925f31&quot;:{&quot;id&quot;:&quot;f0abe18a-fcef-4c2a-bde4-11bb69925f31&quot;,&quot;type&quot;:&quot;FIGURE_OBJECT&quot;,&quot;relativeTransform&quot;:{&quot;translate&quot;:{&quot;x&quot;:-256.0247869435105,&quot;y&quot;:104.23379475307904},&quot;rotate&quot;:0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26.666666666666664,&quot;color&quot;:&quot;rgba(112,112,113,1)&quot;,&quot;fontWeight&quot;:&quot;bold&quot;,&quot;fontStyle&quot;:&quot;normal&quot;,&quot;decoration&quot;:&quot;none&quot;},&quot;range&quot;:[0,9]}],&quot;text&quot;:&quot;17/04/2025&quot;}],&quot;_lastCaretLocation&quot;:{&quot;lineIndex&quot;:0,&quot;runIndex&quot;:-1,&quot;charIndex&quot;:-1,&quot;endOfLine&quot;:true}},&quot;format&quot;:&quot;BETTER_TEXT&quot;,&quot;size&quot;:{&quot;x&quot;:569.5288619212296,&quot;y&quot;:33.324999999999996},&quot;targetSize&quot;:{&quot;x&quot;:569.5288619212296,&quot;y&quot;:33.324999999999996}},&quot;parent&quot;:{&quot;type&quot;:&quot;CHILD&quot;,&quot;parentId&quot;:&quot;56ce0f6f-fff5-4d6d-a487-3c6d9971660c&quot;,&quot;order&quot;:&quot;7&quot;}},&quot;160f8220-2558-46d4-bc05-7b2229b54cb6&quot;:{&quot;id&quot;:&quot;160f8220-2558-46d4-bc05-7b2229b54cb6&quot;,&quot;type&quot;:&quot;FIGURE_OBJECT&quot;,&quot;relativeTransform&quot;:{&quot;translate&quot;:{&quot;x&quot;:-256.0248940584483,&quot;y&quot;:162.88564115893425},&quot;rotate&quot;:0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26.666666666666664,&quot;color&quot;:&quot;rgba(23,23,23,1)&quot;,&quot;fontWeight&quot;:&quot;normal&quot;,&quot;fontStyle&quot;:&quot;normal&quot;,&quot;decoration&quot;:&quot;none&quot;},&quot;range&quot;:[0,40]}],&quot;text&quot;:&quot;Mohamed Ba, Ayad Haladi, Mike Mailllasson&quot;}],&quot;_lastCaretLocation&quot;:{&quot;lineIndex&quot;:0,&quot;runIndex&quot;:-1,&quot;charIndex&quot;:-1,&quot;endOfLine&quot;:true}},&quot;format&quot;:&quot;BETTER_TEXT&quot;,&quot;size&quot;:{&quot;x&quot;:569.5286476913541,&quot;y&quot;:33.324999999999996},&quot;targetSize&quot;:{&quot;x&quot;:569.5286476913541,&quot;y&quot;:33.324999999999996}},&quot;parent&quot;:{&quot;type&quot;:&quot;CHILD&quot;,&quot;parentId&quot;:&quot;56ce0f6f-fff5-4d6d-a487-3c6d9971660c&quot;,&quot;order&quot;:&quot;8&quot;}},&quot;65a7d9a8-8fbe-4300-998c-bbf309a7738d&quot;:{&quot;type&quot;:&quot;FIGURE_OBJECT&quot;,&quot;id&quot;:&quot;65a7d9a8-8fbe-4300-998c-bbf309a7738d&quot;,&quot;relativeTransform&quot;:{&quot;translate&quot;:{&quot;x&quot;:-539.4557669004346,&quot;y&quot;:-108.40832936148301},&quot;rotate&quot;:0},&quot;opacity&quot;:1,&quot;path&quot;:{&quot;type&quot;:&quot;POLY_LINE&quot;,&quot;points&quot;:[{&quot;x&quot;:0,&quot;y&quot;:-59.793911052168696},{&quot;x&quot;:0,&quot;y&quot;:59.793911052168696}],&quot;closed&quot;:false},&quot;pathStyles&quot;:[{&quot;type&quot;:&quot;FILL&quot;,&quot;fillStyle&quot;:&quot;rgba(0,0,0,0)&quot;},{&quot;type&quot;:&quot;STROKE&quot;,&quot;strokeStyle&quot;:&quot;#232323&quot;,&quot;lineWidth&quot;:10.664,&quot;lineJoin&quot;:&quot;round&quot;}],&quot;isLocked&quot;:false,&quot;parent&quot;:{&quot;type&quot;:&quot;CHILD&quot;,&quot;parentId&quot;:&quot;56ce0f6f-fff5-4d6d-a487-3c6d9971660c&quot;,&quot;order&quot;:&quot;9&quot;},&quot;connectorInfo&quot;:{&quot;connectedObjects&quot;:[],&quot;type&quot;:&quot;LINE&quot;,&quot;offset&quot;:{&quot;x&quot;:0,&quot;y&quot;:0},&quot;bending&quot;:0.1,&quot;firstElementIsHead&quot;:true,&quot;customized&quot;:false}},&quot;9f5c5d2a-78c2-4e4f-941b-31f0f6de40c8&quot;:{&quot;id&quot;:&quot;9f5c5d2a-78c2-4e4f-941b-31f0f6de40c8&quot;,&quot;type&quot;:&quot;FIGURE_OBJECT&quot;,&quot;relativeTransform&quot;:{&quot;translate&quot;:{&quot;x&quot;:-0.34122898876411334,&quot;y&quot;:-74.62642875425799},&quot;rotate&quot;:0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42.666666666666664,&quot;color&quot;:&quot;rgba(23,23,23,1)&quot;,&quot;fontWeight&quot;:&quot;bold&quot;,&quot;fontStyle&quot;:&quot;normal&quot;,&quot;decoration&quot;:&quot;none&quot;},&quot;range&quot;:[0,13]}],&quot;text&quot;:&quot;Business Model&quot;}],&quot;_lastCaretLocation&quot;:{&quot;lineIndex&quot;:0,&quot;runIndex&quot;:-1,&quot;charIndex&quot;:-1,&quot;endOfLine&quot;:true}},&quot;format&quot;:&quot;BETTER_TEXT&quot;,&quot;size&quot;:{&quot;x&quot;:1025.174168147796,&quot;y&quot;:50},&quot;targetSize&quot;:{&quot;x&quot;:1025.174168147796,&quot;y&quot;:50}},&quot;parent&quot;:{&quot;type&quot;:&quot;CHILD&quot;,&quot;parentId&quot;:&quot;56ce0f6f-fff5-4d6d-a487-3c6d9971660c&quot;,&quot;order&quot;:&quot;997&quot;}},&quot;2158e7e7-4886-48ca-bbe7-6b57e6f7eaf0&quot;:{&quot;type&quot;:&quot;FIGURE_OBJECT&quot;,&quot;id&quot;:&quot;2158e7e7-4886-48ca-bbe7-6b57e6f7eaf0&quot;,&quot;relativeTransform&quot;:{&quot;translate&quot;:{&quot;x&quot;:539.3387823333991,&quot;y&quot;:272.6722591291706},&quot;rotate&quot;:0,&quot;skewX&quot;:0,&quot;scale&quot;:{&quot;x&quot;:1,&quot;y&quot;:1}},&quot;opacity&quot;:1,&quot;path&quot;:{&quot;type&quot;:&quot;ELLIPSE&quot;,&quot;size&quot;:{&quot;x&quot;:89,&quot;y&quot;:90.98069837220805}},&quot;isLocked&quot;:false,&quot;pathStyles&quot;:[{&quot;type&quot;:&quot;FILL&quot;,&quot;fillStyle&quot;:&quot;rgba(234,234,234,1)&quot;},{&quot;type&quot;:&quot;STROKE&quot;,&quot;strokeStyle&quot;:&quot;#d0d3d6&quot;,&quot;lineWidth&quot;:2,&quot;lineJoin&quot;:&quot;round&quot;}],&quot;parent&quot;:{&quot;type&quot;:&quot;CHILD&quot;,&quot;parentId&quot;:&quot;56ce0f6f-fff5-4d6d-a487-3c6d9971660c&quot;,&quot;order&quot;:&quot;998&quot;},&quot;layout&quot;:{&quot;sizeRatio&quot;:{&quot;x&quot;:0.7071067811865476,&quot;y&quot;:0.7071067811865476},&quot;keepAspectRatio&quot;:true}},&quot;b39ed266-f50c-43c1-b38d-6ff3656dff9a&quot;:{&quot;id&quot;:&quot;b39ed266-f50c-43c1-b38d-6ff3656dff9a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8.666666666666664,&quot;color&quot;:&quot;rgba(187,187,188,1)&quot;,&quot;fontWeight&quot;:&quot;normal&quot;,&quot;fontStyle&quot;:&quot;normal&quot;,&quot;decoration&quot;:&quot;none&quot;},&quot;range&quot;:[0,12]}],&quot;text&quot;:&quot;Add your logo&quot;}],&quot;_lastCaretLocation&quot;:{&quot;lineIndex&quot;:0,&quot;runIndex&quot;:-1,&quot;charIndex&quot;:-1,&quot;endOfLine&quot;:true}},&quot;format&quot;:&quot;BETTER_TEXT&quot;,&quot;size&quot;:{&quot;x&quot;:62.93250352560273,&quot;y&quot;:64.18666666666665},&quot;targetSize&quot;:{&quot;x&quot;:62.93250352560273,&quot;y&quot;:2}},&quot;parent&quot;:{&quot;type&quot;:&quot;CHILD&quot;,&quot;parentId&quot;:&quot;2158e7e7-4886-48ca-bbe7-6b57e6f7eaf0&quot;,&quot;order&quot;:&quot;5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  <p:tag name="ORIGINALTEMPLATEID" val="670fddbdcdaa31cbf77a11c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423af77e-c476-4179-b166-d81595445e23"/>
  <p:tag name="SELECTIONIDS" val="cdbbcae9-4456-455c-96a6-c617f984966c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cdbbcae9-4456-455c-96a6-c617f984966c&quot;:{&quot;id&quot;:&quot;cdbbcae9-4456-455c-96a6-c617f984966c&quot;,&quot;name&quot;:&quot;Clipboard with chart (symbol)&quot;,&quot;displayName&quot;:&quot;&quot;,&quot;type&quot;:&quot;FIGURE_OBJECT&quot;,&quot;relativeTransform&quot;:{&quot;translate&quot;:{&quot;x&quot;:-583.3735530631453,&quot;y&quot;:185.5194548384421},&quot;rotate&quot;:0,&quot;skewX&quot;:0,&quot;scale&quot;:{&quot;x&quot;:0.3436708553028115,&quot;y&quot;:0.3436708553028115}},&quot;image&quot;:{&quot;url&quot;:&quot;https://icons.cdn.biorender.com/biorender/5e7520bcf71c240028b6b4f1/20200320200216/image/5e7520bcf71c240028b6b4f1.png&quot;,&quot;isPremium&quot;:false,&quot;isOrgIcon&quot;:false,&quot;size&quot;:{&quot;x&quot;:100,&quot;y&quot;:99.31972789115646}},&quot;source&quot;:{&quot;id&quot;:&quot;5e7520bcf71c240028b6b4f1&quot;,&quot;version&quot;:&quot;20200320200216&quot;,&quot;type&quot;:&quot;ASSETS&quot;},&quot;isPremium&quot;:false,&quot;parent&quot;:{&quot;type&quot;:&quot;CHILD&quot;,&quot;parentId&quot;:&quot;423af77e-c476-4179-b166-d81595445e23&quot;,&quot;order&quot;:&quot;999999999999999&quot;}},&quot;423af77e-c476-4179-b166-d81595445e23&quot;:{&quot;id&quot;:&quot;423af77e-c476-4179-b166-d81595445e23&quot;,&quot;type&quot;:&quot;FIGURE_OBJECT&quot;,&quot;document&quot;:{&quot;type&quot;:&quot;FIGURE&quot;,&quot;canvasType&quot;:&quot;FIGURE&quot;,&quot;units&quot;:&quot;cm&quot;,&quot;title&quot;:&quot;Agenda&quot;,&quot;aspectRatio&quot;:1.7777777777777777},&quot;parent&quot;:{&quot;type&quot;:&quot;DOCUMENT&quot;,&quot;parentId&quot;:&quot;7662c2e9-495f-410a-b806-0df0bb2eec4b&quot;,&quot;order&quot;:&quot;577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423af77e-c476-4179-b166-d81595445e23"/>
  <p:tag name="SELECTIONIDS" val="07662e30-b272-41cf-b48a-c4126fa5ed37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07662e30-b272-41cf-b48a-c4126fa5ed37&quot;:{&quot;id&quot;:&quot;07662e30-b272-41cf-b48a-c4126fa5ed37&quot;,&quot;name&quot;:&quot;Magnifying glass (symbol)&quot;,&quot;displayName&quot;:&quot;&quot;,&quot;type&quot;:&quot;FIGURE_OBJECT&quot;,&quot;relativeTransform&quot;:{&quot;translate&quot;:{&quot;x&quot;:-581.6210528070492,&quot;y&quot;:57.95657738854616},&quot;rotate&quot;:0,&quot;skewX&quot;:0,&quot;scale&quot;:{&quot;x&quot;:0.25440085530281065,&quot;y&quot;:0.25440085530281065}},&quot;image&quot;:{&quot;url&quot;:&quot;https://icons.cdn.biorender.com/biorender/608c59abf4c35b0027d51a41/20210430192610/image/608c59abf4c35b0027d51a41.png&quot;,&quot;isPremium&quot;:false,&quot;isOrgIcon&quot;:false,&quot;size&quot;:{&quot;x&quot;:100,&quot;y&quot;:100}},&quot;source&quot;:{&quot;id&quot;:&quot;608c59abf4c35b0027d51a41&quot;,&quot;version&quot;:&quot;20210430192610&quot;,&quot;type&quot;:&quot;ASSETS&quot;},&quot;isPremium&quot;:false,&quot;parent&quot;:{&quot;type&quot;:&quot;CHILD&quot;,&quot;parentId&quot;:&quot;423af77e-c476-4179-b166-d81595445e23&quot;,&quot;order&quot;:&quot;9999999999999995&quot;}},&quot;423af77e-c476-4179-b166-d81595445e23&quot;:{&quot;id&quot;:&quot;423af77e-c476-4179-b166-d81595445e23&quot;,&quot;type&quot;:&quot;FIGURE_OBJECT&quot;,&quot;document&quot;:{&quot;type&quot;:&quot;FIGURE&quot;,&quot;canvasType&quot;:&quot;FIGURE&quot;,&quot;units&quot;:&quot;cm&quot;,&quot;title&quot;:&quot;Agenda&quot;,&quot;aspectRatio&quot;:1.7777777777777777},&quot;parent&quot;:{&quot;type&quot;:&quot;DOCUMENT&quot;,&quot;parentId&quot;:&quot;7662c2e9-495f-410a-b806-0df0bb2eec4b&quot;,&quot;order&quot;:&quot;577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ORTMETHOD" val="pptx_export_from_biorender"/>
  <p:tag name="ILLUSTRATIONID" val="68024c7ecd84abac34438707"/>
  <p:tag name="SLIDEID" val="69a6159b-7e9c-4763-8539-07c9f470bdd5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91c133e8-3c70-411c-8b95-48f0ae1e5ba6&quot;:{&quot;id&quot;:&quot;91c133e8-3c70-411c-8b95-48f0ae1e5ba6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1280.1259842519682,&quot;y&quot;:720.0708661417322}},&quot;pathStyles&quot;:[{&quot;type&quot;:&quot;FILL&quot;,&quot;fillStyle&quot;:&quot;rgba(0,0,0,0)&quot;}],&quot;parent&quot;:{&quot;type&quot;:&quot;FRAME&quot;,&quot;parentId&quot;:&quot;69a6159b-7e9c-4763-8539-07c9f470bdd5&quot;,&quot;order&quot;:&quot;5&quot;}},&quot;052907ca-fbab-4d9c-a9da-0c41e2f9f35b&quot;:{&quot;type&quot;:&quot;FIGURE_OBJECT&quot;,&quot;id&quot;:&quot;052907ca-fbab-4d9c-a9da-0c41e2f9f35b&quot;,&quot;relativeTransform&quot;:{&quot;translate&quot;:{&quot;x&quot;:-456.6901028186094,&quot;y&quot;:-138.40609624013933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75&quot;},&quot;layout&quot;:{&quot;sizeRatio&quot;:{&quot;x&quot;:0.88,&quot;y&quot;:0.88},&quot;keepAspectRatio&quot;:false}},&quot;a28ea6c8-6190-43e2-8f16-488bac9c2d7a&quot;:{&quot;id&quot;:&quot;a28ea6c8-6190-43e2-8f16-488bac9c2d7a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052907ca-fbab-4d9c-a9da-0c41e2f9f35b&quot;,&quot;order&quot;:&quot;5&quot;}},&quot;635f4b55-a069-477b-a935-d7e37fccc3c2&quot;:{&quot;type&quot;:&quot;FIGURE_OBJECT&quot;,&quot;id&quot;:&quot;635f4b55-a069-477b-a935-d7e37fccc3c2&quot;,&quot;relativeTransform&quot;:{&quot;translate&quot;:{&quot;x&quot;:123.58057729024063,&quot;y&quot;:-138.40597903943274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8&quot;},&quot;layout&quot;:{&quot;sizeRatio&quot;:{&quot;x&quot;:0.88,&quot;y&quot;:0.88},&quot;keepAspectRatio&quot;:false}},&quot;e232ad33-3b92-4609-8548-8593926d0839&quot;:{&quot;id&quot;:&quot;e232ad33-3b92-4609-8548-8593926d0839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635f4b55-a069-477b-a935-d7e37fccc3c2&quot;,&quot;order&quot;:&quot;5&quot;}},&quot;e9a12997-2676-4510-aa7b-519d74b118df&quot;:{&quot;type&quot;:&quot;FIGURE_OBJECT&quot;,&quot;id&quot;:&quot;e9a12997-2676-4510-aa7b-519d74b118df&quot;,&quot;relativeTransform&quot;:{&quot;translate&quot;:{&quot;x&quot;:-456.6910710126215,&quot;y&quot;:-57.48784895046513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82&quot;},&quot;layout&quot;:{&quot;sizeRatio&quot;:{&quot;x&quot;:0.88,&quot;y&quot;:0.88},&quot;keepAspectRatio&quot;:false}},&quot;29d35518-5a07-42b6-9b4e-2ae4f33b08fd&quot;:{&quot;id&quot;:&quot;29d35518-5a07-42b6-9b4e-2ae4f33b08fd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e9a12997-2676-4510-aa7b-519d74b118df&quot;,&quot;order&quot;:&quot;5&quot;}},&quot;0c4c77d5-1ba3-4b5c-b8f1-57ad5e6059b8&quot;:{&quot;type&quot;:&quot;FIGURE_OBJECT&quot;,&quot;id&quot;:&quot;0c4c77d5-1ba3-4b5c-b8f1-57ad5e6059b8&quot;,&quot;relativeTransform&quot;:{&quot;translate&quot;:{&quot;x&quot;:123.57960909622852,&quot;y&quot;:-57.487731749758524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85&quot;},&quot;layout&quot;:{&quot;sizeRatio&quot;:{&quot;x&quot;:0.88,&quot;y&quot;:0.88},&quot;keepAspectRatio&quot;:false}},&quot;1b6badc0-8157-423d-9b0c-5d308fe2f292&quot;:{&quot;id&quot;:&quot;1b6badc0-8157-423d-9b0c-5d308fe2f292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0c4c77d5-1ba3-4b5c-b8f1-57ad5e6059b8&quot;,&quot;order&quot;:&quot;5&quot;}},&quot;e5bcbd67-7373-40a6-ac77-7d8f935f743b&quot;:{&quot;type&quot;:&quot;FIGURE_OBJECT&quot;,&quot;id&quot;:&quot;e5bcbd67-7373-40a6-ac77-7d8f935f743b&quot;,&quot;relativeTransform&quot;:{&quot;translate&quot;:{&quot;x&quot;:-456.69029365453764,&quot;y&quot;:23.428912926566092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87&quot;},&quot;layout&quot;:{&quot;sizeRatio&quot;:{&quot;x&quot;:0.88,&quot;y&quot;:0.88},&quot;keepAspectRatio&quot;:false}},&quot;23ee5689-dd57-405c-8db3-00715bf2671e&quot;:{&quot;id&quot;:&quot;23ee5689-dd57-405c-8db3-00715bf2671e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e5bcbd67-7373-40a6-ac77-7d8f935f743b&quot;,&quot;order&quot;:&quot;5&quot;}},&quot;e81c6d3c-41d3-4865-b8f1-58cc2bd7756b&quot;:{&quot;type&quot;:&quot;FIGURE_OBJECT&quot;,&quot;id&quot;:&quot;e81c6d3c-41d3-4865-b8f1-58cc2bd7756b&quot;,&quot;relativeTransform&quot;:{&quot;translate&quot;:{&quot;x&quot;:123.58038645431236,&quot;y&quot;:23.42903012727269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&quot;},&quot;layout&quot;:{&quot;sizeRatio&quot;:{&quot;x&quot;:0.88,&quot;y&quot;:0.88},&quot;keepAspectRatio&quot;:false}},&quot;e6ea92b2-05b6-4da0-9eed-e66f74294d05&quot;:{&quot;id&quot;:&quot;e6ea92b2-05b6-4da0-9eed-e66f74294d05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e81c6d3c-41d3-4865-b8f1-58cc2bd7756b&quot;,&quot;order&quot;:&quot;5&quot;}},&quot;dd66f563-438f-46df-9961-3fb70e737b10&quot;:{&quot;type&quot;:&quot;FIGURE_OBJECT&quot;,&quot;id&quot;:&quot;dd66f563-438f-46df-9961-3fb70e737b10&quot;,&quot;relativeTransform&quot;:{&quot;translate&quot;:{&quot;x&quot;:-456.6904208784896,&quot;y&quot;:104.34608242910467},&quot;rotate&quot;:0,&quot;skewX&quot;:0,&quot;scale&quot;:{&quot;x&quot;:1,&quot;y&quot;:1}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2&quot;},&quot;layout&quot;:{&quot;sizeRatio&quot;:{&quot;x&quot;:0.88,&quot;y&quot;:0.88},&quot;keepAspectRatio&quot;:false}},&quot;7c9cdb9b-1090-441e-a110-65fd3d63efc7&quot;:{&quot;id&quot;:&quot;7c9cdb9b-1090-441e-a110-65fd3d63efc7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8.666666666666664,&quot;color&quot;:&quot;rgba(49,126,194,1)&quot;,&quot;fontWeight&quot;:&quot;bold&quot;,&quot;fontStyle&quot;:&quot;normal&quot;,&quot;decoration&quot;:&quot;none&quot;},&quot;range&quot;:[0,28]}],&quot;text&quot;:&quot;Cliniques de repositionnement&quot;}],&quot;_lastCaretLocation&quot;:{&quot;lineIndex&quot;:0,&quot;runIndex&quot;:-1,&quot;charIndex&quot;:-1,&quot;endOfLine&quot;:true}},&quot;format&quot;:&quot;BETTER_TEXT&quot;,&quot;size&quot;:{&quot;x&quot;:209.58542964912436,&quot;y&quot;:44},&quot;targetSize&quot;:{&quot;x&quot;:209.58542964912436,&quot;y&quot;:2}},&quot;parent&quot;:{&quot;type&quot;:&quot;CHILD&quot;,&quot;parentId&quot;:&quot;dd66f563-438f-46df-9961-3fb70e737b10&quot;,&quot;order&quot;:&quot;5&quot;}},&quot;3e0723e1-8d52-4b27-808a-5811d462dd5c&quot;:{&quot;type&quot;:&quot;FIGURE_OBJECT&quot;,&quot;id&quot;:&quot;3e0723e1-8d52-4b27-808a-5811d462dd5c&quot;,&quot;relativeTransform&quot;:{&quot;translate&quot;:{&quot;x&quot;:123.58025923036041,&quot;y&quot;:104.34619962981125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5&quot;},&quot;layout&quot;:{&quot;sizeRatio&quot;:{&quot;x&quot;:0.88,&quot;y&quot;:0.88},&quot;keepAspectRatio&quot;:false}},&quot;ce0a7ded-b2ab-4f0e-8fde-7ec878145064&quot;:{&quot;id&quot;:&quot;ce0a7ded-b2ab-4f0e-8fde-7ec878145064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0,&quot;charIndex&quot;:122}},&quot;format&quot;:&quot;BETTER_TEXT&quot;,&quot;size&quot;:{&quot;x&quot;:782.5818218496958,&quot;y&quot;:22},&quot;targetSize&quot;:{&quot;x&quot;:782.5818218496958,&quot;y&quot;:2}},&quot;parent&quot;:{&quot;type&quot;:&quot;CHILD&quot;,&quot;parentId&quot;:&quot;3e0723e1-8d52-4b27-808a-5811d462dd5c&quot;,&quot;order&quot;:&quot;5&quot;}},&quot;f5d89b59-5138-4f86-9a52-8d7a99a5fbc0&quot;:{&quot;type&quot;:&quot;FIGURE_OBJECT&quot;,&quot;id&quot;:&quot;f5d89b59-5138-4f86-9a52-8d7a99a5fbc0&quot;,&quot;relativeTransform&quot;:{&quot;translate&quot;:{&quot;x&quot;:-456.6907707443579,&quot;y&quot;:185.26296659378798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55&quot;},&quot;layout&quot;:{&quot;sizeRatio&quot;:{&quot;x&quot;:0.88,&quot;y&quot;:0.88},&quot;keepAspectRatio&quot;:false}},&quot;1a4ef63b-b5ae-4adb-930a-a092c8e7a6e2&quot;:{&quot;id&quot;:&quot;1a4ef63b-b5ae-4adb-930a-a092c8e7a6e2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f5d89b59-5138-4f86-9a52-8d7a99a5fbc0&quot;,&quot;order&quot;:&quot;5&quot;}},&quot;db957d7c-79c1-4d73-aa58-0b0ca700be04&quot;:{&quot;type&quot;:&quot;FIGURE_OBJECT&quot;,&quot;id&quot;:&quot;db957d7c-79c1-4d73-aa58-0b0ca700be04&quot;,&quot;relativeTransform&quot;:{&quot;translate&quot;:{&quot;x&quot;:123.5799093644921,&quot;y&quot;:185.26308379449458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6&quot;},&quot;layout&quot;:{&quot;sizeRatio&quot;:{&quot;x&quot;:0.88,&quot;y&quot;:0.88},&quot;keepAspectRatio&quot;:false}},&quot;9d8783b3-9a39-4beb-b23a-3acd0d2f52d8&quot;:{&quot;id&quot;:&quot;9d8783b3-9a39-4beb-b23a-3acd0d2f52d8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db957d7c-79c1-4d73-aa58-0b0ca700be04&quot;,&quot;order&quot;:&quot;5&quot;}},&quot;702a151f-b178-42b5-a97f-5ecf0628697f&quot;:{&quot;type&quot;:&quot;FIGURE_OBJECT&quot;,&quot;id&quot;:&quot;702a151f-b178-42b5-a97f-5ecf0628697f&quot;,&quot;relativeTransform&quot;:{&quot;translate&quot;:{&quot;x&quot;:-456.69089796830986,&quot;y&quot;:266.18013609632663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7&quot;},&quot;layout&quot;:{&quot;sizeRatio&quot;:{&quot;x&quot;:0.88,&quot;y&quot;:0.88},&quot;keepAspectRatio&quot;:false}},&quot;af0b05ff-f697-4ffc-a19a-e312ce25137a&quot;:{&quot;id&quot;:&quot;af0b05ff-f697-4ffc-a19a-e312ce25137a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702a151f-b178-42b5-a97f-5ecf0628697f&quot;,&quot;order&quot;:&quot;5&quot;}},&quot;2c62ffe6-af03-4fc2-8706-9aa771ba89a5&quot;:{&quot;type&quot;:&quot;FIGURE_OBJECT&quot;,&quot;id&quot;:&quot;2c62ffe6-af03-4fc2-8706-9aa771ba89a5&quot;,&quot;relativeTransform&quot;:{&quot;translate&quot;:{&quot;x&quot;:123.57978214054015,&quot;y&quot;:266.18025329703323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8&quot;},&quot;layout&quot;:{&quot;sizeRatio&quot;:{&quot;x&quot;:0.88,&quot;y&quot;:0.88},&quot;keepAspectRatio&quot;:false}},&quot;70ff14d0-b728-4707-8e4a-3bddbeff8cf8&quot;:{&quot;id&quot;:&quot;70ff14d0-b728-4707-8e4a-3bddbeff8cf8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2c62ffe6-af03-4fc2-8706-9aa771ba89a5&quot;,&quot;order&quot;:&quot;5&quot;}},&quot;a2de757a-d2ec-41c6-a877-24264f2d5baf&quot;:{&quot;id&quot;:&quot;a2de757a-d2ec-41c6-a877-24264f2d5baf&quot;,&quot;type&quot;:&quot;FIGURE_OBJECT&quot;,&quot;relativeTransform&quot;:{&quot;translate&quot;:{&quot;x&quot;:-420.50215352415887,&quot;y&quot;:-298.76701002207807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32,&quot;color&quot;:&quot;rgba(112,112,113,1)&quot;,&quot;fontWeight&quot;:&quot;normal&quot;,&quot;fontStyle&quot;:&quot;normal&quot;,&quot;decoration&quot;:&quot;none&quot;},&quot;range&quot;:[0,17]}],&quot;text&quot;:&quot;Clients potentiels&quot;,&quot;baseStyle&quot;:{&quot;fontFamily&quot;:&quot;Roboto&quot;,&quot;fontSize&quot;:32,&quot;color&quot;:&quot;black&quot;,&quot;fontWeight&quot;:&quot;normal&quot;,&quot;fontStyle&quot;:&quot;normal&quot;,&quot;decoration&quot;:&quot;none&quot;,&quot;script&quot;:&quot;none&quot;}}],&quot;_lastCaretLocation&quot;:{&quot;lineIndex&quot;:0,&quot;runIndex&quot;:0,&quot;charIndex&quot;:0}},&quot;format&quot;:&quot;BETTER_TEXT&quot;,&quot;size&quot;:{&quot;x&quot;:310.541899569655,&quot;y&quot;:38},&quot;targetSize&quot;:{&quot;x&quot;:310.541899569655,&quot;y&quot;:26.66}},&quot;parent&quot;:{&quot;type&quot;:&quot;CHILD&quot;,&quot;parentId&quot;:&quot;69a6159b-7e9c-4763-8539-07c9f470bdd5&quot;,&quot;order&quot;:&quot;9995&quot;}},&quot;de4f8857-9bc6-4f9e-9483-0bf3e9d0b87a&quot;:{&quot;id&quot;:&quot;de4f8857-9bc6-4f9e-9483-0bf3e9d0b87a&quot;,&quot;type&quot;:&quot;FIGURE_OBJECT&quot;,&quot;relativeTransform&quot;:{&quot;translate&quot;:{&quot;x&quot;:-456.69080337269446,&quot;y&quot;:-216.85506915333605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25.333333333333332,&quot;color&quot;:&quot;rgba(49,126,194,1)&quot;,&quot;fontWeight&quot;:&quot;bold&quot;,&quot;fontStyle&quot;:&quot;normal&quot;,&quot;decoration&quot;:&quot;none&quot;,&quot;script&quot;:&quot;none&quot;},&quot;range&quot;:[0,13]}],&quot;text&quot;:&quot;Type de client&quot;}],&quot;_lastCaretLocation&quot;:{&quot;lineIndex&quot;:0,&quot;runIndex&quot;:0,&quot;charIndex&quot;:0}},&quot;format&quot;:&quot;BETTER_TEXT&quot;,&quot;size&quot;:{&quot;x&quot;:208.6035451330222,&quot;y&quot;:30},&quot;targetSize&quot;:{&quot;x&quot;:208.6035451330222,&quot;y&quot;:25.064898004998454}},&quot;parent&quot;:{&quot;type&quot;:&quot;CHILD&quot;,&quot;parentId&quot;:&quot;69a6159b-7e9c-4763-8539-07c9f470bdd5&quot;,&quot;order&quot;:&quot;9997&quot;}},&quot;c464c558-e554-4c26-9822-d4c4c3647472&quot;:{&quot;id&quot;:&quot;c464c558-e554-4c26-9822-d4c4c3647472&quot;,&quot;type&quot;:&quot;FIGURE_OBJECT&quot;,&quot;relativeTransform&quot;:{&quot;translate&quot;:{&quot;x&quot;:-456.6902765248556,&quot;y&quot;:-57.487533014120274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,&quot;range&quot;:[0,3]}],&quot;text&quot;:&quot;CROs&quot;}],&quot;_lastCaretLocation&quot;:{&quot;lineIndex&quot;:0,&quot;runIndex&quot;:-1,&quot;charIndex&quot;:-1,&quot;endOfLine&quot;:true}},&quot;format&quot;:&quot;BETTER_TEXT&quot;,&quot;size&quot;:{&quot;x&quot;:208.6035451330222,&quot;y&quot;:25.064898004998454},&quot;targetSize&quot;:{&quot;x&quot;:208.6035451330222,&quot;y&quot;:25.064898004998454}},&quot;parent&quot;:{&quot;type&quot;:&quot;CHILD&quot;,&quot;parentId&quot;:&quot;69a6159b-7e9c-4763-8539-07c9f470bdd5&quot;,&quot;order&quot;:&quot;9999&quot;}},&quot;bb22d8dc-fcd3-4ddd-ba68-cf52709a3e87&quot;:{&quot;id&quot;:&quot;bb22d8dc-fcd3-4ddd-ba68-cf52709a3e87&quot;,&quot;type&quot;:&quot;FIGURE_OBJECT&quot;,&quot;relativeTransform&quot;:{&quot;translate&quot;:{&quot;x&quot;:-456.6902765248556,&quot;y&quot;:-138.40570926456098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,&quot;range&quot;:[0,6]}],&quot;text&quot;:&quot;biotech&quot;}],&quot;_lastCaretLocation&quot;:{&quot;lineIndex&quot;:0,&quot;runIndex&quot;:-1,&quot;charIndex&quot;:-1,&quot;endOfLine&quot;:true}},&quot;format&quot;:&quot;BETTER_TEXT&quot;,&quot;size&quot;:{&quot;x&quot;:208.6035451330222,&quot;y&quot;:25.064898004998454},&quot;targetSize&quot;:{&quot;x&quot;:208.6035451330222,&quot;y&quot;:25.064898004998454}},&quot;parent&quot;:{&quot;type&quot;:&quot;CHILD&quot;,&quot;parentId&quot;:&quot;69a6159b-7e9c-4763-8539-07c9f470bdd5&quot;,&quot;order&quot;:&quot;99995&quot;}},&quot;b1830dba-d755-4968-8737-3b51b76d2a09&quot;:{&quot;id&quot;:&quot;b1830dba-d755-4968-8737-3b51b76d2a09&quot;,&quot;type&quot;:&quot;FIGURE_OBJECT&quot;,&quot;relativeTransform&quot;:{&quot;translate&quot;:{&quot;x&quot;:-456.69080337269446,&quot;y&quot;:23.429379812400924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,&quot;range&quot;:[0,16]}],&quot;text&quot;:&quot;Start Up deeptech&quot;}],&quot;_lastCaretLocation&quot;:{&quot;lineIndex&quot;:0,&quot;runIndex&quot;:-1,&quot;charIndex&quot;:-1,&quot;endOfLine&quot;:true}},&quot;format&quot;:&quot;BETTER_TEXT&quot;,&quot;size&quot;:{&quot;x&quot;:208.6035451330222,&quot;y&quot;:25.064898004998454},&quot;targetSize&quot;:{&quot;x&quot;:208.6035451330222,&quot;y&quot;:25.064898004998454}},&quot;parent&quot;:{&quot;type&quot;:&quot;CHILD&quot;,&quot;parentId&quot;:&quot;69a6159b-7e9c-4763-8539-07c9f470bdd5&quot;,&quot;order&quot;:&quot;99997&quot;}},&quot;33e187df-aab5-4c3c-bd4a-d2b94fc288d7&quot;:{&quot;id&quot;:&quot;33e187df-aab5-4c3c-bd4a-d2b94fc288d7&quot;,&quot;type&quot;:&quot;FIGURE_OBJECT&quot;,&quot;relativeTransform&quot;:{&quot;translate&quot;:{&quot;x&quot;:-456.69053994877504,&quot;y&quot;:176.24841013921585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,&quot;range&quot;:[0,18]}],&quot;text&quot;:&quot;Instituts Publiques&quot;}],&quot;_lastCaretLocation&quot;:{&quot;lineIndex&quot;:0,&quot;runIndex&quot;:-1,&quot;charIndex&quot;:-1,&quot;endOfLine&quot;:true}},&quot;format&quot;:&quot;BETTER_TEXT&quot;,&quot;size&quot;:{&quot;x&quot;:208.6035451330222,&quot;y&quot;:25.064898004998454},&quot;targetSize&quot;:{&quot;x&quot;:208.6035451330222,&quot;y&quot;:25.064898004998454}},&quot;parent&quot;:{&quot;type&quot;:&quot;CHILD&quot;,&quot;parentId&quot;:&quot;69a6159b-7e9c-4763-8539-07c9f470bdd5&quot;,&quot;order&quot;:&quot;99999&quot;}},&quot;a698f3dc-4959-456a-8473-124c79b39113&quot;:{&quot;id&quot;:&quot;a698f3dc-4959-456a-8473-124c79b39113&quot;,&quot;type&quot;:&quot;FIGURE_OBJECT&quot;,&quot;relativeTransform&quot;:{&quot;translate&quot;:{&quot;x&quot;:-456.69080337269446,&quot;y&quot;:266.18043035709263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,&quot;range&quot;:[0,9]}],&quot;text&quot;:&quot;BIG PHARMA&quot;}],&quot;_lastCaretLocation&quot;:{&quot;lineIndex&quot;:0,&quot;runIndex&quot;:-1,&quot;charIndex&quot;:-1,&quot;endOfLine&quot;:true}},&quot;format&quot;:&quot;BETTER_TEXT&quot;,&quot;size&quot;:{&quot;x&quot;:208.6035451330222,&quot;y&quot;:25.064898004998454},&quot;targetSize&quot;:{&quot;x&quot;:208.6035451330222,&quot;y&quot;:25.064898004998454}},&quot;parent&quot;:{&quot;type&quot;:&quot;CHILD&quot;,&quot;parentId&quot;:&quot;69a6159b-7e9c-4763-8539-07c9f470bdd5&quot;,&quot;order&quot;:&quot;999995&quot;}},&quot;7ece549b-c445-4c61-b236-aac1ca8ea261&quot;:{&quot;id&quot;:&quot;7ece549b-c445-4c61-b236-aac1ca8ea261&quot;,&quot;type&quot;:&quot;FIGURE_OBJECT&quot;,&quot;relativeTransform&quot;:{&quot;translate&quot;:{&quot;x&quot;:123.58074410210739,&quot;y&quot;:-138.40588578395403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range&quot;:[0,88],&quot;style&quot;:{&quot;fontWeight&quot;:&quot;normal&quot;,&quot;fontStyle&quot;:&quot;normal&quot;,&quot;fontSize&quot;:18.666666666666664,&quot;fontFamily&quot;:&quot;Roboto&quot;,&quot;color&quot;:&quot;rgba(23,23,23,1)&quot;,&quot;decoration&quot;:&quot;none&quot;}}],&quot;text&quot;:&quot;Primarily focused on type 2 diabetes, with potential exploration in obesity comorbidities&quot;}],&quot;_lastCaretLocation&quot;:{&quot;lineIndex&quot;:0,&quot;runIndex&quot;:0,&quot;charIndex&quot;:29}},&quot;format&quot;:&quot;BETTER_TEXT&quot;,&quot;size&quot;:{&quot;x&quot;:785.3584677240433,&quot;y&quot;:25.064898004998454},&quot;targetSize&quot;:{&quot;x&quot;:785.3584677240433,&quot;y&quot;:25.064898004998454}},&quot;parent&quot;:{&quot;type&quot;:&quot;CHILD&quot;,&quot;parentId&quot;:&quot;69a6159b-7e9c-4763-8539-07c9f470bdd5&quot;,&quot;order&quot;:&quot;999997&quot;}},&quot;404c98c4-eab5-492d-9347-e8752dbad430&quot;:{&quot;id&quot;:&quot;404c98c4-eab5-492d-9347-e8752dbad430&quot;,&quot;type&quot;:&quot;FIGURE_OBJECT&quot;,&quot;relativeTransform&quot;:{&quot;translate&quot;:{&quot;x&quot;:123.58007314598294,&quot;y&quot;:-57.4883501421722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range&quot;:[0,130],&quot;style&quot;:{&quot;fontWeight&quot;:&quot;normal&quot;,&quot;fontStyle&quot;:&quot;normal&quot;,&quot;fontSize&quot;:18.666666666666664,&quot;fontFamily&quot;:&quot;Roboto&quot;,&quot;color&quot;:&quot;rgba(23,23,23,1)&quot;,&quot;decoration&quot;:&quot;none&quot;}}],&quot;text&quot;:&quot;Unlike current market leaders, our leads are optimized for greater receptor affinity, improving both potency and duration of action&quot;,&quot;baseStyle&quot;:{&quot;fontFamily&quot;:&quot;Roboto&quot;,&quot;fontSize&quot;:18.666666666666664,&quot;color&quot;:&quot;rgba(23,23,23,1)&quot;,&quot;fontWeight&quot;:&quot;normal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785.3584677240433,&quot;y&quot;:43.093333333333334},&quot;targetSize&quot;:{&quot;x&quot;:785.3584677240433,&quot;y&quot;:25.064898004998454}},&quot;parent&quot;:{&quot;type&quot;:&quot;CHILD&quot;,&quot;parentId&quot;:&quot;69a6159b-7e9c-4763-8539-07c9f470bdd5&quot;,&quot;order&quot;:&quot;999998&quot;}},&quot;955173ac-44e5-4810-a2c8-b1661802af59&quot;:{&quot;id&quot;:&quot;955173ac-44e5-4810-a2c8-b1661802af59&quot;,&quot;type&quot;:&quot;FIGURE_OBJECT&quot;,&quot;relativeTransform&quot;:{&quot;translate&quot;:{&quot;x&quot;:123.57975333346793,&quot;y&quot;:23.4288889177878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range&quot;:[0,119],&quot;style&quot;:{&quot;fontWeight&quot;:&quot;normal&quot;,&quot;fontStyle&quot;:&quot;normal&quot;,&quot;fontSize&quot;:18.666666666666664,&quot;fontFamily&quot;:&quot;Roboto&quot;,&quot;color&quot;:&quot;rgba(23,23,23,1)&quot;,&quot;decoration&quot;:&quot;none&quot;}}],&quot;text&quot;:&quot;Preliminary data from animal model suggest fewer GI side effects than seen with first-generation GLP-1 receptor agonists&quot;}],&quot;_lastCaretLocation&quot;:{&quot;lineIndex&quot;:0,&quot;runIndex&quot;:0,&quot;charIndex&quot;:111}},&quot;format&quot;:&quot;BETTER_TEXT&quot;,&quot;size&quot;:{&quot;x&quot;:785.3584677240433,&quot;y&quot;:43.093333333333334},&quot;targetSize&quot;:{&quot;x&quot;:785.3584677240433,&quot;y&quot;:25.064898004998454}},&quot;parent&quot;:{&quot;type&quot;:&quot;CHILD&quot;,&quot;parentId&quot;:&quot;69a6159b-7e9c-4763-8539-07c9f470bdd5&quot;,&quot;order&quot;:&quot;999999&quot;}},&quot;1910fdea-d9a4-485a-8a6b-d579087ff21e&quot;:{&quot;id&quot;:&quot;1910fdea-d9a4-485a-8a6b-d579087ff21e&quot;,&quot;type&quot;:&quot;FIGURE_OBJECT&quot;,&quot;relativeTransform&quot;:{&quot;translate&quot;:{&quot;x&quot;:123.57974494194481,&quot;y&quot;:104.3460657156563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range&quot;:[0,134],&quot;style&quot;:{&quot;fontWeight&quot;:&quot;normal&quot;,&quot;fontStyle&quot;:&quot;normal&quot;,&quot;fontSize&quot;:18.666666666666664,&quot;fontFamily&quot;:&quot;Roboto&quot;,&quot;color&quot;:&quot;rgba(23,23,23,1)&quot;,&quot;decoration&quot;:&quot;none&quot;}}],&quot;text&quot;:&quot;Pharmacokinetic profiles indicate a longer half-life than currently available agonists, potentially enabling weekly versus daily dosing&quot;,&quot;baseStyle&quot;:{&quot;fontFamily&quot;:&quot;Roboto&quot;,&quot;fontSize&quot;:18.666666666666664,&quot;color&quot;:&quot;rgba(23,23,23,1)&quot;,&quot;fontWeight&quot;:&quot;normal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785.3584677240433,&quot;y&quot;:43.093333333333334},&quot;targetSize&quot;:{&quot;x&quot;:785.3584677240433,&quot;y&quot;:25.064898004998454}},&quot;parent&quot;:{&quot;type&quot;:&quot;CHILD&quot;,&quot;parentId&quot;:&quot;69a6159b-7e9c-4763-8539-07c9f470bdd5&quot;,&quot;order&quot;:&quot;9999997&quot;}},&quot;f5afc966-e84f-4d9d-88c4-403794322679&quot;:{&quot;id&quot;:&quot;f5afc966-e84f-4d9d-88c4-403794322679&quot;,&quot;type&quot;:&quot;FIGURE_OBJECT&quot;,&quot;relativeTransform&quot;:{&quot;translate&quot;:{&quot;x&quot;:123.580067551634,&quot;y&quot;:185.2634557901025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Weight&quot;:&quot;normal&quot;,&quot;fontStyle&quot;:&quot;normal&quot;,&quot;fontSize&quot;:18.666666666666664,&quot;fontFamily&quot;:&quot;Roboto&quot;,&quot;color&quot;:&quot;rgba(23,23,23,1)&quot;,&quot;decoration&quot;:&quot;none&quot;},&quot;range&quot;:[0,87]}],&quot;text&quot;:&quot;Dosing optimization and establishing clear differentiation in long-term efficacy studies&quot;,&quot;baseStyle&quot;:{&quot;fontFamily&quot;:&quot;Roboto&quot;,&quot;fontSize&quot;:18.666666666666664,&quot;color&quot;:&quot;rgba(23,23,23,1)&quot;,&quot;fontWeight&quot;:&quot;normal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785.3584677240433,&quot;y&quot;:25.064898004998454},&quot;targetSize&quot;:{&quot;x&quot;:785.3584677240433,&quot;y&quot;:25.064898004998454}},&quot;parent&quot;:{&quot;type&quot;:&quot;CHILD&quot;,&quot;parentId&quot;:&quot;69a6159b-7e9c-4763-8539-07c9f470bdd5&quot;,&quot;order&quot;:&quot;9999998&quot;}},&quot;35f67d68-954b-4e8f-8ee8-ec268983f5af&quot;:{&quot;id&quot;:&quot;35f67d68-954b-4e8f-8ee8-ec268983f5af&quot;,&quot;type&quot;:&quot;FIGURE_OBJECT&quot;,&quot;relativeTransform&quot;:{&quot;translate&quot;:{&quot;x&quot;:123.5804307237785,&quot;y&quot;:266.180253986737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Weight&quot;:&quot;normal&quot;,&quot;fontStyle&quot;:&quot;normal&quot;,&quot;fontSize&quot;:18.666666666666664,&quot;fontFamily&quot;:&quot;Roboto&quot;,&quot;color&quot;:&quot;rgba(23,23,23,1)&quot;,&quot;decoration&quot;:&quot;none&quot;},&quot;range&quot;:[0,134]}],&quot;text&quot;:&quot;Validate efficacy and toxicity profile of the most promising candidate molecules through preclinical assays to enable lead optimization&quot;,&quot;baseStyle&quot;:{&quot;fontFamily&quot;:&quot;Roboto&quot;,&quot;fontSize&quot;:18.666666666666664,&quot;color&quot;:&quot;rgba(23,23,23,1)&quot;,&quot;fontWeight&quot;:&quot;normal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785.3584677240433,&quot;y&quot;:43.093333333333334},&quot;targetSize&quot;:{&quot;x&quot;:785.3584677240433,&quot;y&quot;:25.064898004998454}},&quot;parent&quot;:{&quot;type&quot;:&quot;CHILD&quot;,&quot;parentId&quot;:&quot;69a6159b-7e9c-4763-8539-07c9f470bdd5&quot;,&quot;order&quot;:&quot;9999999&quot;}},&quot;f93615b2-341f-4d89-bb3e-c47cbe0f648a&quot;:{&quot;id&quot;:&quot;f93615b2-341f-4d89-bb3e-c47cbe0f648a&quot;,&quot;type&quot;:&quot;FIGURE_OBJECT&quot;,&quot;relativeTransform&quot;:{&quot;translate&quot;:{&quot;x&quot;:149.11941681067805,&quot;y&quot;:-209.8553216643605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25.333333333333332,&quot;color&quot;:&quot;rgba(49,126,194,1)&quot;,&quot;fontWeight&quot;:&quot;bold&quot;,&quot;fontStyle&quot;:&quot;normal&quot;,&quot;decoration&quot;:&quot;none&quot;,&quot;script&quot;:&quot;none&quot;},&quot;range&quot;:[0,31]}],&quot;text&quot;:&quot;Pourquoi ils achètent ce service&quot;}],&quot;_lastCaretLocation&quot;:{&quot;lineIndex&quot;:0,&quot;runIndex&quot;:0,&quot;charIndex&quot;:0}},&quot;format&quot;:&quot;BETTER_TEXT&quot;,&quot;size&quot;:{&quot;x&quot;:506.84320301189797,&quot;y&quot;:44},&quot;targetSize&quot;:{&quot;x&quot;:506.84320301189797,&quot;y&quot;:44}},&quot;parent&quot;:{&quot;type&quot;:&quot;CHILD&quot;,&quot;parentId&quot;:&quot;69a6159b-7e9c-4763-8539-07c9f470bdd5&quot;,&quot;order&quot;:&quot;99999995&quot;}},&quot;9f6a088c-98f4-43a5-8c0b-1ddfad6fff87&quot;:{&quot;id&quot;:&quot;9f6a088c-98f4-43a5-8c0b-1ddfad6fff87&quot;,&quot;name&quot;:&quot;Microscope (symbol)&quot;,&quot;displayName&quot;:&quot;&quot;,&quot;type&quot;:&quot;FIGURE_OBJECT&quot;,&quot;relativeTransform&quot;:{&quot;translate&quot;:{&quot;x&quot;:-607.3535901816373,&quot;y&quot;:-143.17819669185536},&quot;rotate&quot;:0,&quot;skewX&quot;:0,&quot;scale&quot;:{&quot;x&quot;:0.2466059551537036,&quot;y&quot;:0.2466059551537036}},&quot;image&quot;:{&quot;url&quot;:&quot;https://icons.cdn.biorender.com/biorender/608c5afff4c35b0027d51a5f/20210430193218/image/608c5afff4c35b0027d51a5f.png&quot;,&quot;isPremium&quot;:false,&quot;isOrgIcon&quot;:false,&quot;size&quot;:{&quot;x&quot;:100,&quot;y&quot;:140.35087719298244}},&quot;source&quot;:{&quot;id&quot;:&quot;608c5afff4c35b0027d51a5f&quot;,&quot;version&quot;:&quot;20210430193218&quot;,&quot;type&quot;:&quot;ASSETS&quot;},&quot;isPremium&quot;:false,&quot;parent&quot;:{&quot;type&quot;:&quot;CHILD&quot;,&quot;parentId&quot;:&quot;69a6159b-7e9c-4763-8539-07c9f470bdd5&quot;,&quot;order&quot;:&quot;99999997&quot;}},&quot;015df7c0-d161-4b0a-b4b4-bdda7e512838&quot;:{&quot;id&quot;:&quot;015df7c0-d161-4b0a-b4b4-bdda7e512838&quot;,&quot;name&quot;:&quot;Medicine 2 (symbol)&quot;,&quot;displayName&quot;:&quot;&quot;,&quot;type&quot;:&quot;FIGURE_OBJECT&quot;,&quot;relativeTransform&quot;:{&quot;translate&quot;:{&quot;x&quot;:-608.4210278430821,&quot;y&quot;:104.34570976366064},&quot;rotate&quot;:0,&quot;skewX&quot;:0,&quot;scale&quot;:{&quot;x&quot;:0.3221825957298279,&quot;y&quot;:0.3221825957298279}},&quot;image&quot;:{&quot;url&quot;:&quot;https://icons.cdn.biorender.com/biorender/60b65b128c8ab10026e38f95/20210601160758/image/60b65b128c8ab10026e38f95.png&quot;,&quot;isPremium&quot;:false,&quot;isOrgIcon&quot;:false,&quot;size&quot;:{&quot;x&quot;:100,&quot;y&quot;:100}},&quot;source&quot;:{&quot;id&quot;:&quot;60b65b128c8ab10026e38f95&quot;,&quot;version&quot;:&quot;20210601160758&quot;,&quot;type&quot;:&quot;ASSETS&quot;},&quot;isPremium&quot;:false,&quot;parent&quot;:{&quot;type&quot;:&quot;CHILD&quot;,&quot;parentId&quot;:&quot;69a6159b-7e9c-4763-8539-07c9f470bdd5&quot;,&quot;order&quot;:&quot;99999998&quot;}},&quot;4091ab57-013e-4693-b6c8-346fa55280f8&quot;:{&quot;id&quot;:&quot;4091ab57-013e-4693-b6c8-346fa55280f8&quot;,&quot;name&quot;:&quot;Hospital (symbol)&quot;,&quot;displayName&quot;:&quot;&quot;,&quot;type&quot;:&quot;FIGURE_OBJECT&quot;,&quot;relativeTransform&quot;:{&quot;translate&quot;:{&quot;x&quot;:-607.7434968692679,&quot;y&quot;:181.858887529124},&quot;rotate&quot;:0,&quot;skewX&quot;:0,&quot;scale&quot;:{&quot;x&quot;:0.3628516399860382,&quot;y&quot;:0.3628516399860382}},&quot;image&quot;:{&quot;url&quot;:&quot;https://icons.cdn.biorender.com/biorender/60b65a448c8ab10026e38f59/20210601160506/image/60b65a448c8ab10026e38f59.png&quot;,&quot;isPremium&quot;:false,&quot;isOrgIcon&quot;:false,&quot;size&quot;:{&quot;x&quot;:100,&quot;y&quot;:100}},&quot;source&quot;:{&quot;id&quot;:&quot;60b65a448c8ab10026e38f59&quot;,&quot;version&quot;:&quot;20210601160506&quot;,&quot;type&quot;:&quot;ASSETS&quot;},&quot;isPremium&quot;:false,&quot;parent&quot;:{&quot;type&quot;:&quot;CHILD&quot;,&quot;parentId&quot;:&quot;69a6159b-7e9c-4763-8539-07c9f470bdd5&quot;,&quot;order&quot;:&quot;99999999&quot;}},&quot;b89ec5c5-71ee-4496-b57b-f82451b4e545&quot;:{&quot;id&quot;:&quot;b89ec5c5-71ee-4496-b57b-f82451b4e545&quot;,&quot;name&quot;:&quot;Seedling (symbol)&quot;,&quot;displayName&quot;:&quot;&quot;,&quot;type&quot;:&quot;FIGURE_OBJECT&quot;,&quot;relativeTransform&quot;:{&quot;translate&quot;:{&quot;x&quot;:-607.3536623589416,&quot;y&quot;:18.790955057554633},&quot;rotate&quot;:0,&quot;skewX&quot;:0,&quot;scale&quot;:{&quot;x&quot;:0.24661720338821194,&quot;y&quot;:0.24661720338821197}},&quot;image&quot;:{&quot;url&quot;:&quot;https://icons.cdn.biorender.com/biorender/65c10606dd873a2fbd4e1dc4/20240205160043/image/65c10606dd873a2fbd4e1dc4.png&quot;,&quot;isPremium&quot;:false,&quot;isOrgIcon&quot;:false,&quot;size&quot;:{&quot;x&quot;:100,&quot;y&quot;:90}},&quot;source&quot;:{&quot;id&quot;:&quot;65c10606dd873a2fbd4e1dc4&quot;,&quot;version&quot;:&quot;20240205160043&quot;,&quot;type&quot;:&quot;ASSETS&quot;},&quot;isPremium&quot;:false,&quot;parent&quot;:{&quot;type&quot;:&quot;CHILD&quot;,&quot;parentId&quot;:&quot;69a6159b-7e9c-4763-8539-07c9f470bdd5&quot;,&quot;order&quot;:&quot;999999995&quot;}},&quot;27436880-b44f-4490-a5ac-e16e74b37ca6&quot;:{&quot;id&quot;:&quot;27436880-b44f-4490-a5ac-e16e74b37ca6&quot;,&quot;name&quot;:&quot;Pill bottle (symbol)&quot;,&quot;displayName&quot;:&quot;&quot;,&quot;type&quot;:&quot;FIGURE_OBJECT&quot;,&quot;relativeTransform&quot;:{&quot;translate&quot;:{&quot;x&quot;:-604.3547581528312,&quot;y&quot;:262.6038911787154},&quot;rotate&quot;:0,&quot;skewX&quot;:0,&quot;scale&quot;:{&quot;x&quot;:0.3221825957298279,&quot;y&quot;:0.3221825957298279}},&quot;image&quot;:{&quot;url&quot;:&quot;https://icons.cdn.biorender.com/biorender/608c5b9cf4c35b0027d51a9b/20210430193501/image/608c5b9cf4c35b0027d51a9b.png&quot;,&quot;isPremium&quot;:false,&quot;isOrgIcon&quot;:false,&quot;size&quot;:{&quot;x&quot;:100,&quot;y&quot;:100}},&quot;source&quot;:{&quot;id&quot;:&quot;608c5b9cf4c35b0027d51a9b&quot;,&quot;version&quot;:&quot;20210430193501&quot;,&quot;type&quot;:&quot;ASSETS&quot;},&quot;isPremium&quot;:false,&quot;parent&quot;:{&quot;type&quot;:&quot;CHILD&quot;,&quot;parentId&quot;:&quot;69a6159b-7e9c-4763-8539-07c9f470bdd5&quot;,&quot;order&quot;:&quot;999999997&quot;}},&quot;5ccbebb2-642d-4d1a-8e86-480c182e6d02&quot;:{&quot;id&quot;:&quot;5ccbebb2-642d-4d1a-8e86-480c182e6d02&quot;,&quot;name&quot;:&quot;Test tube (symbol)&quot;,&quot;displayName&quot;:&quot;&quot;,&quot;type&quot;:&quot;FIGURE_OBJECT&quot;,&quot;relativeTransform&quot;:{&quot;translate&quot;:{&quot;x&quot;:-608.396363519808,&quot;y&quot;:-56.0366684867289},&quot;rotate&quot;:0.7227184324933197,&quot;skewX&quot;:2.0366014665636428e-16,&quot;scale&quot;:{&quot;x&quot;:0.3197074266580435,&quot;y&quot;:0.33534958545978233}},&quot;image&quot;:{&quot;url&quot;:&quot;https://icons.cdn.biorender.com/biorender/608c5d8cf4c35b0027d51b31/20210430194303/image/608c5d8cf4c35b0027d51b31.png&quot;,&quot;isPremium&quot;:false,&quot;isOrgIcon&quot;:false,&quot;size&quot;:{&quot;x&quot;:65,&quot;y&quot;:108.33333333333333}},&quot;source&quot;:{&quot;id&quot;:&quot;608c5d8cf4c35b0027d51b31&quot;,&quot;version&quot;:&quot;20210430194303&quot;,&quot;type&quot;:&quot;ASSETS&quot;},&quot;isPremium&quot;:false,&quot;parent&quot;:{&quot;type&quot;:&quot;CHILD&quot;,&quot;parentId&quot;:&quot;69a6159b-7e9c-4763-8539-07c9f470bdd5&quot;,&quot;order&quot;:&quot;999999998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  <p:tag name="ORIGINALTEMPLATEID" val="670fddbdcdaa31cbf77a11c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052907ca-fbab-4d9c-a9da-0c41e2f9f35b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052907ca-fbab-4d9c-a9da-0c41e2f9f35b&quot;:{&quot;type&quot;:&quot;FIGURE_OBJECT&quot;,&quot;id&quot;:&quot;052907ca-fbab-4d9c-a9da-0c41e2f9f35b&quot;,&quot;relativeTransform&quot;:{&quot;translate&quot;:{&quot;x&quot;:-456.6901028186094,&quot;y&quot;:-138.40609624013933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75&quot;},&quot;layout&quot;:{&quot;sizeRatio&quot;:{&quot;x&quot;:0.88,&quot;y&quot;:0.88},&quot;keepAspectRatio&quot;:false}},&quot;a28ea6c8-6190-43e2-8f16-488bac9c2d7a&quot;:{&quot;id&quot;:&quot;a28ea6c8-6190-43e2-8f16-488bac9c2d7a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052907ca-fbab-4d9c-a9da-0c41e2f9f35b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635f4b55-a069-477b-a935-d7e37fccc3c2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635f4b55-a069-477b-a935-d7e37fccc3c2&quot;:{&quot;type&quot;:&quot;FIGURE_OBJECT&quot;,&quot;id&quot;:&quot;635f4b55-a069-477b-a935-d7e37fccc3c2&quot;,&quot;relativeTransform&quot;:{&quot;translate&quot;:{&quot;x&quot;:123.58057729024063,&quot;y&quot;:-138.40597903943274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8&quot;},&quot;layout&quot;:{&quot;sizeRatio&quot;:{&quot;x&quot;:0.88,&quot;y&quot;:0.88},&quot;keepAspectRatio&quot;:false}},&quot;e232ad33-3b92-4609-8548-8593926d0839&quot;:{&quot;id&quot;:&quot;e232ad33-3b92-4609-8548-8593926d0839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635f4b55-a069-477b-a935-d7e37fccc3c2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e9a12997-2676-4510-aa7b-519d74b118df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e9a12997-2676-4510-aa7b-519d74b118df&quot;:{&quot;type&quot;:&quot;FIGURE_OBJECT&quot;,&quot;id&quot;:&quot;e9a12997-2676-4510-aa7b-519d74b118df&quot;,&quot;relativeTransform&quot;:{&quot;translate&quot;:{&quot;x&quot;:-456.6910710126215,&quot;y&quot;:-57.48784895046513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82&quot;},&quot;layout&quot;:{&quot;sizeRatio&quot;:{&quot;x&quot;:0.88,&quot;y&quot;:0.88},&quot;keepAspectRatio&quot;:false}},&quot;29d35518-5a07-42b6-9b4e-2ae4f33b08fd&quot;:{&quot;id&quot;:&quot;29d35518-5a07-42b6-9b4e-2ae4f33b08fd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e9a12997-2676-4510-aa7b-519d74b118df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0c4c77d5-1ba3-4b5c-b8f1-57ad5e6059b8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0c4c77d5-1ba3-4b5c-b8f1-57ad5e6059b8&quot;:{&quot;type&quot;:&quot;FIGURE_OBJECT&quot;,&quot;id&quot;:&quot;0c4c77d5-1ba3-4b5c-b8f1-57ad5e6059b8&quot;,&quot;relativeTransform&quot;:{&quot;translate&quot;:{&quot;x&quot;:123.57960909622852,&quot;y&quot;:-57.487731749758524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85&quot;},&quot;layout&quot;:{&quot;sizeRatio&quot;:{&quot;x&quot;:0.88,&quot;y&quot;:0.88},&quot;keepAspectRatio&quot;:false}},&quot;1b6badc0-8157-423d-9b0c-5d308fe2f292&quot;:{&quot;id&quot;:&quot;1b6badc0-8157-423d-9b0c-5d308fe2f292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0c4c77d5-1ba3-4b5c-b8f1-57ad5e6059b8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e5bcbd67-7373-40a6-ac77-7d8f935f743b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e5bcbd67-7373-40a6-ac77-7d8f935f743b&quot;:{&quot;type&quot;:&quot;FIGURE_OBJECT&quot;,&quot;id&quot;:&quot;e5bcbd67-7373-40a6-ac77-7d8f935f743b&quot;,&quot;relativeTransform&quot;:{&quot;translate&quot;:{&quot;x&quot;:-456.69029365453764,&quot;y&quot;:23.428912926566092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87&quot;},&quot;layout&quot;:{&quot;sizeRatio&quot;:{&quot;x&quot;:0.88,&quot;y&quot;:0.88},&quot;keepAspectRatio&quot;:false}},&quot;23ee5689-dd57-405c-8db3-00715bf2671e&quot;:{&quot;id&quot;:&quot;23ee5689-dd57-405c-8db3-00715bf2671e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e5bcbd67-7373-40a6-ac77-7d8f935f743b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e81c6d3c-41d3-4865-b8f1-58cc2bd7756b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e81c6d3c-41d3-4865-b8f1-58cc2bd7756b&quot;:{&quot;type&quot;:&quot;FIGURE_OBJECT&quot;,&quot;id&quot;:&quot;e81c6d3c-41d3-4865-b8f1-58cc2bd7756b&quot;,&quot;relativeTransform&quot;:{&quot;translate&quot;:{&quot;x&quot;:123.58038645431236,&quot;y&quot;:23.42903012727269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&quot;},&quot;layout&quot;:{&quot;sizeRatio&quot;:{&quot;x&quot;:0.88,&quot;y&quot;:0.88},&quot;keepAspectRatio&quot;:false}},&quot;e6ea92b2-05b6-4da0-9eed-e66f74294d05&quot;:{&quot;id&quot;:&quot;e6ea92b2-05b6-4da0-9eed-e66f74294d05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e81c6d3c-41d3-4865-b8f1-58cc2bd7756b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dd66f563-438f-46df-9961-3fb70e737b10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dd66f563-438f-46df-9961-3fb70e737b10&quot;:{&quot;type&quot;:&quot;FIGURE_OBJECT&quot;,&quot;id&quot;:&quot;dd66f563-438f-46df-9961-3fb70e737b10&quot;,&quot;relativeTransform&quot;:{&quot;translate&quot;:{&quot;x&quot;:-456.6904208784896,&quot;y&quot;:104.34608242910467},&quot;rotate&quot;:0,&quot;skewX&quot;:0,&quot;scale&quot;:{&quot;x&quot;:1,&quot;y&quot;:1}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2&quot;},&quot;layout&quot;:{&quot;sizeRatio&quot;:{&quot;x&quot;:0.88,&quot;y&quot;:0.88},&quot;keepAspectRatio&quot;:false}},&quot;7c9cdb9b-1090-441e-a110-65fd3d63efc7&quot;:{&quot;id&quot;:&quot;7c9cdb9b-1090-441e-a110-65fd3d63efc7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8.666666666666664,&quot;color&quot;:&quot;rgba(49,126,194,1)&quot;,&quot;fontWeight&quot;:&quot;bold&quot;,&quot;fontStyle&quot;:&quot;normal&quot;,&quot;decoration&quot;:&quot;none&quot;},&quot;range&quot;:[0,28]}],&quot;text&quot;:&quot;Cliniques de repositionnement&quot;}],&quot;_lastCaretLocation&quot;:{&quot;lineIndex&quot;:0,&quot;runIndex&quot;:-1,&quot;charIndex&quot;:-1,&quot;endOfLine&quot;:true}},&quot;format&quot;:&quot;BETTER_TEXT&quot;,&quot;size&quot;:{&quot;x&quot;:209.58542964912436,&quot;y&quot;:44},&quot;targetSize&quot;:{&quot;x&quot;:209.58542964912436,&quot;y&quot;:2}},&quot;parent&quot;:{&quot;type&quot;:&quot;CHILD&quot;,&quot;parentId&quot;:&quot;dd66f563-438f-46df-9961-3fb70e737b10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56ce0f6f-fff5-4d6d-a487-3c6d9971660c"/>
  <p:tag name="SELECTIONIDS" val="65a7d9a8-8fbe-4300-998c-bbf309a7738d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65a7d9a8-8fbe-4300-998c-bbf309a7738d&quot;:{&quot;type&quot;:&quot;FIGURE_OBJECT&quot;,&quot;id&quot;:&quot;65a7d9a8-8fbe-4300-998c-bbf309a7738d&quot;,&quot;relativeTransform&quot;:{&quot;translate&quot;:{&quot;x&quot;:-539.4557669004346,&quot;y&quot;:-108.40832936148301},&quot;rotate&quot;:0},&quot;opacity&quot;:1,&quot;path&quot;:{&quot;type&quot;:&quot;POLY_LINE&quot;,&quot;points&quot;:[{&quot;x&quot;:0,&quot;y&quot;:-59.793911052168696},{&quot;x&quot;:0,&quot;y&quot;:59.793911052168696}],&quot;closed&quot;:false},&quot;pathStyles&quot;:[{&quot;type&quot;:&quot;FILL&quot;,&quot;fillStyle&quot;:&quot;rgba(0,0,0,0)&quot;},{&quot;type&quot;:&quot;STROKE&quot;,&quot;strokeStyle&quot;:&quot;#232323&quot;,&quot;lineWidth&quot;:10.664,&quot;lineJoin&quot;:&quot;round&quot;}],&quot;isLocked&quot;:false,&quot;parent&quot;:{&quot;type&quot;:&quot;CHILD&quot;,&quot;parentId&quot;:&quot;56ce0f6f-fff5-4d6d-a487-3c6d9971660c&quot;,&quot;order&quot;:&quot;9&quot;},&quot;connectorInfo&quot;:{&quot;connectedObjects&quot;:[],&quot;type&quot;:&quot;LINE&quot;,&quot;offset&quot;:{&quot;x&quot;:0,&quot;y&quot;:0},&quot;bending&quot;:0.1,&quot;firstElementIsHead&quot;:true,&quot;customized&quot;:false}},&quot;56ce0f6f-fff5-4d6d-a487-3c6d9971660c&quot;:{&quot;id&quot;:&quot;56ce0f6f-fff5-4d6d-a487-3c6d9971660c&quot;,&quot;type&quot;:&quot;FIGURE_OBJECT&quot;,&quot;document&quot;:{&quot;type&quot;:&quot;FIGURE&quot;,&quot;canvasType&quot;:&quot;FIGURE&quot;,&quot;units&quot;:&quot;cm&quot;,&quot;title&quot;:&quot;Title Slide&quot;,&quot;aspectRatio&quot;:1.7777777777777777},&quot;parent&quot;:{&quot;type&quot;:&quot;DOCUMENT&quot;,&quot;parentId&quot;:&quot;7662c2e9-495f-410a-b806-0df0bb2eec4b&quot;,&quot;order&quot;:&quot;57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3e0723e1-8d52-4b27-808a-5811d462dd5c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3e0723e1-8d52-4b27-808a-5811d462dd5c&quot;:{&quot;type&quot;:&quot;FIGURE_OBJECT&quot;,&quot;id&quot;:&quot;3e0723e1-8d52-4b27-808a-5811d462dd5c&quot;,&quot;relativeTransform&quot;:{&quot;translate&quot;:{&quot;x&quot;:123.58025923036041,&quot;y&quot;:104.34619962981125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5&quot;},&quot;layout&quot;:{&quot;sizeRatio&quot;:{&quot;x&quot;:0.88,&quot;y&quot;:0.88},&quot;keepAspectRatio&quot;:false}},&quot;ce0a7ded-b2ab-4f0e-8fde-7ec878145064&quot;:{&quot;id&quot;:&quot;ce0a7ded-b2ab-4f0e-8fde-7ec878145064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0,&quot;charIndex&quot;:122}},&quot;format&quot;:&quot;BETTER_TEXT&quot;,&quot;size&quot;:{&quot;x&quot;:782.5818218496958,&quot;y&quot;:22},&quot;targetSize&quot;:{&quot;x&quot;:782.5818218496958,&quot;y&quot;:2}},&quot;parent&quot;:{&quot;type&quot;:&quot;CHILD&quot;,&quot;parentId&quot;:&quot;3e0723e1-8d52-4b27-808a-5811d462dd5c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f5d89b59-5138-4f86-9a52-8d7a99a5fbc0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f5d89b59-5138-4f86-9a52-8d7a99a5fbc0&quot;:{&quot;type&quot;:&quot;FIGURE_OBJECT&quot;,&quot;id&quot;:&quot;f5d89b59-5138-4f86-9a52-8d7a99a5fbc0&quot;,&quot;relativeTransform&quot;:{&quot;translate&quot;:{&quot;x&quot;:-456.6907707443579,&quot;y&quot;:185.26296659378798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55&quot;},&quot;layout&quot;:{&quot;sizeRatio&quot;:{&quot;x&quot;:0.88,&quot;y&quot;:0.88},&quot;keepAspectRatio&quot;:false}},&quot;1a4ef63b-b5ae-4adb-930a-a092c8e7a6e2&quot;:{&quot;id&quot;:&quot;1a4ef63b-b5ae-4adb-930a-a092c8e7a6e2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f5d89b59-5138-4f86-9a52-8d7a99a5fbc0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db957d7c-79c1-4d73-aa58-0b0ca700be04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db957d7c-79c1-4d73-aa58-0b0ca700be04&quot;:{&quot;type&quot;:&quot;FIGURE_OBJECT&quot;,&quot;id&quot;:&quot;db957d7c-79c1-4d73-aa58-0b0ca700be04&quot;,&quot;relativeTransform&quot;:{&quot;translate&quot;:{&quot;x&quot;:123.5799093644921,&quot;y&quot;:185.26308379449458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6&quot;},&quot;layout&quot;:{&quot;sizeRatio&quot;:{&quot;x&quot;:0.88,&quot;y&quot;:0.88},&quot;keepAspectRatio&quot;:false}},&quot;9d8783b3-9a39-4beb-b23a-3acd0d2f52d8&quot;:{&quot;id&quot;:&quot;9d8783b3-9a39-4beb-b23a-3acd0d2f52d8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db957d7c-79c1-4d73-aa58-0b0ca700be04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702a151f-b178-42b5-a97f-5ecf0628697f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702a151f-b178-42b5-a97f-5ecf0628697f&quot;:{&quot;type&quot;:&quot;FIGURE_OBJECT&quot;,&quot;id&quot;:&quot;702a151f-b178-42b5-a97f-5ecf0628697f&quot;,&quot;relativeTransform&quot;:{&quot;translate&quot;:{&quot;x&quot;:-456.69089796830986,&quot;y&quot;:266.18013609632663},&quot;rotate&quot;:0},&quot;opacity&quot;:1,&quot;path&quot;:{&quot;type&quot;:&quot;RECT&quot;,&quot;size&quot;:{&quot;x&quot;:238.16526096491404,&quot;y&quot;:69.41130436884013},&quot;cornerRounding&quot;:{&quot;type&quot;:&quot;ARC_LENGTH&quot;,&quot;global&quot;:13.105933037709507},&quot;selectedObjectIds&quot;:[&quot;ab450a48-3780-46d2-8748-e89ab5738eeb&quot;]},&quot;pathStyles&quot;:[{&quot;type&quot;:&quot;FILL&quot;,&quot;fillStyle&quot;:&quot;rgb(230, 232, 236)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7&quot;},&quot;layout&quot;:{&quot;sizeRatio&quot;:{&quot;x&quot;:0.88,&quot;y&quot;:0.88},&quot;keepAspectRatio&quot;:false}},&quot;af0b05ff-f697-4ffc-a19a-e312ce25137a&quot;:{&quot;id&quot;:&quot;af0b05ff-f697-4ffc-a19a-e312ce25137a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8.666666666666664,&quot;color&quot;:&quot;rgba(23,23,23,1)&quot;,&quot;fontWeight&quot;:&quot;bold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209.58542964912436,&quot;y&quot;:22},&quot;targetSize&quot;:{&quot;x&quot;:209.58542964912436,&quot;y&quot;:2}},&quot;parent&quot;:{&quot;type&quot;:&quot;CHILD&quot;,&quot;parentId&quot;:&quot;702a151f-b178-42b5-a97f-5ecf0628697f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2c62ffe6-af03-4fc2-8706-9aa771ba89a5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2c62ffe6-af03-4fc2-8706-9aa771ba89a5&quot;:{&quot;type&quot;:&quot;FIGURE_OBJECT&quot;,&quot;id&quot;:&quot;2c62ffe6-af03-4fc2-8706-9aa771ba89a5&quot;,&quot;relativeTransform&quot;:{&quot;translate&quot;:{&quot;x&quot;:123.57978214054015,&quot;y&quot;:266.18025329703323},&quot;rotate&quot;:0},&quot;opacity&quot;:1,&quot;path&quot;:{&quot;type&quot;:&quot;RECT&quot;,&quot;size&quot;:{&quot;x&quot;:889.2975248291997,&quot;y&quot;:69.41153877025336},&quot;cornerRounding&quot;:{&quot;type&quot;:&quot;ARC_LENGTH&quot;,&quot;global&quot;:10.532319012674105},&quot;selectedObjectIds&quot;:[&quot;edd27498-0739-4465-8e88-50b6a98cd97b&quot;]},&quot;pathStyles&quot;:[{&quot;type&quot;:&quot;FILL&quot;,&quot;fillStyle&quot;:&quot;#f6f7fa&quot;},{&quot;type&quot;:&quot;STROKE&quot;,&quot;strokeStyle&quot;:&quot;rgba(23,23,23,1)&quot;,&quot;lineWidth&quot;:0,&quot;lineJoin&quot;:&quot;round&quot;}],&quot;isLocked&quot;:false,&quot;parent&quot;:{&quot;type&quot;:&quot;CHILD&quot;,&quot;parentId&quot;:&quot;69a6159b-7e9c-4763-8539-07c9f470bdd5&quot;,&quot;order&quot;:&quot;998&quot;},&quot;layout&quot;:{&quot;sizeRatio&quot;:{&quot;x&quot;:0.88,&quot;y&quot;:0.88},&quot;keepAspectRatio&quot;:false}},&quot;70ff14d0-b728-4707-8e4a-3bddbeff8cf8&quot;:{&quot;id&quot;:&quot;70ff14d0-b728-4707-8e4a-3bddbeff8cf8&quot;,&quot;type&quot;:&quot;FIGURE_OBJECT&quot;,&quot;relativeTransform&quot;:{&quot;translate&quot;:{&quot;x&quot;:0,&quot;y&quot;:0},&quot;rotate&quot;:0},&quot;text&quot;:{&quot;textData&quot;:{&quot;lineSpacing&quot;:&quot;normal&quot;,&quot;alignment&quot;:&quot;left&quot;,&quot;verticalAlign&quot;:&quot;TOP&quot;,&quot;lines&quot;:[{&quot;runs&quot;:[],&quot;text&quot;:&quot;&quot;,&quot;baseStyle&quot;:{&quot;fontWeight&quot;:&quot;normal&quot;,&quot;fontStyle&quot;:&quot;normal&quot;,&quot;fontSize&quot;:18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782.5818218496958,&quot;y&quot;:22},&quot;targetSize&quot;:{&quot;x&quot;:782.5818218496958,&quot;y&quot;:2}},&quot;parent&quot;:{&quot;type&quot;:&quot;CHILD&quot;,&quot;parentId&quot;:&quot;2c62ffe6-af03-4fc2-8706-9aa771ba89a5&quot;,&quot;order&quot;:&quot;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9f6a088c-98f4-43a5-8c0b-1ddfad6fff87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9f6a088c-98f4-43a5-8c0b-1ddfad6fff87&quot;:{&quot;id&quot;:&quot;9f6a088c-98f4-43a5-8c0b-1ddfad6fff87&quot;,&quot;name&quot;:&quot;Microscope (symbol)&quot;,&quot;displayName&quot;:&quot;&quot;,&quot;type&quot;:&quot;FIGURE_OBJECT&quot;,&quot;relativeTransform&quot;:{&quot;translate&quot;:{&quot;x&quot;:-607.3535901816373,&quot;y&quot;:-143.17819669185536},&quot;rotate&quot;:0,&quot;skewX&quot;:0,&quot;scale&quot;:{&quot;x&quot;:0.2466059551537036,&quot;y&quot;:0.2466059551537036}},&quot;image&quot;:{&quot;url&quot;:&quot;https://icons.cdn.biorender.com/biorender/608c5afff4c35b0027d51a5f/20210430193218/image/608c5afff4c35b0027d51a5f.png&quot;,&quot;isPremium&quot;:false,&quot;isOrgIcon&quot;:false,&quot;size&quot;:{&quot;x&quot;:100,&quot;y&quot;:140.35087719298244}},&quot;source&quot;:{&quot;id&quot;:&quot;608c5afff4c35b0027d51a5f&quot;,&quot;version&quot;:&quot;20210430193218&quot;,&quot;type&quot;:&quot;ASSETS&quot;},&quot;isPremium&quot;:false,&quot;parent&quot;:{&quot;type&quot;:&quot;CHILD&quot;,&quot;parentId&quot;:&quot;69a6159b-7e9c-4763-8539-07c9f470bdd5&quot;,&quot;order&quot;:&quot;99999997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015df7c0-d161-4b0a-b4b4-bdda7e512838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015df7c0-d161-4b0a-b4b4-bdda7e512838&quot;:{&quot;id&quot;:&quot;015df7c0-d161-4b0a-b4b4-bdda7e512838&quot;,&quot;name&quot;:&quot;Medicine 2 (symbol)&quot;,&quot;displayName&quot;:&quot;&quot;,&quot;type&quot;:&quot;FIGURE_OBJECT&quot;,&quot;relativeTransform&quot;:{&quot;translate&quot;:{&quot;x&quot;:-608.4210278430821,&quot;y&quot;:104.34570976366064},&quot;rotate&quot;:0,&quot;skewX&quot;:0,&quot;scale&quot;:{&quot;x&quot;:0.3221825957298279,&quot;y&quot;:0.3221825957298279}},&quot;image&quot;:{&quot;url&quot;:&quot;https://icons.cdn.biorender.com/biorender/60b65b128c8ab10026e38f95/20210601160758/image/60b65b128c8ab10026e38f95.png&quot;,&quot;isPremium&quot;:false,&quot;isOrgIcon&quot;:false,&quot;size&quot;:{&quot;x&quot;:100,&quot;y&quot;:100}},&quot;source&quot;:{&quot;id&quot;:&quot;60b65b128c8ab10026e38f95&quot;,&quot;version&quot;:&quot;20210601160758&quot;,&quot;type&quot;:&quot;ASSETS&quot;},&quot;isPremium&quot;:false,&quot;parent&quot;:{&quot;type&quot;:&quot;CHILD&quot;,&quot;parentId&quot;:&quot;69a6159b-7e9c-4763-8539-07c9f470bdd5&quot;,&quot;order&quot;:&quot;99999998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4091ab57-013e-4693-b6c8-346fa55280f8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4091ab57-013e-4693-b6c8-346fa55280f8&quot;:{&quot;id&quot;:&quot;4091ab57-013e-4693-b6c8-346fa55280f8&quot;,&quot;name&quot;:&quot;Hospital (symbol)&quot;,&quot;displayName&quot;:&quot;&quot;,&quot;type&quot;:&quot;FIGURE_OBJECT&quot;,&quot;relativeTransform&quot;:{&quot;translate&quot;:{&quot;x&quot;:-607.7434968692679,&quot;y&quot;:181.858887529124},&quot;rotate&quot;:0,&quot;skewX&quot;:0,&quot;scale&quot;:{&quot;x&quot;:0.3628516399860382,&quot;y&quot;:0.3628516399860382}},&quot;image&quot;:{&quot;url&quot;:&quot;https://icons.cdn.biorender.com/biorender/60b65a448c8ab10026e38f59/20210601160506/image/60b65a448c8ab10026e38f59.png&quot;,&quot;isPremium&quot;:false,&quot;isOrgIcon&quot;:false,&quot;size&quot;:{&quot;x&quot;:100,&quot;y&quot;:100}},&quot;source&quot;:{&quot;id&quot;:&quot;60b65a448c8ab10026e38f59&quot;,&quot;version&quot;:&quot;20210601160506&quot;,&quot;type&quot;:&quot;ASSETS&quot;},&quot;isPremium&quot;:false,&quot;parent&quot;:{&quot;type&quot;:&quot;CHILD&quot;,&quot;parentId&quot;:&quot;69a6159b-7e9c-4763-8539-07c9f470bdd5&quot;,&quot;order&quot;:&quot;99999999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b89ec5c5-71ee-4496-b57b-f82451b4e545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b89ec5c5-71ee-4496-b57b-f82451b4e545&quot;:{&quot;id&quot;:&quot;b89ec5c5-71ee-4496-b57b-f82451b4e545&quot;,&quot;name&quot;:&quot;Seedling (symbol)&quot;,&quot;displayName&quot;:&quot;&quot;,&quot;type&quot;:&quot;FIGURE_OBJECT&quot;,&quot;relativeTransform&quot;:{&quot;translate&quot;:{&quot;x&quot;:-607.3536623589416,&quot;y&quot;:18.790955057554633},&quot;rotate&quot;:0,&quot;skewX&quot;:0,&quot;scale&quot;:{&quot;x&quot;:0.24661720338821194,&quot;y&quot;:0.24661720338821197}},&quot;image&quot;:{&quot;url&quot;:&quot;https://icons.cdn.biorender.com/biorender/65c10606dd873a2fbd4e1dc4/20240205160043/image/65c10606dd873a2fbd4e1dc4.png&quot;,&quot;isPremium&quot;:false,&quot;isOrgIcon&quot;:false,&quot;size&quot;:{&quot;x&quot;:100,&quot;y&quot;:90}},&quot;source&quot;:{&quot;id&quot;:&quot;65c10606dd873a2fbd4e1dc4&quot;,&quot;version&quot;:&quot;20240205160043&quot;,&quot;type&quot;:&quot;ASSETS&quot;},&quot;isPremium&quot;:false,&quot;parent&quot;:{&quot;type&quot;:&quot;CHILD&quot;,&quot;parentId&quot;:&quot;69a6159b-7e9c-4763-8539-07c9f470bdd5&quot;,&quot;order&quot;:&quot;999999995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27436880-b44f-4490-a5ac-e16e74b37ca6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27436880-b44f-4490-a5ac-e16e74b37ca6&quot;:{&quot;id&quot;:&quot;27436880-b44f-4490-a5ac-e16e74b37ca6&quot;,&quot;name&quot;:&quot;Pill bottle (symbol)&quot;,&quot;displayName&quot;:&quot;&quot;,&quot;type&quot;:&quot;FIGURE_OBJECT&quot;,&quot;relativeTransform&quot;:{&quot;translate&quot;:{&quot;x&quot;:-604.3547581528312,&quot;y&quot;:262.6038911787154},&quot;rotate&quot;:0,&quot;skewX&quot;:0,&quot;scale&quot;:{&quot;x&quot;:0.3221825957298279,&quot;y&quot;:0.3221825957298279}},&quot;image&quot;:{&quot;url&quot;:&quot;https://icons.cdn.biorender.com/biorender/608c5b9cf4c35b0027d51a9b/20210430193501/image/608c5b9cf4c35b0027d51a9b.png&quot;,&quot;isPremium&quot;:false,&quot;isOrgIcon&quot;:false,&quot;size&quot;:{&quot;x&quot;:100,&quot;y&quot;:100}},&quot;source&quot;:{&quot;id&quot;:&quot;608c5b9cf4c35b0027d51a9b&quot;,&quot;version&quot;:&quot;20210430193501&quot;,&quot;type&quot;:&quot;ASSETS&quot;},&quot;isPremium&quot;:false,&quot;parent&quot;:{&quot;type&quot;:&quot;CHILD&quot;,&quot;parentId&quot;:&quot;69a6159b-7e9c-4763-8539-07c9f470bdd5&quot;,&quot;order&quot;:&quot;999999997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ORTMETHOD" val="pptx_export_from_biorender"/>
  <p:tag name="ILLUSTRATIONID" val="68024c7ecd84abac34438707"/>
  <p:tag name="SLIDEID" val="4eecb301-43d1-4db2-98db-d490d22f407a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4eecb301-43d1-4db2-98db-d490d22f407a&quot;:{&quot;id&quot;:&quot;4eecb301-43d1-4db2-98db-d490d22f407a&quot;,&quot;type&quot;:&quot;FIGURE_OBJECT&quot;,&quot;document&quot;:{&quot;type&quot;:&quot;FIGURE&quot;,&quot;canvasType&quot;:&quot;FIGURE&quot;,&quot;units&quot;:&quot;cm&quot;,&quot;title&quot;:&quot;Impact Statement&quot;,&quot;aspectRatio&quot;:1.7777777777777777},&quot;parent&quot;:{&quot;type&quot;:&quot;DOCUMENT&quot;,&quot;parentId&quot;:&quot;7662c2e9-495f-410a-b806-0df0bb2eec4b&quot;,&quot;order&quot;:&quot;575&quot;},&quot;layout&quot;:{&quot;sizeRatio&quot;:{&quot;x&quot;:0.88,&quot;y&quot;:0.88},&quot;keepAspectRatio&quot;:false},&quot;source&quot;:{&quot;id&quot;:&quot;670fddbdcdaa31cbf77a11c6&quot;,&quot;type&quot;:&quot;TEMPLATES&quot;}},&quot;164b8678-30a5-46b4-b3da-752299df6d40&quot;:{&quot;id&quot;:&quot;164b8678-30a5-46b4-b3da-752299df6d40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1280.1259842519682,&quot;y&quot;:720.0708661417322}},&quot;pathStyles&quot;:[{&quot;type&quot;:&quot;FILL&quot;,&quot;fillStyle&quot;:&quot;rgba(0,0,0,0)&quot;}],&quot;parent&quot;:{&quot;type&quot;:&quot;FRAME&quot;,&quot;parentId&quot;:&quot;4eecb301-43d1-4db2-98db-d490d22f407a&quot;,&quot;order&quot;:&quot;5&quot;}},&quot;495cc9a9-50b3-493e-9437-7307275e208d&quot;:{&quot;id&quot;:&quot;495cc9a9-50b3-493e-9437-7307275e208d&quot;,&quot;type&quot;:&quot;FIGURE_OBJECT&quot;,&quot;relativeTransform&quot;:{&quot;translate&quot;:{&quot;x&quot;:-340.3727527462373,&quot;y&quot;:-289.767030863584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37.33333333333333,&quot;color&quot;:&quot;rgba(112,112,113,1)&quot;,&quot;fontWeight&quot;:&quot;normal&quot;,&quot;fontStyle&quot;:&quot;normal&quot;,&quot;decoration&quot;:&quot;none&quot;},&quot;range&quot;:[0,26]}],&quot;text&quot;:&quot;Viabilité du business model&quot;}],&quot;_lastCaretLocation&quot;:{&quot;lineIndex&quot;:0,&quot;runIndex&quot;:0,&quot;charIndex&quot;:8}},&quot;format&quot;:&quot;BETTER_TEXT&quot;,&quot;size&quot;:{&quot;x&quot;:470.80070112549816,&quot;y&quot;:56},&quot;targetSize&quot;:{&quot;x&quot;:470.80070112549816,&quot;y&quot;:56}},&quot;parent&quot;:{&quot;type&quot;:&quot;CHILD&quot;,&quot;parentId&quot;:&quot;4eecb301-43d1-4db2-98db-d490d22f407a&quot;,&quot;order&quot;:&quot;7&quot;}},&quot;40ec75dc-9fe8-469d-a480-ef852d3156a2&quot;:{&quot;type&quot;:&quot;FIGURE_OBJECT&quot;,&quot;id&quot;:&quot;40ec75dc-9fe8-469d-a480-ef852d3156a2&quot;,&quot;relativeTransform&quot;:{&quot;translate&quot;:{&quot;x&quot;:1.806210330351007,&quot;y&quot;:7.70955966972744},&quot;rotate&quot;:0,&quot;skewX&quot;:0,&quot;scale&quot;:{&quot;x&quot;:1,&quot;y&quot;:1}},&quot;opacity&quot;:1,&quot;path&quot;:{&quot;type&quot;:&quot;RECT&quot;,&quot;size&quot;:{&quot;x&quot;:1155.1594121369562,&quot;y&quot;:538.9528380537051},&quot;cornerRounding&quot;:{&quot;type&quot;:&quot;ARC_LENGTH&quot;,&quot;global&quot;:14.82435768692693},&quot;selectedObjectIds&quot;:[&quot;b2c46108-cee7-4da3-84ea-e677dea78ec5&quot;]},&quot;pathStyles&quot;:[{&quot;type&quot;:&quot;FILL&quot;,&quot;fillStyle&quot;:&quot;rgb(242, 243, 245)&quot;},{&quot;type&quot;:&quot;STROKE&quot;,&quot;strokeStyle&quot;:&quot;#95AAD3&quot;,&quot;lineWidth&quot;:0,&quot;lineJoin&quot;:&quot;round&quot;}],&quot;isLocked&quot;:false,&quot;parent&quot;:{&quot;type&quot;:&quot;CHILD&quot;,&quot;parentId&quot;:&quot;4eecb301-43d1-4db2-98db-d490d22f407a&quot;,&quot;order&quot;:&quot;9&quot;},&quot;layout&quot;:{&quot;sizeRatio&quot;:{&quot;x&quot;:0.88,&quot;y&quot;:0.88},&quot;keepAspectRatio&quot;:false}},&quot;93890f42-90c7-4021-9559-2a8d836014de&quot;:{&quot;id&quot;:&quot;93890f42-90c7-4021-9559-2a8d836014de&quot;,&quot;type&quot;:&quot;FIGURE_OBJECT&quot;,&quot;relativeTransform&quot;:{&quot;translate&quot;:{&quot;x&quot;:0,&quot;y&quot;:0},&quot;rotate&quot;:0},&quot;text&quot;:{&quot;textData&quot;:{&quot;lineSpacing&quot;:&quot;onehalf&quot;,&quot;alignment&quot;:&quot;center&quot;,&quot;verticalAlign&quot;:&quot;TOP&quot;,&quot;lines&quot;:[{&quot;runs&quot;:[],&quot;text&quot;:&quot;&quot;,&quot;baseStyle&quot;:{&quot;fontWeight&quot;:&quot;bold&quot;,&quot;fontStyle&quot;:&quot;normal&quot;,&quot;fontSize&quot;:26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1016.5402826805214,&quot;y&quot;:32},&quot;targetSize&quot;:{&quot;x&quot;:1016.5402826805214,&quot;y&quot;:2}},&quot;parent&quot;:{&quot;type&quot;:&quot;CHILD&quot;,&quot;parentId&quot;:&quot;40ec75dc-9fe8-469d-a480-ef852d3156a2&quot;,&quot;order&quot;:&quot;5&quot;}},&quot;b4f1afb7-62ee-49da-845c-574a7802e327&quot;:{&quot;id&quot;:&quot;b4f1afb7-62ee-49da-845c-574a7802e327&quot;,&quot;type&quot;:&quot;FIGURE_OBJECT&quot;,&quot;relativeTransform&quot;:{&quot;translate&quot;:{&quot;x&quot;:-17.84932591558387,&quot;y&quot;:-36.04221515653285},&quot;rotate&quot;:0,&quot;skewX&quot;:0,&quot;scale&quot;:{&quot;x&quot;:1,&quot;y&quot;:1}},&quot;text&quot;:{&quot;textData&quot;:{&quot;lineSpacing&quot;:&quot;onehalf&quot;,&quot;alignment&quot;:&quot;justify-left&quot;,&quot;verticalAlign&quot;:&quot;CENTER&quot;,&quot;lines&quot;:[{&quot;runs&quot;:[{&quot;range&quot;:[0,17],&quot;style&quot;:{&quot;fontWeight&quot;:&quot;bold&quot;,&quot;fontStyle&quot;:&quot;normal&quot;,&quot;fontSize&quot;:26.666666666666664,&quot;fontFamily&quot;:&quot;Roboto&quot;,&quot;color&quot;:&quot;rgba(49,126,194,1)&quot;,&quot;decoration&quot;:&quot;none&quot;}},{&quot;range&quot;:[18,66],&quot;style&quot;:{&quot;fontWeight&quot;:&quot;normal&quot;,&quot;fontStyle&quot;:&quot;normal&quot;,&quot;fontSize&quot;:26.666666666666664,&quot;fontFamily&quot;:&quot;Roboto&quot;,&quot;color&quot;:&quot;rgba(49,126,194,1)&quot;,&quot;decoration&quot;:&quot;none&quot;}}],&quot;text&quot;:&quot;Demande croissante en IA\net bioinformatique dans le drug discovery.&quot;,&quot;textIndent&quot;:{&quot;type&quot;:&quot;bullet&quot;,&quot;indent&quot;:1,&quot;symbol&quot;:&quot;●&quot;,&quot;unit&quot;:&quot;levels&quot;},&quot;baseStyle&quot;:{&quot;fontFamily&quot;:&quot;Roboto&quot;,&quot;fontSize&quot;:26.666666666666664,&quot;color&quot;:&quot;rgba(23,23,23,1)&quot;,&quot;fontWeight&quot;:&quot;normal&quot;,&quot;fontStyle&quot;:&quot;normal&quot;,&quot;decoration&quot;:&quot;none&quot;,&quot;script&quot;:&quot;none&quot;}},{&quot;runs&quot;:[],&quot;text&quot;:&quot;&quot;,&quot;textIndent&quot;:{&quot;type&quot;:&quot;bullet&quot;,&quot;indent&quot;:1,&quot;symbol&quot;:&quot;●&quot;,&quot;unit&quot;:&quot;levels&quot;},&quot;baseStyle&quot;:{&quot;fontFamily&quot;:&quot;Roboto&quot;,&quot;fontSize&quot;:26.666666666666664,&quot;color&quot;:&quot;rgba(49,126,194,1)&quot;,&quot;fontWeight&quot;:&quot;normal&quot;,&quot;fontStyle&quot;:&quot;normal&quot;,&quot;decoration&quot;:&quot;none&quot;,&quot;script&quot;:&quot;none&quot;}},{&quot;runs&quot;:[{&quot;range&quot;:[0,11],&quot;style&quot;:{&quot;fontWeight&quot;:&quot;normal&quot;,&quot;fontStyle&quot;:&quot;normal&quot;,&quot;fontSize&quot;:26.666666666666664,&quot;fontFamily&quot;:&quot;Roboto&quot;,&quot;color&quot;:&quot;rgba(49,126,194,1)&quot;,&quot;decoration&quot;:&quot;none&quot;}},{&quot;range&quot;:[12,50],&quot;style&quot;:{&quot;fontWeight&quot;:&quot;bold&quot;,&quot;fontStyle&quot;:&quot;normal&quot;,&quot;fontSize&quot;:26.666666666666664,&quot;fontFamily&quot;:&quot;Roboto&quot;,&quot;color&quot;:&quot;rgba(49,126,194,1)&quot;,&quot;decoration&quot;:&quot;none&quot;}},{&quot;range&quot;:[51,62],&quot;style&quot;:{&quot;fontWeight&quot;:&quot;normal&quot;,&quot;fontStyle&quot;:&quot;normal&quot;,&quot;fontSize&quot;:26.666666666666664,&quot;fontFamily&quot;:&quot;Roboto&quot;,&quot;color&quot;:&quot;rgba(49,126,194,1)&quot;,&quot;decoration&quot;:&quot;none&quot;}}],&quot;text&quot;:&quot;Beaucoup\nde biotechs n'ont pas d’experts bioinfo/IA en interne.&quot;,&quot;textIndent&quot;:{&quot;type&quot;:&quot;bullet&quot;,&quot;indent&quot;:1,&quot;symbol&quot;:&quot;●&quot;,&quot;unit&quot;:&quot;levels&quot;},&quot;baseStyle&quot;:{&quot;fontFamily&quot;:&quot;Roboto&quot;,&quot;fontSize&quot;:26.666666666666664,&quot;color&quot;:&quot;rgba(23,23,23,1)&quot;,&quot;fontWeight&quot;:&quot;bold&quot;,&quot;fontStyle&quot;:&quot;normal&quot;,&quot;decoration&quot;:&quot;none&quot;,&quot;script&quot;:&quot;none&quot;}},{&quot;runs&quot;:[],&quot;text&quot;:&quot;&quot;,&quot;textIndent&quot;:{&quot;type&quot;:&quot;bullet&quot;,&quot;indent&quot;:1,&quot;symbol&quot;:&quot;●&quot;,&quot;unit&quot;:&quot;levels&quot;},&quot;baseStyle&quot;:{&quot;fontFamily&quot;:&quot;Roboto&quot;,&quot;fontSize&quot;:26.666666666666664,&quot;color&quot;:&quot;rgba(49,126,194,1)&quot;,&quot;fontWeight&quot;:&quot;normal&quot;,&quot;fontStyle&quot;:&quot;normal&quot;,&quot;decoration&quot;:&quot;none&quot;,&quot;script&quot;:&quot;none&quot;}},{&quot;textIndent&quot;:{&quot;type&quot;:&quot;bullet&quot;,&quot;indent&quot;:1,&quot;symbol&quot;:&quot;●&quot;,&quot;unit&quot;:&quot;levels&quot;},&quot;runs&quot;:[{&quot;style&quot;:{&quot;fontWeight&quot;:&quot;normal&quot;,&quot;fontStyle&quot;:&quot;normal&quot;,&quot;fontSize&quot;:26.666666666666664,&quot;fontFamily&quot;:&quot;Roboto&quot;,&quot;color&quot;:&quot;rgba(49,126,194,1)&quot;,&quot;decoration&quot;:&quot;none&quot;},&quot;range&quot;:[0,8]},{&quot;range&quot;:[9,43],&quot;style&quot;:{&quot;fontWeight&quot;:&quot;bold&quot;,&quot;fontStyle&quot;:&quot;normal&quot;,&quot;fontSize&quot;:26.666666666666664,&quot;fontFamily&quot;:&quot;Roboto&quot;,&quot;color&quot;:&quot;rgba(49,126,194,1)&quot;,&quot;decoration&quot;:&quot;none&quot;}},{&quot;range&quot;:[44,85],&quot;style&quot;:{&quot;fontWeight&quot;:&quot;normal&quot;,&quot;fontStyle&quot;:&quot;normal&quot;,&quot;fontSize&quot;:26.666666666666664,&quot;fontFamily&quot;:&quot;Roboto&quot;,&quot;color&quot;:&quot;rgba(49,126,194,1)&quot;,&quot;decoration&quot;:&quot;none&quot;}}],&quot;text&quot;:&quot;Proposez un mix de service et de technologie,\nce qui permet une monétisation flexible.&quot;,&quot;baseStyle&quot;:{&quot;fontFamily&quot;:&quot;Roboto&quot;,&quot;fontSize&quot;:26.666666666666664,&quot;color&quot;:&quot;rgba(23,23,23,1)&quot;,&quot;fontWeight&quot;:&quot;normal&quot;,&quot;fontStyle&quot;:&quot;normal&quot;,&quot;decoration&quot;:&quot;none&quot;,&quot;script&quot;:&quot;none&quot;}},{&quot;runs&quot;:[],&quot;text&quot;:&quot;&quot;,&quot;textIndent&quot;:{&quot;type&quot;:&quot;bullet&quot;,&quot;indent&quot;:1,&quot;symbol&quot;:&quot;●&quot;,&quot;unit&quot;:&quot;levels&quot;},&quot;baseStyle&quot;:{&quot;fontFamily&quot;:&quot;Roboto&quot;,&quot;fontSize&quot;:26.666666666666664,&quot;color&quot;:&quot;rgba(49,126,194,1)&quot;,&quot;fontWeight&quot;:&quot;normal&quot;,&quot;fontStyle&quot;:&quot;normal&quot;,&quot;decoration&quot;:&quot;none&quot;,&quot;script&quot;:&quot;none&quot;}},{&quot;textIndent&quot;:{&quot;type&quot;:&quot;bullet&quot;,&quot;indent&quot;:1,&quot;symbol&quot;:&quot;●&quot;,&quot;unit&quot;:&quot;levels&quot;},&quot;runs&quot;:[{&quot;style&quot;:{&quot;fontWeight&quot;:&quot;normal&quot;,&quot;fontStyle&quot;:&quot;normal&quot;,&quot;fontSize&quot;:26.666666666666664,&quot;fontFamily&quot;:&quot;Roboto&quot;,&quot;color&quot;:&quot;rgba(49,126,194,1)&quot;,&quot;decoration&quot;:&quot;none&quot;},&quot;range&quot;:[0,11]},{&quot;range&quot;:[12,42],&quot;style&quot;:{&quot;fontWeight&quot;:&quot;bold&quot;,&quot;fontStyle&quot;:&quot;normal&quot;,&quot;fontSize&quot;:26.666666666666664,&quot;fontFamily&quot;:&quot;Roboto&quot;,&quot;color&quot;:&quot;rgba(49,126,194,1)&quot;,&quot;decoration&quot;:&quot;none&quot;}},{&quot;range&quot;:[43,115],&quot;style&quot;:{&quot;fontWeight&quot;:&quot;normal&quot;,&quot;fontStyle&quot;:&quot;normal&quot;,&quot;fontSize&quot;:26.666666666666664,&quot;fontFamily&quot;:&quot;Roboto&quot;,&quot;color&quot;:&quot;rgba(49,126,194,1)&quot;,&quot;decoration&quot;:&quot;none&quot;}}],&quot;text&quot;:&quot;Ajoutez une couche\nde conseil technologique (veille et sélection d'outils), très appréciée des start-ups et des PME.&quot;}],&quot;_lastCaretLocation&quot;:{&quot;lineIndex&quot;:5,&quot;runIndex&quot;:-1,&quot;charIndex&quot;:-1,&quot;endOfLine&quot;:true}},&quot;format&quot;:&quot;BETTER_TEXT&quot;,&quot;size&quot;:{&quot;x&quot;:1033.4615032548952,&quot;y&quot;:363.0344827586207},&quot;targetSize&quot;:{&quot;x&quot;:1033.4615032548952,&quot;y&quot;:197.51724137931035}},&quot;parent&quot;:{&quot;type&quot;:&quot;CHILD&quot;,&quot;parentId&quot;:&quot;4eecb301-43d1-4db2-98db-d490d22f407a&quot;,&quot;order&quot;:&quot;95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  <p:tag name="ORIGINALTEMPLATEID" val="670fddbdcdaa31cbf77a11c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9a6159b-7e9c-4763-8539-07c9f470bdd5"/>
  <p:tag name="SELECTIONIDS" val="5ccbebb2-642d-4d1a-8e86-480c182e6d02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5ccbebb2-642d-4d1a-8e86-480c182e6d02&quot;:{&quot;id&quot;:&quot;5ccbebb2-642d-4d1a-8e86-480c182e6d02&quot;,&quot;name&quot;:&quot;Test tube (symbol)&quot;,&quot;displayName&quot;:&quot;&quot;,&quot;type&quot;:&quot;FIGURE_OBJECT&quot;,&quot;relativeTransform&quot;:{&quot;translate&quot;:{&quot;x&quot;:-608.396363519808,&quot;y&quot;:-56.0366684867289},&quot;rotate&quot;:0.7227184324933197,&quot;skewX&quot;:2.0366014665636428e-16,&quot;scale&quot;:{&quot;x&quot;:0.3197074266580435,&quot;y&quot;:0.33534958545978233}},&quot;image&quot;:{&quot;url&quot;:&quot;https://icons.cdn.biorender.com/biorender/608c5d8cf4c35b0027d51b31/20210430194303/image/608c5d8cf4c35b0027d51b31.png&quot;,&quot;isPremium&quot;:false,&quot;isOrgIcon&quot;:false,&quot;size&quot;:{&quot;x&quot;:65,&quot;y&quot;:108.33333333333333}},&quot;source&quot;:{&quot;id&quot;:&quot;608c5d8cf4c35b0027d51b31&quot;,&quot;version&quot;:&quot;20210430194303&quot;,&quot;type&quot;:&quot;ASSETS&quot;},&quot;isPremium&quot;:false,&quot;parent&quot;:{&quot;type&quot;:&quot;CHILD&quot;,&quot;parentId&quot;:&quot;69a6159b-7e9c-4763-8539-07c9f470bdd5&quot;,&quot;order&quot;:&quot;999999998&quot;}},&quot;69a6159b-7e9c-4763-8539-07c9f470bdd5&quot;:{&quot;id&quot;:&quot;69a6159b-7e9c-4763-8539-07c9f470bdd5&quot;,&quot;type&quot;:&quot;FIGURE_OBJECT&quot;,&quot;document&quot;:{&quot;type&quot;:&quot;FIGURE&quot;,&quot;canvasType&quot;:&quot;FIGURE&quot;,&quot;units&quot;:&quot;cm&quot;,&quot;title&quot;:&quot;Executive Summary&quot;,&quot;aspectRatio&quot;:1.7777777777777777},&quot;parent&quot;:{&quot;type&quot;:&quot;DOCUMENT&quot;,&quot;parentId&quot;:&quot;7662c2e9-495f-410a-b806-0df0bb2eec4b&quot;,&quot;order&quot;:&quot;58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ORTMETHOD" val="pptx_export_from_biorender"/>
  <p:tag name="ILLUSTRATIONID" val="68024c7ecd84abac34438707"/>
  <p:tag name="SLIDEID" val="7eeab61a-2d10-4633-a482-9f9dd180a3eb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7eeab61a-2d10-4633-a482-9f9dd180a3eb&quot;:{&quot;id&quot;:&quot;7eeab61a-2d10-4633-a482-9f9dd180a3eb&quot;,&quot;type&quot;:&quot;FIGURE_OBJECT&quot;,&quot;document&quot;:{&quot;type&quot;:&quot;FIGURE&quot;,&quot;canvasType&quot;:&quot;FIGURE&quot;,&quot;units&quot;:&quot;cm&quot;,&quot;aspectRatio&quot;:1.7777777777777777,&quot;title&quot;:&quot;Proposed Strategy&quot;},&quot;parent&quot;:{&quot;type&quot;:&quot;DOCUMENT&quot;,&quot;parentId&quot;:&quot;7662c2e9-495f-410a-b806-0df0bb2eec4b&quot;,&quot;order&quot;:&quot;65&quot;},&quot;source&quot;:{&quot;id&quot;:&quot;670fddbdcdaa31cbf77a11c6&quot;,&quot;type&quot;:&quot;TEMPLATES&quot;}},&quot;529489db-a8cb-48d7-a37d-95477dd96528&quot;:{&quot;id&quot;:&quot;529489db-a8cb-48d7-a37d-95477dd96528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1280.1259842519682,&quot;y&quot;:720.0708661417322}},&quot;pathStyles&quot;:[{&quot;type&quot;:&quot;FILL&quot;,&quot;fillStyle&quot;:&quot;rgba(0,0,0,0)&quot;}],&quot;parent&quot;:{&quot;parentId&quot;:&quot;7eeab61a-2d10-4633-a482-9f9dd180a3eb&quot;,&quot;type&quot;:&quot;FRAME&quot;,&quot;order&quot;:&quot;5&quot;}},&quot;14935f38-58b0-4014-980e-ba909abd3dff&quot;:{&quot;id&quot;:&quot;14935f38-58b0-4014-980e-ba909abd3dff&quot;,&quot;type&quot;:&quot;FIGURE_OBJECT&quot;,&quot;relativeTransform&quot;:{&quot;translate&quot;:{&quot;x&quot;:-277.1201725703627,&quot;y&quot;:-245.5113722964404},&quot;rotate&quot;:0},&quot;text&quot;:{&quot;textData&quot;:{&quot;lineSpacing&quot;:&quot;onehalf&quot;,&quot;alignment&quot;:&quot;left&quot;,&quot;verticalAlign&quot;:&quot;TOP&quot;,&quot;lines&quot;:[{&quot;runs&quot;:[{&quot;style&quot;:{&quot;fontWeight&quot;:&quot;bold&quot;,&quot;fontStyle&quot;:&quot;normal&quot;,&quot;fontSize&quot;:32,&quot;fontFamily&quot;:&quot;Roboto&quot;,&quot;color&quot;:&quot;rgba(23,23,23,1)&quot;,&quot;decoration&quot;:&quot;none&quot;},&quot;range&quot;:[0,26]}],&quot;text&quot;:&quot;Monétisation &amp; tarification&quot;}],&quot;_lastCaretLocation&quot;:{&quot;lineIndex&quot;:0,&quot;runIndex&quot;:-1,&quot;charIndex&quot;:-1,&quot;endOfLine&quot;:true}},&quot;format&quot;:&quot;BETTER_TEXT&quot;,&quot;size&quot;:{&quot;x&quot;:594.7087455256648,&quot;y&quot;:87.13793103448276},&quot;targetSize&quot;:{&quot;x&quot;:594.7087455256648,&quot;y&quot;:87.13793103448276}},&quot;parent&quot;:{&quot;type&quot;:&quot;CHILD&quot;,&quot;parentId&quot;:&quot;7eeab61a-2d10-4633-a482-9f9dd180a3eb&quot;,&quot;order&quot;:&quot;8&quot;}},&quot;cd909ab6-63ab-4a9a-b576-6d32e138ec48&quot;:{&quot;id&quot;:&quot;cd909ab6-63ab-4a9a-b576-6d32e138ec48&quot;,&quot;type&quot;:&quot;FIGURE_OBJECT&quot;,&quot;relativeTransform&quot;:{&quot;translate&quot;:{&quot;x&quot;:-359.3388050952294,&quot;y&quot;:-303.080008288498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24,&quot;color&quot;:&quot;rgba(112,112,113,1)&quot;,&quot;fontWeight&quot;:&quot;normal&quot;,&quot;fontStyle&quot;:&quot;normal&quot;,&quot;decoration&quot;:&quot;none&quot;},&quot;range&quot;:[0,16]}],&quot;text&quot;:&quot;Proposed Strategy&quot;}],&quot;_lastCaretLocation&quot;:{&quot;lineIndex&quot;:0,&quot;runIndex&quot;:-1,&quot;charIndex&quot;:-1,&quot;endOfLine&quot;:true}},&quot;format&quot;:&quot;BETTER_TEXT&quot;,&quot;size&quot;:{&quot;x&quot;:430.27246932369815,&quot;y&quot;:28},&quot;targetSize&quot;:{&quot;x&quot;:430.27246932369815,&quot;y&quot;:26.599999999999998}},&quot;parent&quot;:{&quot;type&quot;:&quot;CHILD&quot;,&quot;parentId&quot;:&quot;7eeab61a-2d10-4633-a482-9f9dd180a3eb&quot;,&quot;order&quot;:&quot;9&quot;}},&quot;db27f9a7-23cf-4324-ba59-f88478f83022&quot;:{&quot;id&quot;:&quot;db27f9a7-23cf-4324-ba59-f88478f83022&quot;,&quot;type&quot;:&quot;FIGURE_OBJECT&quot;,&quot;relativeTransform&quot;:{&quot;translate&quot;:{&quot;x&quot;:-315.8629225727425,&quot;y&quot;:-196.49865034740273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32,&quot;color&quot;:&quot;rgba(49,126,194,1)&quot;,&quot;fontWeight&quot;:&quot;bold&quot;,&quot;fontStyle&quot;:&quot;normal&quot;,&quot;decoration&quot;:&quot;underline&quot;},&quot;range&quot;:[0,6]}],&quot;text&quot;:&quot;Service&quot;}]},&quot;format&quot;:&quot;BETTER_TEXT&quot;,&quot;size&quot;:{&quot;x&quot;:235.8804630518294,&quot;y&quot;:38},&quot;targetSize&quot;:{&quot;x&quot;:235.8804630518294,&quot;y&quot;:31.17960143788551}},&quot;parent&quot;:{&quot;type&quot;:&quot;CHILD&quot;,&quot;parentId&quot;:&quot;7eeab61a-2d10-4633-a482-9f9dd180a3eb&quot;,&quot;order&quot;:&quot;95&quot;}},&quot;e9b52c3a-8d72-4332-bf56-73de2bd4659b&quot;:{&quot;id&quot;:&quot;e9b52c3a-8d72-4332-bf56-73de2bd4659b&quot;,&quot;type&quot;:&quot;FIGURE_OBJECT&quot;,&quot;relativeTransform&quot;:{&quot;translate&quot;:{&quot;x&quot;:193.17796021699905,&quot;y&quot;:-177.49912189752604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32,&quot;color&quot;:&quot;rgba(49,126,194,1)&quot;,&quot;fontWeight&quot;:&quot;bold&quot;,&quot;fontStyle&quot;:&quot;normal&quot;,&quot;decoration&quot;:&quot;underline&quot;},&quot;range&quot;:[0,17]}],&quot;text&quot;:&quot;Fourchette de rpix&quot;}],&quot;_lastCaretLocation&quot;:{&quot;lineIndex&quot;:0,&quot;runIndex&quot;:-1,&quot;charIndex&quot;:-1,&quot;endOfLine&quot;:true}},&quot;format&quot;:&quot;BETTER_TEXT&quot;,&quot;size&quot;:{&quot;x&quot;:421.6024318218565,&quot;y&quot;:76},&quot;targetSize&quot;:{&quot;x&quot;:421.6024318218565,&quot;y&quot;:76}},&quot;parent&quot;:{&quot;type&quot;:&quot;CHILD&quot;,&quot;parentId&quot;:&quot;7eeab61a-2d10-4633-a482-9f9dd180a3eb&quot;,&quot;order&quot;:&quot;97&quot;}},&quot;42ee4eea-dc4b-4714-b2ac-eb2b6055cde2&quot;:{&quot;id&quot;:&quot;42ee4eea-dc4b-4714-b2ac-eb2b6055cde2&quot;,&quot;type&quot;:&quot;FIGURE_OBJECT&quot;,&quot;relativeTransform&quot;:{&quot;translate&quot;:{&quot;x&quot;:-277.1197959884802,&quot;y&quot;:12.626630996691034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range&quot;:[0,35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Génération\n  + évaluation de ligands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20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Étude SAR\n  in silico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22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Screening\n  off-targets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27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Veille\n  techno + consulting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23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Intégration\n  IA bioinfo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21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Licensing\n  de l’outil&quot;}],&quot;_lastCaretLocation&quot;:{&quot;lineIndex&quot;:9,&quot;runIndex&quot;:-1,&quot;charIndex&quot;:-1,&quot;endOfLine&quot;:true}},&quot;format&quot;:&quot;BETTER_TEXT&quot;,&quot;size&quot;:{&quot;x&quot;:428.3806086816119,&quot;y&quot;:330},&quot;targetSize&quot;:{&quot;x&quot;:428.3806086816119,&quot;y&quot;:210}},&quot;parent&quot;:{&quot;type&quot;:&quot;CHILD&quot;,&quot;parentId&quot;:&quot;7eeab61a-2d10-4633-a482-9f9dd180a3eb&quot;,&quot;order&quot;:&quot;98&quot;}},&quot;6a88995d-b061-4cee-8d67-a0f04a4a348e&quot;:{&quot;id&quot;:&quot;6a88995d-b061-4cee-8d67-a0f04a4a348e&quot;,&quot;type&quot;:&quot;FIGURE_OBJECT&quot;,&quot;relativeTransform&quot;:{&quot;translate&quot;:{&quot;x&quot;:234.4244785664332,&quot;y&quot;:12.62655223568737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range&quot;:[0,24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3 000 – 10\n  000 / projet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14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2 000 – 8\n  000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25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1 500 – 5\n  000 / molécule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19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500 – 1\n  500 / jour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19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800 – 1\n  200 / jour&quot;},{&quot;runs&quot;:[],&quot;text&quot;:&quot;&quot;,&quot;baseStyle&quot;:{&quot;fontFamily&quot;:&quot;Roboto&quot;,&quot;fontSize&quot;:25.333333333333332,&quot;color&quot;:&quot;rgba(49,126,194,1)&quot;,&quot;fontWeight&quot;:&quot;normal&quot;,&quot;fontStyle&quot;:&quot;normal&quot;,&quot;decoration&quot;:&quot;none&quot;,&quot;script&quot;:&quot;none&quot;}},{&quot;runs&quot;:[{&quot;range&quot;:[0,19],&quot;style&quot;:{&quot;fontWeight&quot;:&quot;normal&quot;,&quot;fontStyle&quot;:&quot;normal&quot;,&quot;fontSize&quot;:25.333333333333332,&quot;fontFamily&quot;:&quot;Roboto&quot;,&quot;color&quot;:&quot;rgba(49,126,194,1)&quot;,&quot;decoration&quot;:&quot;none&quot;}}],&quot;text&quot;:&quot;500 – 2\n  000 / mois&quot;}],&quot;_lastCaretLocation&quot;:{&quot;lineIndex&quot;:9,&quot;runIndex&quot;:-1,&quot;charIndex&quot;:-1,&quot;endOfLine&quot;:true}},&quot;format&quot;:&quot;BETTER_TEXT&quot;,&quot;size&quot;:{&quot;x&quot;:428.3806086816119,&quot;y&quot;:330},&quot;targetSize&quot;:{&quot;x&quot;:428.3806086816119,&quot;y&quot;:210}},&quot;parent&quot;:{&quot;type&quot;:&quot;CHILD&quot;,&quot;parentId&quot;:&quot;7eeab61a-2d10-4633-a482-9f9dd180a3eb&quot;,&quot;order&quot;:&quot;99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  <p:tag name="ORIGINALTEMPLATEID" val="670fddbdcdaa31cbf77a11c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ORTMETHOD" val="pptx_export_from_biorender"/>
  <p:tag name="ILLUSTRATIONID" val="68024c7ecd84abac34438707"/>
  <p:tag name="SLIDEID" val="6217b0ee-867e-4b92-8495-b3527936b1ca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6217b0ee-867e-4b92-8495-b3527936b1ca&quot;:{&quot;id&quot;:&quot;6217b0ee-867e-4b92-8495-b3527936b1ca&quot;,&quot;type&quot;:&quot;FIGURE_OBJECT&quot;,&quot;document&quot;:{&quot;type&quot;:&quot;FIGURE&quot;,&quot;canvasType&quot;:&quot;FIGURE&quot;,&quot;units&quot;:&quot;cm&quot;,&quot;aspectRatio&quot;:1.7777777777777777,&quot;title&quot;:&quot;Project Rationale&quot;},&quot;parent&quot;:{&quot;type&quot;:&quot;DOCUMENT&quot;,&quot;parentId&quot;:&quot;7662c2e9-495f-410a-b806-0df0bb2eec4b&quot;,&quot;order&quot;:&quot;66&quot;},&quot;source&quot;:{&quot;id&quot;:&quot;670fddbdcdaa31cbf77a11c6&quot;,&quot;type&quot;:&quot;TEMPLATES&quot;}},&quot;1e797ef0-fd02-4cf2-9c47-c32837a6f145&quot;:{&quot;id&quot;:&quot;1e797ef0-fd02-4cf2-9c47-c32837a6f145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1280.1259842519682,&quot;y&quot;:720.0708661417322}},&quot;pathStyles&quot;:[{&quot;type&quot;:&quot;FILL&quot;,&quot;fillStyle&quot;:&quot;rgba(0,0,0,0)&quot;}],&quot;parent&quot;:{&quot;parentId&quot;:&quot;6217b0ee-867e-4b92-8495-b3527936b1ca&quot;,&quot;type&quot;:&quot;FRAME&quot;,&quot;order&quot;:&quot;5&quot;}},&quot;b1805949-9cf1-4e30-ab54-16cb6725795a&quot;:{&quot;id&quot;:&quot;b1805949-9cf1-4e30-ab54-16cb6725795a&quot;,&quot;type&quot;:&quot;FIGURE_OBJECT&quot;,&quot;relativeTransform&quot;:{&quot;translate&quot;:{&quot;x&quot;:-419.858371753784,&quot;y&quot;:-303.7669764892983},&quot;rotate&quot;:0},&quot;text&quot;:{&quot;textData&quot;:{&quot;lineSpacing&quot;:&quot;normal&quot;,&quot;alignment&quot;:&quot;left&quot;,&quot;verticalAlign&quot;:&quot;TOP&quot;,&quot;lines&quot;:[{&quot;runs&quot;:[{&quot;range&quot;:[0,25],&quot;style&quot;:{&quot;fontWeight&quot;:&quot;bold&quot;,&quot;fontStyle&quot;:&quot;normal&quot;,&quot;fontSize&quot;:24,&quot;fontFamily&quot;:&quot;Roboto&quot;,&quot;color&quot;:&quot;rgba(112,112,113,1)&quot;,&quot;decoration&quot;:&quot;none&quot;}}],&quot;text&quot;:&quot;Exemple\nde slogan ou pitch&quot;}],&quot;_lastCaretLocation&quot;:{&quot;lineIndex&quot;:0,&quot;runIndex&quot;:-1,&quot;charIndex&quot;:-1,&quot;endOfLine&quot;:true}},&quot;format&quot;:&quot;BETTER_TEXT&quot;,&quot;size&quot;:{&quot;x&quot;:311.82946311040484,&quot;y&quot;:28},&quot;targetSize&quot;:{&quot;x&quot;:311.82946311040484,&quot;y&quot;:26.66}},&quot;parent&quot;:{&quot;type&quot;:&quot;CHILD&quot;,&quot;parentId&quot;:&quot;6217b0ee-867e-4b92-8495-b3527936b1ca&quot;,&quot;order&quot;:&quot;7&quot;}},&quot;42bd7f29-2dad-44ef-ade6-6d9c70c24cfe&quot;:{&quot;id&quot;:&quot;42bd7f29-2dad-44ef-ade6-6d9c70c24cfe&quot;,&quot;type&quot;:&quot;FIGURE_OBJECT&quot;,&quot;relativeTransform&quot;:{&quot;translate&quot;:{&quot;x&quot;:31.179985033245508,&quot;y&quot;:-0.000359823018404537},&quot;rotate&quot;:0,&quot;skewX&quot;:0,&quot;scale&quot;:{&quot;x&quot;:1,&quot;y&quot;:1}},&quot;text&quot;:{&quot;textData&quot;:{&quot;lineSpacing&quot;:&quot;normal&quot;,&quot;alignment&quot;:&quot;justify-left&quot;,&quot;verticalAlign&quot;:&quot;TOP&quot;,&quot;lines&quot;:[{&quot;runs&quot;:[{&quot;range&quot;:[0,193],&quot;style&quot;:{&quot;fontWeight&quot;:&quot;normal&quot;,&quot;fontStyle&quot;:&quot;italic&quot;,&quot;fontSize&quot;:54.666666666666664,&quot;fontFamily&quot;:&quot;Roboto&quot;,&quot;color&quot;:&quot;black&quot;,&quot;decoration&quot;:&quot;none&quot;}}],&quot;text&quot;:&quot;\&quot;Nous\ncombinons intelligence artificielle et bioinformatique pour accélérer votre\nrecherche de nouveaux ligands. SAR, screening off-target, et pipelines IA\nsur-mesure pour la biotech de demain.\&quot;&quot;}]},&quot;format&quot;:&quot;BETTER_TEXT&quot;,&quot;size&quot;:{&quot;x&quot;:1046.9583282470703,&quot;y&quot;:399.9122999973557},&quot;targetSize&quot;:{&quot;x&quot;:1043.8388307466014,&quot;y&quot;:399.9122999973557}},&quot;parent&quot;:{&quot;type&quot;:&quot;CHILD&quot;,&quot;parentId&quot;:&quot;6217b0ee-867e-4b92-8495-b3527936b1ca&quot;,&quot;order&quot;:&quot;8&quot;}},&quot;66f227a1-8bc5-450b-b06c-0cc8b014b496&quot;:{&quot;id&quot;:&quot;66f227a1-8bc5-450b-b06c-0cc8b014b496&quot;,&quot;name&quot;:&quot;Handshake&quot;,&quot;displayName&quot;:&quot;&quot;,&quot;type&quot;:&quot;FIGURE_OBJECT&quot;,&quot;relativeTransform&quot;:{&quot;translate&quot;:{&quot;x&quot;:-573.4793318552007,&quot;y&quot;:-160.8311853967809},&quot;rotate&quot;:0,&quot;skewX&quot;:0,&quot;scale&quot;:{&quot;x&quot;:1,&quot;y&quot;:1}},&quot;image&quot;:{&quot;url&quot;:&quot;https://icons.cdn.biorender.com/biorender/63b883dbe550c50021c952b6/20230106202713/image/63b883dbe550c50021c952b6.png&quot;,&quot;isPremium&quot;:false,&quot;isOrgIcon&quot;:false,&quot;size&quot;:{&quot;x&quot;:100,&quot;y&quot;:78.25}},&quot;source&quot;:{&quot;id&quot;:&quot;63b883dbe550c50021c952b6&quot;,&quot;version&quot;:&quot;20230106202713&quot;,&quot;type&quot;:&quot;ASSETS&quot;},&quot;isPremium&quot;:false,&quot;parent&quot;:{&quot;type&quot;:&quot;CHILD&quot;,&quot;parentId&quot;:&quot;6217b0ee-867e-4b92-8495-b3527936b1ca&quot;,&quot;order&quot;:&quot;9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  <p:tag name="ORIGINALTEMPLATEID" val="670fddbdcdaa31cbf77a11c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6217b0ee-867e-4b92-8495-b3527936b1ca"/>
  <p:tag name="SELECTIONIDS" val="66f227a1-8bc5-450b-b06c-0cc8b014b496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66f227a1-8bc5-450b-b06c-0cc8b014b496&quot;:{&quot;id&quot;:&quot;66f227a1-8bc5-450b-b06c-0cc8b014b496&quot;,&quot;name&quot;:&quot;Handshake&quot;,&quot;displayName&quot;:&quot;&quot;,&quot;type&quot;:&quot;FIGURE_OBJECT&quot;,&quot;relativeTransform&quot;:{&quot;translate&quot;:{&quot;x&quot;:-573.4793318552007,&quot;y&quot;:-160.8311853967809},&quot;rotate&quot;:0,&quot;skewX&quot;:0,&quot;scale&quot;:{&quot;x&quot;:1,&quot;y&quot;:1}},&quot;image&quot;:{&quot;url&quot;:&quot;https://icons.cdn.biorender.com/biorender/63b883dbe550c50021c952b6/20230106202713/image/63b883dbe550c50021c952b6.png&quot;,&quot;isPremium&quot;:false,&quot;isOrgIcon&quot;:false,&quot;size&quot;:{&quot;x&quot;:100,&quot;y&quot;:78.25}},&quot;source&quot;:{&quot;id&quot;:&quot;63b883dbe550c50021c952b6&quot;,&quot;version&quot;:&quot;20230106202713&quot;,&quot;type&quot;:&quot;ASSETS&quot;},&quot;isPremium&quot;:false,&quot;parent&quot;:{&quot;type&quot;:&quot;CHILD&quot;,&quot;parentId&quot;:&quot;6217b0ee-867e-4b92-8495-b3527936b1ca&quot;,&quot;order&quot;:&quot;9&quot;}},&quot;6217b0ee-867e-4b92-8495-b3527936b1ca&quot;:{&quot;id&quot;:&quot;6217b0ee-867e-4b92-8495-b3527936b1ca&quot;,&quot;type&quot;:&quot;FIGURE_OBJECT&quot;,&quot;document&quot;:{&quot;type&quot;:&quot;FIGURE&quot;,&quot;canvasType&quot;:&quot;FIGURE&quot;,&quot;units&quot;:&quot;cm&quot;,&quot;aspectRatio&quot;:1.7777777777777777,&quot;title&quot;:&quot;Project Rationale&quot;},&quot;parent&quot;:{&quot;type&quot;:&quot;DOCUMENT&quot;,&quot;parentId&quot;:&quot;7662c2e9-495f-410a-b806-0df0bb2eec4b&quot;,&quot;order&quot;:&quot;66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4eecb301-43d1-4db2-98db-d490d22f407a"/>
  <p:tag name="SELECTIONIDS" val="40ec75dc-9fe8-469d-a480-ef852d3156a2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40ec75dc-9fe8-469d-a480-ef852d3156a2&quot;:{&quot;type&quot;:&quot;FIGURE_OBJECT&quot;,&quot;id&quot;:&quot;40ec75dc-9fe8-469d-a480-ef852d3156a2&quot;,&quot;relativeTransform&quot;:{&quot;translate&quot;:{&quot;x&quot;:1.806210330351007,&quot;y&quot;:7.70955966972744},&quot;rotate&quot;:0,&quot;skewX&quot;:0,&quot;scale&quot;:{&quot;x&quot;:1,&quot;y&quot;:1}},&quot;opacity&quot;:1,&quot;path&quot;:{&quot;type&quot;:&quot;RECT&quot;,&quot;size&quot;:{&quot;x&quot;:1155.1594121369562,&quot;y&quot;:538.9528380537051},&quot;cornerRounding&quot;:{&quot;type&quot;:&quot;ARC_LENGTH&quot;,&quot;global&quot;:14.82435768692693},&quot;selectedObjectIds&quot;:[&quot;b2c46108-cee7-4da3-84ea-e677dea78ec5&quot;]},&quot;pathStyles&quot;:[{&quot;type&quot;:&quot;FILL&quot;,&quot;fillStyle&quot;:&quot;rgb(242, 243, 245)&quot;},{&quot;type&quot;:&quot;STROKE&quot;,&quot;strokeStyle&quot;:&quot;#95AAD3&quot;,&quot;lineWidth&quot;:0,&quot;lineJoin&quot;:&quot;round&quot;}],&quot;isLocked&quot;:false,&quot;parent&quot;:{&quot;type&quot;:&quot;CHILD&quot;,&quot;parentId&quot;:&quot;4eecb301-43d1-4db2-98db-d490d22f407a&quot;,&quot;order&quot;:&quot;9&quot;},&quot;layout&quot;:{&quot;sizeRatio&quot;:{&quot;x&quot;:0.88,&quot;y&quot;:0.88},&quot;keepAspectRatio&quot;:false}},&quot;93890f42-90c7-4021-9559-2a8d836014de&quot;:{&quot;id&quot;:&quot;93890f42-90c7-4021-9559-2a8d836014de&quot;,&quot;type&quot;:&quot;FIGURE_OBJECT&quot;,&quot;relativeTransform&quot;:{&quot;translate&quot;:{&quot;x&quot;:0,&quot;y&quot;:0},&quot;rotate&quot;:0},&quot;text&quot;:{&quot;textData&quot;:{&quot;lineSpacing&quot;:&quot;onehalf&quot;,&quot;alignment&quot;:&quot;center&quot;,&quot;verticalAlign&quot;:&quot;TOP&quot;,&quot;lines&quot;:[{&quot;runs&quot;:[],&quot;text&quot;:&quot;&quot;,&quot;baseStyle&quot;:{&quot;fontWeight&quot;:&quot;bold&quot;,&quot;fontStyle&quot;:&quot;normal&quot;,&quot;fontSize&quot;:26.666666666666664,&quot;fontFamily&quot;:&quot;Roboto&quot;,&quot;color&quot;:&quot;rgba(23,23,23,1)&quot;,&quot;decoration&quot;:&quot;none&quot;}}],&quot;_lastCaretLocation&quot;:{&quot;lineIndex&quot;:0,&quot;runIndex&quot;:-1,&quot;charIndex&quot;:-1,&quot;endOfLine&quot;:true}},&quot;format&quot;:&quot;BETTER_TEXT&quot;,&quot;size&quot;:{&quot;x&quot;:1016.5402826805214,&quot;y&quot;:32},&quot;targetSize&quot;:{&quot;x&quot;:1016.5402826805214,&quot;y&quot;:2}},&quot;parent&quot;:{&quot;type&quot;:&quot;CHILD&quot;,&quot;parentId&quot;:&quot;40ec75dc-9fe8-469d-a480-ef852d3156a2&quot;,&quot;order&quot;:&quot;5&quot;}},&quot;4eecb301-43d1-4db2-98db-d490d22f407a&quot;:{&quot;id&quot;:&quot;4eecb301-43d1-4db2-98db-d490d22f407a&quot;,&quot;type&quot;:&quot;FIGURE_OBJECT&quot;,&quot;document&quot;:{&quot;type&quot;:&quot;FIGURE&quot;,&quot;canvasType&quot;:&quot;FIGURE&quot;,&quot;units&quot;:&quot;cm&quot;,&quot;title&quot;:&quot;Impact Statement&quot;,&quot;aspectRatio&quot;:1.7777777777777777},&quot;parent&quot;:{&quot;type&quot;:&quot;DOCUMENT&quot;,&quot;parentId&quot;:&quot;7662c2e9-495f-410a-b806-0df0bb2eec4b&quot;,&quot;order&quot;:&quot;575&quot;},&quot;layout&quot;:{&quot;sizeRatio&quot;:{&quot;x&quot;:0.88,&quot;y&quot;:0.88},&quot;keepAspectRatio&quot;:false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ORTMETHOD" val="pptx_export_from_biorender"/>
  <p:tag name="ILLUSTRATIONID" val="68024c7ecd84abac34438707"/>
  <p:tag name="SLIDEID" val="423af77e-c476-4179-b166-d81595445e23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423af77e-c476-4179-b166-d81595445e23&quot;:{&quot;id&quot;:&quot;423af77e-c476-4179-b166-d81595445e23&quot;,&quot;type&quot;:&quot;FIGURE_OBJECT&quot;,&quot;document&quot;:{&quot;type&quot;:&quot;FIGURE&quot;,&quot;canvasType&quot;:&quot;FIGURE&quot;,&quot;units&quot;:&quot;cm&quot;,&quot;title&quot;:&quot;Agenda&quot;,&quot;aspectRatio&quot;:1.7777777777777777},&quot;parent&quot;:{&quot;type&quot;:&quot;DOCUMENT&quot;,&quot;parentId&quot;:&quot;7662c2e9-495f-410a-b806-0df0bb2eec4b&quot;,&quot;order&quot;:&quot;577&quot;},&quot;source&quot;:{&quot;id&quot;:&quot;670fddbdcdaa31cbf77a11c6&quot;,&quot;type&quot;:&quot;TEMPLATES&quot;}},&quot;8d2c1f89-dafc-4094-bcde-c3e27daef6ce&quot;:{&quot;id&quot;:&quot;8d2c1f89-dafc-4094-bcde-c3e27daef6ce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1280.1259842519682,&quot;y&quot;:720.0708661417322}},&quot;pathStyles&quot;:[{&quot;type&quot;:&quot;FILL&quot;,&quot;fillStyle&quot;:&quot;rgba(0,0,0,0)&quot;}],&quot;parent&quot;:{&quot;type&quot;:&quot;FRAME&quot;,&quot;parentId&quot;:&quot;423af77e-c476-4179-b166-d81595445e23&quot;,&quot;order&quot;:&quot;5&quot;}},&quot;410b4c12-a5bd-4ded-b29e-ac553fb817c5&quot;:{&quot;id&quot;:&quot;410b4c12-a5bd-4ded-b29e-ac553fb817c5&quot;,&quot;type&quot;:&quot;FIGURE_OBJECT&quot;,&quot;relativeTransform&quot;:{&quot;translate&quot;:{&quot;x&quot;:-146.500573938873,&quot;y&quot;:-252.11594055849167},&quot;rotate&quot;:0,&quot;skewX&quot;:0,&quot;scale&quot;:{&quot;x&quot;:1,&quot;y&quot;:1}},&quot;text&quot;:{&quot;textData&quot;:{&quot;lineSpacing&quot;:&quot;double&quot;,&quot;alignment&quot;:&quot;left&quot;,&quot;verticalAlign&quot;:&quot;TOP&quot;,&quot;lines&quot;:[{&quot;runs&quot;:[{&quot;range&quot;:[0,25],&quot;style&quot;:{&quot;fontWeight&quot;:&quot;normal&quot;,&quot;fontStyle&quot;:&quot;normal&quot;,&quot;fontSize&quot;:38.666666666666664,&quot;fontFamily&quot;:&quot;Roboto&quot;,&quot;color&quot;:&quot;rgba(23,23,23,1)&quot;,&quot;decoration&quot;:&quot;none&quot;}}],&quot;text&quot;:&quot;Offre de services proposée&quot;}],&quot;_lastCaretLocation&quot;:{&quot;lineIndex&quot;:0,&quot;runIndex&quot;:0,&quot;charIndex&quot;:0}},&quot;format&quot;:&quot;BETTER_TEXT&quot;,&quot;size&quot;:{&quot;x&quot;:854.5950331992838,&quot;y&quot;:122.58620689655173},&quot;targetSize&quot;:{&quot;x&quot;:854.5950331992838,&quot;y&quot;:122.58620689655173}},&quot;parent&quot;:{&quot;type&quot;:&quot;CHILD&quot;,&quot;parentId&quot;:&quot;423af77e-c476-4179-b166-d81595445e23&quot;,&quot;order&quot;:&quot;9999999999999&quot;}},&quot;4f25cdb7-f076-4d5c-b22a-d9a330f369ae&quot;:{&quot;id&quot;:&quot;4f25cdb7-f076-4d5c-b22a-d9a330f369ae&quot;,&quot;type&quot;:&quot;FIGURE_OBJECT&quot;,&quot;relativeTransform&quot;:{&quot;translate&quot;:{&quot;x&quot;:-408.0460895534859,&quot;y&quot;:-209.8231895815641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32,&quot;color&quot;:&quot;rgba(49,126,194,1)&quot;,&quot;fontWeight&quot;:&quot;bold&quot;,&quot;fontStyle&quot;:&quot;normal&quot;,&quot;decoration&quot;:&quot;underline&quot;},&quot;range&quot;:[0,6]}],&quot;text&quot;:&quot;Service&quot;}]},&quot;format&quot;:&quot;BETTER_TEXT&quot;,&quot;size&quot;:{&quot;x&quot;:235.8804630518294,&quot;y&quot;:38},&quot;targetSize&quot;:{&quot;x&quot;:235.8804630518294,&quot;y&quot;:31.17960143788551}},&quot;parent&quot;:{&quot;type&quot;:&quot;CHILD&quot;,&quot;parentId&quot;:&quot;423af77e-c476-4179-b166-d81595445e23&quot;,&quot;order&quot;:&quot;99999999999995&quot;}},&quot;cd6ab3da-6188-403f-b35a-3a62698a89d8&quot;:{&quot;id&quot;:&quot;cd6ab3da-6188-403f-b35a-3a62698a89d8&quot;,&quot;type&quot;:&quot;FIGURE_OBJECT&quot;,&quot;relativeTransform&quot;:{&quot;translate&quot;:{&quot;x&quot;:398.7373911875723,&quot;y&quot;:-209.82299898158283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32,&quot;color&quot;:&quot;rgba(49,126,194,1)&quot;,&quot;fontWeight&quot;:&quot;bold&quot;,&quot;fontStyle&quot;:&quot;normal&quot;,&quot;decoration&quot;:&quot;underline&quot;},&quot;range&quot;:[0,11]}],&quot;text&quot;:&quot;Monétisation&quot;}],&quot;_lastCaretLocation&quot;:{&quot;lineIndex&quot;:0,&quot;runIndex&quot;:-1,&quot;charIndex&quot;:-1,&quot;endOfLine&quot;:true}},&quot;format&quot;:&quot;BETTER_TEXT&quot;,&quot;size&quot;:{&quot;x&quot;:235.8804630518294,&quot;y&quot;:38},&quot;targetSize&quot;:{&quot;x&quot;:235.8804630518294,&quot;y&quot;:31.17960143788551}},&quot;parent&quot;:{&quot;type&quot;:&quot;CHILD&quot;,&quot;parentId&quot;:&quot;423af77e-c476-4179-b166-d81595445e23&quot;,&quot;order&quot;:&quot;99999999999997&quot;}},&quot;4427c106-fc11-4686-adc8-f587aa8c0328&quot;:{&quot;id&quot;:&quot;4427c106-fc11-4686-adc8-f587aa8c0328&quot;,&quot;type&quot;:&quot;FIGURE_OBJECT&quot;,&quot;relativeTransform&quot;:{&quot;translate&quot;:{&quot;x&quot;:-26.179141074483027,&quot;y&quot;:-209.82279087310917},&quot;rotate&quot;:0,&quot;skewX&quot;:0,&quot;scale&quot;:{&quot;x&quot;:1,&quot;y&quot;:1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32,&quot;color&quot;:&quot;rgba(49,126,194,1)&quot;,&quot;fontWeight&quot;:&quot;bold&quot;,&quot;fontStyle&quot;:&quot;normal&quot;,&quot;decoration&quot;:&quot;underline&quot;},&quot;range&quot;:[0,10]}],&quot;text&quot;:&quot;Description&quot;}],&quot;_lastCaretLocation&quot;:{&quot;lineIndex&quot;:0,&quot;runIndex&quot;:-1,&quot;charIndex&quot;:-1,&quot;endOfLine&quot;:true}},&quot;format&quot;:&quot;BETTER_TEXT&quot;,&quot;size&quot;:{&quot;x&quot;:235.8804630518294,&quot;y&quot;:38},&quot;targetSize&quot;:{&quot;x&quot;:235.8804630518294,&quot;y&quot;:31.17960143788551}},&quot;parent&quot;:{&quot;type&quot;:&quot;CHILD&quot;,&quot;parentId&quot;:&quot;423af77e-c476-4179-b166-d81595445e23&quot;,&quot;order&quot;:&quot;99999999999998&quot;}},&quot;fd4b463a-04a5-443e-887a-d894bb061f11&quot;:{&quot;id&quot;:&quot;fd4b463a-04a5-443e-887a-d894bb061f11&quot;,&quot;name&quot;:&quot;Pill (symbol)&quot;,&quot;displayName&quot;:&quot;&quot;,&quot;type&quot;:&quot;FIGURE_OBJECT&quot;,&quot;relativeTransform&quot;:{&quot;translate&quot;:{&quot;x&quot;:-583.932457818032,&quot;y&quot;:-140.1357343611706},&quot;rotate&quot;:0,&quot;skewX&quot;:0,&quot;scale&quot;:{&quot;x&quot;:0.34800879040956556,&quot;y&quot;:0.34800879040956556}},&quot;image&quot;:{&quot;url&quot;:&quot;https://icons.cdn.biorender.com/biorender/6329d45c8dc9890028b7ab80/20230109171232/image/6329d45c8dc9890028b7ab80.png&quot;,&quot;isPremium&quot;:false,&quot;isOrgIcon&quot;:false,&quot;size&quot;:{&quot;x&quot;:80,&quot;y&quot;:77.96825396825396}},&quot;source&quot;:{&quot;id&quot;:&quot;6329d45c8dc9890028b7ab80&quot;,&quot;version&quot;:&quot;20230109171232&quot;,&quot;type&quot;:&quot;ASSETS&quot;},&quot;isPremium&quot;:false,&quot;parent&quot;:{&quot;type&quot;:&quot;CHILD&quot;,&quot;parentId&quot;:&quot;423af77e-c476-4179-b166-d81595445e23&quot;,&quot;order&quot;:&quot;99999999999999&quot;}},&quot;da6c9f7e-70b3-4bc0-b7e1-f13c92b16093&quot;:{&quot;relativeTransform&quot;:{&quot;translate&quot;:{&quot;x&quot;:-457.25630900828077,&quot;y&quot;:-64.49485782260109},&quot;rotate&quot;:0,&quot;skewX&quot;:0,&quot;scale&quot;:{&quot;x&quot;:1,&quot;y&quot;:1}},&quot;type&quot;:&quot;FIGURE_OBJECT&quot;,&quot;id&quot;:&quot;da6c9f7e-70b3-4bc0-b7e1-f13c92b16093&quot;,&quot;parent&quot;:{&quot;type&quot;:&quot;CHILD&quot;,&quot;parentId&quot;:&quot;423af77e-c476-4179-b166-d81595445e23&quot;,&quot;order&quot;:&quot;999999999999995&quot;},&quot;name&quot;:&quot;Chemical compound (with added functional group, symbol) 1&quot;,&quot;displayName&quot;:&quot;Chemical compound (with added functional group, symbol) 1&quot;,&quot;source&quot;:{&quot;id&quot;:&quot;67ebff124b03cec13f09d09e&quot;,&quot;type&quot;:&quot;ASSETS&quot;},&quot;isPremium&quot;:true},&quot;b0de2246-7608-4bdd-ab6d-5e4c9ae14f8e&quot;:{&quot;id&quot;:&quot;b0de2246-7608-4bdd-ab6d-5e4c9ae14f8e&quot;,&quot;name&quot;:&quot;Chemical compound (symbol) 3&quot;,&quot;displayName&quot;:&quot;&quot;,&quot;type&quot;:&quot;FIGURE_OBJECT&quot;,&quot;relativeTransform&quot;:{&quot;translate&quot;:{&quot;x&quot;:-126.5511006282382,&quot;y&quot;:-21.38411996840666},&quot;rotate&quot;:0,&quot;skewX&quot;:0,&quot;scale&quot;:{&quot;x&quot;:0.3065424223669443,&quot;y&quot;:0.3065424223669443}},&quot;image&quot;:{&quot;url&quot;:&quot;https://icons.cdn.biorender.com/biorender/67e19635ccee62b9430415ff/20250324172843/image/67e19635ccee62b9430415ff.png&quot;,&quot;isPremium&quot;:false,&quot;isOrgIcon&quot;:false,&quot;size&quot;:{&quot;x&quot;:90,&quot;y&quot;:72}},&quot;source&quot;:{&quot;id&quot;:&quot;67e19635ccee62b9430415ff&quot;,&quot;version&quot;:&quot;20250324172843&quot;,&quot;type&quot;:&quot;ASSETS&quot;},&quot;isPremium&quot;:false,&quot;parent&quot;:{&quot;type&quot;:&quot;CHILD&quot;,&quot;parentId&quot;:&quot;da6c9f7e-70b3-4bc0-b7e1-f13c92b16093&quot;,&quot;order&quot;:&quot;5&quot;}},&quot;85e97dee-39cc-40b0-8ee3-1023ce1851b8&quot;:{&quot;id&quot;:&quot;85e97dee-39cc-40b0-8ee3-1023ce1851b8&quot;,&quot;name&quot;:&quot;Chemical compound (symbol) 5&quot;,&quot;displayName&quot;:&quot;&quot;,&quot;type&quot;:&quot;FIGURE_OBJECT&quot;,&quot;relativeTransform&quot;:{&quot;translate&quot;:{&quot;x&quot;:-130.70048922058433,&quot;y&quot;:-3.854400631900013},&quot;rotate&quot;:1.1183365771392162,&quot;skewX&quot;:-1.4768591323935738e-16,&quot;scale&quot;:{&quot;x&quot;:0.3065424223669443,&quot;y&quot;:0.30654242236694457}},&quot;image&quot;:{&quot;url&quot;:&quot;https://icons.cdn.biorender.com/biorender/67e196b56f1cc428e8a5b5e8/67e196966f1cc428e8a5b5d5.png&quot;,&quot;isPremium&quot;:false,&quot;isOrgIcon&quot;:false,&quot;size&quot;:{&quot;x&quot;:58,&quot;y&quot;:35.69230769230769},&quot;fallbackUrl&quot;:&quot;sources/icons/67e196b56f1cc428e8a5b5e8/67e196966f1cc428e8a5b5d5.svg&quot;},&quot;source&quot;:{&quot;id&quot;:&quot;67e196966f1cc428e8a5b5d5&quot;,&quot;version&quot;:&quot;20250324173017&quot;,&quot;type&quot;:&quot;ASSETS&quot;},&quot;isPremium&quot;:false,&quot;parent&quot;:{&quot;type&quot;:&quot;CHILD&quot;,&quot;parentId&quot;:&quot;da6c9f7e-70b3-4bc0-b7e1-f13c92b16093&quot;,&quot;order&quot;:&quot;2&quot;},&quot;styles&quot;:{&quot;editable&quot;:[{&quot;styleName&quot;:&quot;SATURATE&quot;,&quot;index&quot;:0,&quot;value&quot;:145},{&quot;styleName&quot;:&quot;GLOW&quot;,&quot;index&quot;:0,&quot;value&quot;:0}]}},&quot;d10203c0-7ffe-4e78-a751-f3502312d639&quot;:{&quot;id&quot;:&quot;d10203c0-7ffe-4e78-a751-f3502312d639&quot;,&quot;name&quot;:&quot;Brain (puzzle piece)&quot;,&quot;displayName&quot;:&quot;Puzzle piece brain (symbol)&quot;,&quot;type&quot;:&quot;FIGURE_OBJECT&quot;,&quot;relativeTransform&quot;:{&quot;translate&quot;:{&quot;x&quot;:-585.5595054954663,&quot;y&quot;:-8.47350870431986},&quot;rotate&quot;:0,&quot;skewX&quot;:0,&quot;scale&quot;:{&quot;x&quot;:0.3764079880714414,&quot;y&quot;:0.3764079880714414}},&quot;image&quot;:{&quot;url&quot;:&quot;https://icons.cdn.biorender.com/biorender/5f21fe50f0d8bf002878464f/20200729225544/image/5f21fe50f0d8bf002878464f.png&quot;,&quot;isPremium&quot;:false,&quot;isOrgIcon&quot;:false,&quot;size&quot;:{&quot;x&quot;:100,&quot;y&quot;:85.29411764705883}},&quot;source&quot;:{&quot;id&quot;:&quot;5f21fe50f0d8bf002878464f&quot;,&quot;version&quot;:&quot;20200729225544&quot;,&quot;type&quot;:&quot;ASSETS&quot;},&quot;isPremium&quot;:false,&quot;parent&quot;:{&quot;type&quot;:&quot;CHILD&quot;,&quot;parentId&quot;:&quot;423af77e-c476-4179-b166-d81595445e23&quot;,&quot;order&quot;:&quot;999999999999997&quot;}},&quot;b4b07776-c972-4502-87cd-061b9e43c49a&quot;:{&quot;relativeTransform&quot;:{&quot;translate&quot;:{&quot;x&quot;:-681.6533816344131,&quot;y&quot;:54.94804962059958},&quot;rotate&quot;:0,&quot;skewX&quot;:0,&quot;scale&quot;:{&quot;x&quot;:1,&quot;y&quot;:1}},&quot;type&quot;:&quot;FIGURE_OBJECT&quot;,&quot;id&quot;:&quot;b4b07776-c972-4502-87cd-061b9e43c49a&quot;,&quot;parent&quot;:{&quot;type&quot;:&quot;CHILD&quot;,&quot;parentId&quot;:&quot;423af77e-c476-4179-b166-d81595445e23&quot;,&quot;order&quot;:&quot;999999999999998&quot;},&quot;name&quot;:&quot;Algorithm development (representative)&quot;,&quot;displayName&quot;:&quot;Algorithm development (representative)&quot;,&quot;source&quot;:{&quot;id&quot;:&quot;6706ab33c3b6807ecbc9ed97&quot;,&quot;type&quot;:&quot;ASSETS&quot;},&quot;isPremium&quot;:false},&quot;46bb740c-825e-463a-a974-574523bd0037&quot;:{&quot;type&quot;:&quot;FIGURE_OBJECT&quot;,&quot;id&quot;:&quot;46bb740c-825e-463a-a974-574523bd0037&quot;,&quot;relativeTransform&quot;:{&quot;translate&quot;:{&quot;x&quot;:192.68522940337695,&quot;y&quot;:129.0634622442522},&quot;rotate&quot;:0},&quot;opacity&quot;:1,&quot;path&quot;:{&quot;type&quot;:&quot;POLY_LINE&quot;,&quot;points&quot;:[{&quot;x&quot;:-103.7341256987791,&quot;y&quot;:-68.0004980928183},{&quot;x&quot;:-94.43524419614087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07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d7408f94-1839-4c01-b74e-3a48ca0782fd&quot;:{&quot;type&quot;:&quot;FIGURE_OBJECT&quot;,&quot;id&quot;:&quot;d7408f94-1839-4c01-b74e-3a48ca0782fd&quot;,&quot;relativeTransform&quot;:{&quot;translate&quot;:{&quot;x&quot;:98.21490816994316,&quot;y&quot;:52.14427723988225},&quot;rotate&quot;:0},&quot;opacity&quot;:1,&quot;path&quot;:{&quot;type&quot;:&quot;ELLIPSE&quot;,&quot;size&quot;:{&quot;x&quot;:3.5596526884773754,&quot;y&quot;:3.5596526884773754}},&quot;pathStyles&quot;:[{&quot;type&quot;:&quot;FILL&quot;,&quot;fillStyle&quot;:&quot;#013f7a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4&quot;}},&quot;5238aa8f-4933-42aa-b35f-785aaefbc701&quot;:{&quot;type&quot;:&quot;FIGURE_OBJECT&quot;,&quot;id&quot;:&quot;5238aa8f-4933-42aa-b35f-785aaefbc701&quot;,&quot;relativeTransform&quot;:{&quot;translate&quot;:{&quot;x&quot;:88.94615196678467,&quot;y&quot;:61.27776447480895},&quot;rotate&quot;:0},&quot;opacity&quot;:1,&quot;path&quot;:{&quot;type&quot;:&quot;ELLIPSE&quot;,&quot;size&quot;:{&quot;x&quot;:3.5596526884773754,&quot;y&quot;:3.5596526884773754}},&quot;pathStyles&quot;:[{&quot;type&quot;:&quot;FILL&quot;,&quot;fillStyle&quot;:&quot;#096c94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5&quot;}},&quot;646665c3-bac1-4f85-9b25-a7076d652ba9&quot;:{&quot;type&quot;:&quot;FIGURE_OBJECT&quot;,&quot;id&quot;:&quot;646665c3-bac1-4f85-9b25-a7076d652ba9&quot;,&quot;relativeTransform&quot;:{&quot;translate&quot;:{&quot;x&quot;:95.19923738492744,&quot;y&quot;:70.45776203512744},&quot;rotate&quot;:0},&quot;opacity&quot;:1,&quot;path&quot;:{&quot;type&quot;:&quot;ELLIPSE&quot;,&quot;size&quot;:{&quot;x&quot;:3.5596526884773754,&quot;y&quot;:3.5596526884773754}},&quot;pathStyles&quot;:[{&quot;type&quot;:&quot;FILL&quot;,&quot;fillStyle&quot;:&quot;rgba(62,114,116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52&quot;}},&quot;10b408fa-57e0-44c3-81e5-57fa411db4b9&quot;:{&quot;id&quot;:&quot;10b408fa-57e0-44c3-81e5-57fa411db4b9&quot;,&quot;name&quot;:&quot;Gear&quot;,&quot;displayName&quot;:&quot;&quot;,&quot;type&quot;:&quot;FIGURE_OBJECT&quot;,&quot;relativeTransform&quot;:{&quot;translate&quot;:{&quot;x&quot;:98.21487770819482,&quot;y&quot;:61.2776643005937},&quot;rotate&quot;:0,&quot;skewX&quot;:0,&quot;scale&quot;:{&quot;x&quot;:0.11139436571730935,&quot;y&quot;:0.11139436571730935}},&quot;image&quot;:{&quot;url&quot;:&quot;https://icons.biorender.com/biorender/5be5e6587664d21200a3f669/gear-1.png&quot;,&quot;fallbackUrl&quot;:&quot;https://res.cloudinary.com/dlcjuc3ej/image/upload/v1541793361/v9orfgem0s0hosc3dcdo.svg#/keystone/api/icons/5be5e6587664d21200a3f669/gear-1.svg#/keystone/api/icons/5be5e6587664d21200a3f669/gear-1.svg#/keystone/api/icons/5be5e6587664d21200a3f669/gear-1.svg#/keystone/api/icons/5be5e6587664d21200a3f669/gear-1.svg#/keystone/api/icons/5be5e6587664d21200a3f669/gear-1.svg#/keystone/api/icons/5be5e6587664d21200a3f669/gear-1.svg&quot;,&quot;isPremium&quot;:false,&quot;isOrgIcon&quot;:false,&quot;size&quot;:{&quot;x&quot;:100,&quot;y&quot;:101.48367952522254}},&quot;source&quot;:{&quot;id&quot;:&quot;5be5e6257664d21200a3f61f&quot;,&quot;version&quot;:&quot;1551986267&quot;,&quot;type&quot;:&quot;ASSETS&quot;},&quot;isPremium&quot;:false,&quot;parent&quot;:{&quot;type&quot;:&quot;CHILD&quot;,&quot;parentId&quot;:&quot;b4b07776-c972-4502-87cd-061b9e43c49a&quot;,&quot;order&quot;:&quot;55&quot;},&quot;styles&quot;:{&quot;gear&quot;:[{&quot;styleName&quot;:&quot;FILL&quot;,&quot;index&quot;:0,&quot;value&quot;:&quot;rgba(78, 88, 102, 1)&quot;,&quot;color&quot;:&quot;#4E5866&quot;}]}},&quot;50a0eae5-238d-4113-800b-9fee5936ddb1&quot;:{&quot;type&quot;:&quot;FIGURE_OBJECT&quot;,&quot;id&quot;:&quot;50a0eae5-238d-4113-800b-9fee5936ddb1&quot;,&quot;relativeTransform&quot;:{&quot;translate&quot;:{&quot;x&quot;:107.47674307087031,&quot;y&quot;:61.27800229918926},&quot;rotate&quot;:0},&quot;opacity&quot;:1,&quot;path&quot;:{&quot;type&quot;:&quot;ELLIPSE&quot;,&quot;size&quot;:{&quot;x&quot;:3.5596526884773754,&quot;y&quot;:3.5596526884773754}},&quot;pathStyles&quot;:[{&quot;type&quot;:&quot;FILL&quot;,&quot;fillStyle&quot;:&quot;#096c94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6&quot;}},&quot;3c1c5c20-d460-4909-81d8-e89a5cfd9160&quot;:{&quot;type&quot;:&quot;FIGURE_OBJECT&quot;,&quot;id&quot;:&quot;3c1c5c20-d460-4909-81d8-e89a5cfd9160&quot;,&quot;relativeTransform&quot;:{&quot;translate&quot;:{&quot;x&quot;:88.94615196678467,&quot;y&quot;:70.45754724271977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72,159,167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62&quot;}},&quot;030227c0-b542-47a9-9455-840ed507aaf4&quot;:{&quot;type&quot;:&quot;FIGURE_OBJECT&quot;,&quot;id&quot;:&quot;030227c0-b542-47a9-9455-840ed507aaf4&quot;,&quot;relativeTransform&quot;:{&quot;translate&quot;:{&quot;x&quot;:82.87614064689954,&quot;y&quot;:70.45778506710008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72,159,167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65&quot;}},&quot;c321bf50-430c-4308-9b90-3281d27b072f&quot;:{&quot;type&quot;:&quot;FIGURE_OBJECT&quot;,&quot;id&quot;:&quot;c321bf50-430c-4308-9b90-3281d27b072f&quot;,&quot;relativeTransform&quot;:{&quot;translate&quot;:{&quot;x&quot;:113.68388249196934,&quot;y&quot;:70.45714414161719},&quot;rotate&quot;:0},&quot;opacity&quot;:1,&quot;path&quot;:{&quot;type&quot;:&quot;ELLIPSE&quot;,&quot;size&quot;:{&quot;x&quot;:3.5596526884773754,&quot;y&quot;:3.5596526884773754}},&quot;pathStyles&quot;:[{&quot;type&quot;:&quot;FILL&quot;,&quot;fillStyle&quot;:&quot;rgba(72, 159, 167, 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7&quot;}},&quot;11c1a9cd-5757-44b8-b80c-e2bcf54573bd&quot;:{&quot;type&quot;:&quot;FIGURE_OBJECT&quot;,&quot;id&quot;:&quot;11c1a9cd-5757-44b8-b80c-e2bcf54573bd&quot;,&quot;relativeTransform&quot;:{&quot;translate&quot;:{&quot;x&quot;:107.52233412295537,&quot;y&quot;:70.45692934920953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72,159,167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72&quot;}},&quot;35285c3f-6f04-405e-85a0-f308e5f13459&quot;:{&quot;type&quot;:&quot;FIGURE_OBJECT&quot;,&quot;id&quot;:&quot;35285c3f-6f04-405e-85a0-f308e5f13459&quot;,&quot;relativeTransform&quot;:{&quot;translate&quot;:{&quot;x&quot;:101.36078575394141,&quot;y&quot;:70.45716717358984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72,159,167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75&quot;}},&quot;80531b46-f7e4-46b3-a753-f062c9c30550&quot;:{&quot;type&quot;:&quot;FIGURE_OBJECT&quot;,&quot;id&quot;:&quot;80531b46-f7e4-46b3-a753-f062c9c30550&quot;,&quot;relativeTransform&quot;:{&quot;translate&quot;:{&quot;x&quot;:101.36067181581883,&quot;y&quot;:79.63772992187694},&quot;rotate&quot;:0},&quot;opacity&quot;:1,&quot;path&quot;:{&quot;type&quot;:&quot;ELLIPSE&quot;,&quot;size&quot;:{&quot;x&quot;:3.5596526884773754,&quot;y&quot;:3.5596526884773754}},&quot;pathStyles&quot;:[{&quot;type&quot;:&quot;FILL&quot;,&quot;fillStyle&quot;:&quot;rgba(95, 192, 201, 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8&quot;}},&quot;0f47855a-f1ee-4bf0-b85f-baa311303b46&quot;:{&quot;type&quot;:&quot;FIGURE_OBJECT&quot;,&quot;id&quot;:&quot;0f47855a-f1ee-4bf0-b85f-baa311303b46&quot;,&quot;relativeTransform&quot;:{&quot;translate&quot;:{&quot;x&quot;:95.1991234468049,&quot;y&quot;:79.63751512946926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95, 192, 201, 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85&quot;}},&quot;8f98a812-9c85-4494-b94d-33dd74a20036&quot;:{&quot;type&quot;:&quot;FIGURE_OBJECT&quot;,&quot;id&quot;:&quot;8f98a812-9c85-4494-b94d-33dd74a20036&quot;,&quot;relativeTransform&quot;:{&quot;translate&quot;:{&quot;x&quot;:89.03757507779092,&quot;y&quot;:79.63775295384957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95, 192, 201, 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9&quot;}},&quot;d8982c60-8357-4c20-b8ad-1d19fa59538a&quot;:{&quot;type&quot;:&quot;FIGURE_OBJECT&quot;,&quot;id&quot;:&quot;d8982c60-8357-4c20-b8ad-1d19fa59538a&quot;,&quot;relativeTransform&quot;:{&quot;translate&quot;:{&quot;x&quot;:3.8302254891883574,&quot;y&quot;:129.06318391273334},&quot;rotate&quot;:-2.449293598294707e-16},&quot;opacity&quot;:1,&quot;path&quot;:{&quot;type&quot;:&quot;POLY_LINE&quot;,&quot;points&quot;:[{&quot;x&quot;:103.7341256987791,&quot;y&quot;:-68.0004980928183},{&quot;x&quot;:94.43524419614087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1fb3a026-bf16-497b-8ed0-94baf833c00c&quot;:{&quot;type&quot;:&quot;FIGURE_OBJECT&quot;,&quot;id&quot;:&quot;1fb3a026-bf16-497b-8ed0-94baf833c00c&quot;,&quot;relativeTransform&quot;:{&quot;translate&quot;:{&quot;x&quot;:186.10949876212428,&quot;y&quot;:137.78415617972666},&quot;rotate&quot;:0},&quot;opacity&quot;:1,&quot;path&quot;:{&quot;type&quot;:&quot;POLY_LINE&quot;,&quot;points&quot;:[{&quot;x&quot;:-103.24757928757742,&quot;y&quot;:-67.23592516092997},{&quot;x&quot;:-97.36336037381216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0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47144414-1a4c-471c-aff2-7398c92a60de&quot;:{&quot;type&quot;:&quot;FIGURE_OBJECT&quot;,&quot;id&quot;:&quot;47144414-1a4c-471c-aff2-7398c92a60de&quot;,&quot;relativeTransform&quot;:{&quot;translate&quot;:{&quot;x&quot;:191.47165081607173,&quot;y&quot;:143.00729497443453},&quot;rotate&quot;:0},&quot;opacity&quot;:1,&quot;path&quot;:{&quot;type&quot;:&quot;POLY_LINE&quot;,&quot;points&quot;:[{&quot;x&quot;:-102.50685100651555,&quot;y&quot;:-72.58793568414833},{&quot;x&quot;:-102.50685100651555,&quot;y&quot;:-77.22530212435005},{&quot;x&quot;:-102.50685100651555,&quot;y&quot;:-81.86266856455177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1&quot;},&quot;connectorInfo&quot;:{&quot;connectedObjects&quot;:[],&quot;type&quot;:&quot;LINE&quot;,&quot;offset&quot;:{&quot;x&quot;:0,&quot;y&quot;:0},&quot;bending&quot;:0.1,&quot;firstElementIsHead&quot;:true,&quot;customized&quot;:tru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9d2e9374-ce89-416b-8aa5-e44f84046839&quot;:{&quot;type&quot;:&quot;FIGURE_OBJECT&quot;,&quot;id&quot;:&quot;9d2e9374-ce89-416b-8aa5-e44f84046839&quot;,&quot;relativeTransform&quot;:{&quot;translate&quot;:{&quot;x&quot;:191.33263755683208,&quot;y&quot;:143.00729497443453},&quot;rotate&quot;:0},&quot;opacity&quot;:1,&quot;path&quot;:{&quot;type&quot;:&quot;POLY_LINE&quot;,&quot;points&quot;:[{&quot;x&quot;:-96.15790301006737,&quot;y&quot;:-72.58793568414832},{&quot;x&quot;:-102.50685100651552,&quot;y&quot;:-81.72365530420842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1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84584699-5f5e-4502-9a4b-4b9ff247faa1&quot;:{&quot;type&quot;:&quot;FIGURE_OBJECT&quot;,&quot;id&quot;:&quot;84584699-5f5e-4502-9a4b-4b9ff247faa1&quot;,&quot;relativeTransform&quot;:{&quot;translate&quot;:{&quot;x&quot;:204.81692370307303,&quot;y&quot;:137.7942977529496},&quot;rotate&quot;:0},&quot;opacity&quot;:1,&quot;path&quot;:{&quot;type&quot;:&quot;POLY_LINE&quot;,&quot;points&quot;:[{&quot;x&quot;:-103.24757928757742,&quot;y&quot;:-67.23592516092997},{&quot;x&quot;:-97.36336037381216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0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ed955770-c848-4d66-8ae3-bd04d679424a&quot;:{&quot;type&quot;:&quot;FIGURE_OBJECT&quot;,&quot;id&quot;:&quot;ed955770-c848-4d66-8ae3-bd04d679424a&quot;,&quot;relativeTransform&quot;:{&quot;translate&quot;:{&quot;x&quot;:210.04006249778087,&quot;y&quot;:143.0174365476574},&quot;rotate&quot;:0},&quot;opacity&quot;:1,&quot;path&quot;:{&quot;type&quot;:&quot;POLY_LINE&quot;,&quot;points&quot;:[{&quot;x&quot;:-102.50685100651555,&quot;y&quot;:-72.58793568414833},{&quot;x&quot;:-102.50685100651555,&quot;y&quot;:-81.86266856455177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1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d57e764b-5925-4861-8761-597504be064b&quot;:{&quot;type&quot;:&quot;FIGURE_OBJECT&quot;,&quot;id&quot;:&quot;d57e764b-5925-4861-8761-597504be064b&quot;,&quot;relativeTransform&quot;:{&quot;translate&quot;:{&quot;x&quot;:210.1230137126219,&quot;y&quot;:143.0174365476574},&quot;rotate&quot;:0},&quot;opacity&quot;:1,&quot;path&quot;:{&quot;type&quot;:&quot;POLY_LINE&quot;,&quot;points&quot;:[{&quot;x&quot;:-95.94938311955241,&quot;y&quot;:-72.44892242380497},{&quot;x&quot;:-102.50685100651552,&quot;y&quot;:-81.72365530420842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2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b23eb499-c790-40fb-bd44-3b9c4d57834f&quot;:{&quot;type&quot;:&quot;FIGURE_OBJECT&quot;,&quot;id&quot;:&quot;b23eb499-c790-40fb-bd44-3b9c4d57834f&quot;,&quot;relativeTransform&quot;:{&quot;translate&quot;:{&quot;x&quot;:192.3615790729625,&quot;y&quot;:147.0386794923828},&quot;rotate&quot;:0},&quot;opacity&quot;:1,&quot;path&quot;:{&quot;type&quot;:&quot;POLY_LINE&quot;,&quot;points&quot;:[{&quot;x&quot;:-103.24757928757742,&quot;y&quot;:-67.23592516092997},{&quot;x&quot;:-97.36336037381216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2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c2e4cc16-43d0-4f3b-bd9b-a8025305c256&quot;:{&quot;type&quot;:&quot;FIGURE_OBJECT&quot;,&quot;id&quot;:&quot;c2e4cc16-43d0-4f3b-bd9b-a8025305c256&quot;,&quot;relativeTransform&quot;:{&quot;translate&quot;:{&quot;x&quot;:197.72373112690994,&quot;y&quot;:152.26181828709068},&quot;rotate&quot;:0},&quot;opacity&quot;:1,&quot;path&quot;:{&quot;type&quot;:&quot;POLY_LINE&quot;,&quot;points&quot;:[{&quot;x&quot;:-102.50685100651555,&quot;y&quot;:-72.58793568414833},{&quot;x&quot;:-102.50685100651555,&quot;y&quot;:-77.22530212435005},{&quot;x&quot;:-102.50685100651555,&quot;y&quot;:-81.86266856455177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3&quot;},&quot;connectorInfo&quot;:{&quot;connectedObjects&quot;:[],&quot;type&quot;:&quot;LINE&quot;,&quot;offset&quot;:{&quot;x&quot;:0,&quot;y&quot;:0},&quot;bending&quot;:0.1,&quot;firstElementIsHead&quot;:true,&quot;customized&quot;:tru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33c3abd2-57e4-483d-923a-7bc9edee8412&quot;:{&quot;type&quot;:&quot;FIGURE_OBJECT&quot;,&quot;id&quot;:&quot;33c3abd2-57e4-483d-923a-7bc9edee8412&quot;,&quot;relativeTransform&quot;:{&quot;translate&quot;:{&quot;x&quot;:197.58471786767035,&quot;y&quot;:152.26181828709068},&quot;rotate&quot;:0},&quot;opacity&quot;:1,&quot;path&quot;:{&quot;type&quot;:&quot;POLY_LINE&quot;,&quot;points&quot;:[{&quot;x&quot;:-95.94938311955241,&quot;y&quot;:-72.44892242380497},{&quot;x&quot;:-102.50685100651552,&quot;y&quot;:-81.72365530420842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3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cdbbcae9-4456-455c-96a6-c617f984966c&quot;:{&quot;id&quot;:&quot;cdbbcae9-4456-455c-96a6-c617f984966c&quot;,&quot;name&quot;:&quot;Clipboard with chart (symbol)&quot;,&quot;displayName&quot;:&quot;&quot;,&quot;type&quot;:&quot;FIGURE_OBJECT&quot;,&quot;relativeTransform&quot;:{&quot;translate&quot;:{&quot;x&quot;:-583.3735530631453,&quot;y&quot;:185.5194548384421},&quot;rotate&quot;:0,&quot;skewX&quot;:0,&quot;scale&quot;:{&quot;x&quot;:0.3436708553028115,&quot;y&quot;:0.3436708553028115}},&quot;image&quot;:{&quot;url&quot;:&quot;https://icons.cdn.biorender.com/biorender/5e7520bcf71c240028b6b4f1/20200320200216/image/5e7520bcf71c240028b6b4f1.png&quot;,&quot;isPremium&quot;:false,&quot;isOrgIcon&quot;:false,&quot;size&quot;:{&quot;x&quot;:100,&quot;y&quot;:99.31972789115646}},&quot;source&quot;:{&quot;id&quot;:&quot;5e7520bcf71c240028b6b4f1&quot;,&quot;version&quot;:&quot;20200320200216&quot;,&quot;type&quot;:&quot;ASSETS&quot;},&quot;isPremium&quot;:false,&quot;parent&quot;:{&quot;type&quot;:&quot;CHILD&quot;,&quot;parentId&quot;:&quot;423af77e-c476-4179-b166-d81595445e23&quot;,&quot;order&quot;:&quot;999999999999999&quot;}},&quot;07662e30-b272-41cf-b48a-c4126fa5ed37&quot;:{&quot;id&quot;:&quot;07662e30-b272-41cf-b48a-c4126fa5ed37&quot;,&quot;name&quot;:&quot;Magnifying glass (symbol)&quot;,&quot;displayName&quot;:&quot;&quot;,&quot;type&quot;:&quot;FIGURE_OBJECT&quot;,&quot;relativeTransform&quot;:{&quot;translate&quot;:{&quot;x&quot;:-581.6210528070492,&quot;y&quot;:57.95657738854616},&quot;rotate&quot;:0,&quot;skewX&quot;:0,&quot;scale&quot;:{&quot;x&quot;:0.25440085530281065,&quot;y&quot;:0.25440085530281065}},&quot;image&quot;:{&quot;url&quot;:&quot;https://icons.cdn.biorender.com/biorender/608c59abf4c35b0027d51a41/20210430192610/image/608c59abf4c35b0027d51a41.png&quot;,&quot;isPremium&quot;:false,&quot;isOrgIcon&quot;:false,&quot;size&quot;:{&quot;x&quot;:100,&quot;y&quot;:100}},&quot;source&quot;:{&quot;id&quot;:&quot;608c59abf4c35b0027d51a41&quot;,&quot;version&quot;:&quot;20210430192610&quot;,&quot;type&quot;:&quot;ASSETS&quot;},&quot;isPremium&quot;:false,&quot;parent&quot;:{&quot;type&quot;:&quot;CHILD&quot;,&quot;parentId&quot;:&quot;423af77e-c476-4179-b166-d81595445e23&quot;,&quot;order&quot;:&quot;9999999999999995&quot;}},&quot;387fa632-c513-444b-8534-06182ba1ab44&quot;:{&quot;id&quot;:&quot;387fa632-c513-444b-8534-06182ba1ab44&quot;,&quot;type&quot;:&quot;FIGURE_OBJECT&quot;,&quot;relativeTransform&quot;:{&quot;translate&quot;:{&quot;x&quot;:-337.48974198027395,&quot;y&quot;:55.29745710032975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Weight&quot;:&quot;bold&quot;,&quot;fontStyle&quot;:&quot;normal&quot;,&quot;fontSize&quot;:18.666666666666664,&quot;fontFamily&quot;:&quot;Roboto&quot;,&quot;color&quot;:&quot;rgba(49,126,194,1)&quot;,&quot;decoration&quot;:&quot;none&quot;},&quot;range&quot;:[0,30]}],&quot;text&quot;:&quot;Génération de ligands bioactifs&quot;,&quot;base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},{&quot;runs&quot;:[],&quot;text&quot;:&quot;&quot;,&quot;base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},{&quot;runs&quot;:[],&quot;text&quot;:&quot;&quot;,&quot;baseStyle&quot;:{&quot;fontWeight&quot;:&quot;bold&quot;,&quot;fontStyle&quot;:&quot;normal&quot;,&quot;fontSize&quot;:18.666666666666664,&quot;fontFamily&quot;:&quot;Roboto&quot;,&quot;color&quot;:&quot;rgba(49,126,194,1)&quot;,&quot;decoration&quot;:&quot;none&quot;}},{&quot;runs&quot;:[{&quot;range&quot;:[0,12],&quot;style&quot;:{&quot;fontWeight&quot;:&quot;bold&quot;,&quot;fontStyle&quot;:&quot;normal&quot;,&quot;fontSize&quot;:18.666666666666664,&quot;fontFamily&quot;:&quot;Roboto&quot;,&quot;color&quot;:&quot;rgba(49,126,194,1)&quot;,&quot;decoration&quot;:&quot;none&quot;}}],&quot;text&quot;:&quot;SAR virtuelle&quot;,&quot;base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},{&quot;runs&quot;:[],&quot;text&quot;:&quot;&quot;,&quot;base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},{&quot;runs&quot;:[],&quot;text&quot;:&quot;&quot;,&quot;baseStyle&quot;:{&quot;fontWeight&quot;:&quot;bold&quot;,&quot;fontStyle&quot;:&quot;normal&quot;,&quot;fontSize&quot;:18.666666666666664,&quot;fontFamily&quot;:&quot;Roboto&quot;,&quot;color&quot;:&quot;rgba(49,126,194,1)&quot;,&quot;decoration&quot;:&quot;none&quot;}},{&quot;runs&quot;:[{&quot;style&quot;:{&quot;fontWeight&quot;:&quot;bold&quot;,&quot;fontStyle&quot;:&quot;normal&quot;,&quot;fontSize&quot;:18.666666666666664,&quot;fontFamily&quot;:&quot;Roboto&quot;,&quot;color&quot;:&quot;rgba(49,126,194,1)&quot;,&quot;decoration&quot;:&quot;none&quot;},&quot;range&quot;:[0,20]}],&quot;text&quot;:&quot; Recherche off-target&quot;,&quot;base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},{&quot;runs&quot;:[{&quot;style&quot;:{&quot;fontWeight&quot;:&quot;bold&quot;,&quot;fontStyle&quot;:&quot;normal&quot;,&quot;fontSize&quot;:18.666666666666664,&quot;fontFamily&quot;:&quot;Roboto&quot;,&quot;color&quot;:&quot;rgba(49,126,194,1)&quot;,&quot;decoration&quot;:&quot;none&quot;},&quot;range&quot;:[0,3]}],&quot;text&quot;:&quot; \n  &quot;},{&quot;runs&quot;:[],&quot;text&quot;:&quot;&quot;,&quot;baseStyle&quot;:{&quot;fontWeight&quot;:&quot;bold&quot;,&quot;fontStyle&quot;:&quot;normal&quot;,&quot;fontSize&quot;:18.666666666666664,&quot;fontFamily&quot;:&quot;Roboto&quot;,&quot;color&quot;:&quot;rgba(49,126,194,1)&quot;,&quot;decoration&quot;:&quot;none&quot;}},{&quot;runs&quot;:[{&quot;style&quot;:{&quot;fontWeight&quot;:&quot;bold&quot;,&quot;fontStyle&quot;:&quot;normal&quot;,&quot;fontSize&quot;:18.666666666666664,&quot;fontFamily&quot;:&quot;Roboto&quot;,&quot;color&quot;:&quot;rgba(49,126,194,1)&quot;,&quot;decoration&quot;:&quot;none&quot;},&quot;range&quot;:[0,19]}],&quot;text&quot;:&quot;Veille technologique&quot;,&quot;base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},{&quot;runs&quot;:[],&quot;text&quot;:&quot;&quot;,&quot;baseStyle&quot;:{&quot;fontWeight&quot;:&quot;bold&quot;,&quot;fontStyle&quot;:&quot;normal&quot;,&quot;fontSize&quot;:18.666666666666664,&quot;fontFamily&quot;:&quot;Roboto&quot;,&quot;color&quot;:&quot;rgba(49,126,194,1)&quot;,&quot;decoration&quot;:&quot;none&quot;}},{&quot;runs&quot;:[],&quot;text&quot;:&quot;&quot;,&quot;baseStyle&quot;:{&quot;fontWeight&quot;:&quot;bold&quot;,&quot;fontStyle&quot;:&quot;normal&quot;,&quot;fontSize&quot;:18.666666666666664,&quot;fontFamily&quot;:&quot;Roboto&quot;,&quot;color&quot;:&quot;rgba(49,126,194,1)&quot;,&quot;decoration&quot;:&quot;none&quot;}},{&quot;runs&quot;:[{&quot;range&quot;:[0,33],&quot;style&quot;:{&quot;fontWeight&quot;:&quot;bold&quot;,&quot;fontStyle&quot;:&quot;normal&quot;,&quot;fontSize&quot;:18.666666666666664,&quot;fontFamily&quot;:&quot;Roboto&quot;,&quot;color&quot;:&quot;rgba(49,126,194,1)&quot;,&quot;decoration&quot;:&quot;none&quot;}}],&quot;text&quot;:&quot;Intégration de pipeline IA/bioinfo&quot;,&quot;base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},{&quot;runs&quot;:[],&quot;text&quot;:&quot;&quot;,&quot;baseStyle&quot;:{&quot;fontWeight&quot;:&quot;bold&quot;,&quot;fontStyle&quot;:&quot;normal&quot;,&quot;fontSize&quot;:18.666666666666664,&quot;fontFamily&quot;:&quot;Roboto&quot;,&quot;color&quot;:&quot;rgba(49,126,194,1)&quot;,&quot;decoration&quot;:&quot;none&quot;}},{&quot;runs&quot;:[],&quot;text&quot;:&quot;&quot;,&quot;baseStyle&quot;:{&quot;fontWeight&quot;:&quot;bold&quot;,&quot;fontStyle&quot;:&quot;normal&quot;,&quot;fontSize&quot;:18.666666666666664,&quot;fontFamily&quot;:&quot;Roboto&quot;,&quot;color&quot;:&quot;rgba(49,126,194,1)&quot;,&quot;decoration&quot;:&quot;none&quot;}},{&quot;runs&quot;:[{&quot;range&quot;:[0,31],&quot;style&quot;:{&quot;fontWeight&quot;:&quot;bold&quot;,&quot;fontStyle&quot;:&quot;normal&quot;,&quot;fontSize&quot;:18.666666666666664,&quot;fontFamily&quot;:&quot;Roboto&quot;,&quot;color&quot;:&quot;rgba(49,126,194,1)&quot;,&quot;decoration&quot;:&quot;none&quot;}}],&quot;text&quot;:&quot;Rapport/présentation stratégique&quot;,&quot;baseStyle&quot;:{&quot;fontFamily&quot;:&quot;Roboto&quot;,&quot;fontSize&quot;:18.666666666666664,&quot;color&quot;:&quot;rgba(49,126,194,1)&quot;,&quot;fontWeight&quot;:&quot;bold&quot;,&quot;fontStyle&quot;:&quot;normal&quot;,&quot;decoration&quot;:&quot;none&quot;,&quot;script&quot;:&quot;none&quot;}}],&quot;_lastCaretLocation&quot;:{&quot;lineIndex&quot;:15,&quot;runIndex&quot;:-1,&quot;charIndex&quot;:-1,&quot;endOfLine&quot;:true}},&quot;format&quot;:&quot;BETTER_TEXT&quot;,&quot;size&quot;:{&quot;x&quot;:425.7960059642793,&quot;y&quot;:418},&quot;targetSize&quot;:{&quot;x&quot;:425.7960059642793,&quot;y&quot;:418}},&quot;parent&quot;:{&quot;type&quot;:&quot;CHILD&quot;,&quot;parentId&quot;:&quot;423af77e-c476-4179-b166-d81595445e23&quot;,&quot;order&quot;:&quot;9999999999999997&quot;}},&quot;9d2436ec-ee28-42a5-8f09-dbfb220a95f2&quot;:{&quot;id&quot;:&quot;9d2436ec-ee28-42a5-8f09-dbfb220a95f2&quot;,&quot;type&quot;:&quot;FIGURE_OBJECT&quot;,&quot;relativeTransform&quot;:{&quot;translate&quot;:{&quot;x&quot;:26.3309430487559,&quot;y&quot;:55.29747420638597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range&quot;:[0,61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Outils IA\n  propriétaires (autoencodeur, diffusion, GNN, etc.)&quot;},{&quot;runs&quot;:[],&quot;text&quot;:&quot;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{&quot;range&quot;:[0,73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Étude\n  relation structure/activité via outils prédictifs et exploratoires&quot;},{&quot;runs&quot;:[],&quot;text&quot;:&quot;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{&quot;range&quot;:[0,91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Screening\n  virtuel sur bases protéiques (e.g. SwissTargetPrediction, SEA, docking\n  massif)&quot;},{&quot;runs&quot;:[],&quot;text&quot;:&quot;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{&quot;range&quot;:[0,60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Sélection\n  d’outils adaptés au workflow du client, benchmark&quot;},{&quot;runs&quot;:[],&quot;text&quot;:&quot;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{&quot;range&quot;:[0,32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Adaptation\n  d’outils à leur data&quot;},{&quot;runs&quot;:[],&quot;text&quot;:&quot;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],&quot;text&quot;:&quot;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{&quot;range&quot;:[0,47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Synthèse,\n  visualisation, support à la décision&quot;}],&quot;_lastCaretLocation&quot;:{&quot;lineIndex&quot;:10,&quot;runIndex&quot;:-1,&quot;charIndex&quot;:-1,&quot;endOfLine&quot;:true}},&quot;format&quot;:&quot;BETTER_TEXT&quot;,&quot;size&quot;:{&quot;x&quot;:425.7960059642793,&quot;y&quot;:418},&quot;targetSize&quot;:{&quot;x&quot;:425.7960059642793,&quot;y&quot;:418}},&quot;parent&quot;:{&quot;type&quot;:&quot;CHILD&quot;,&quot;parentId&quot;:&quot;423af77e-c476-4179-b166-d81595445e23&quot;,&quot;order&quot;:&quot;9999999999999998&quot;}},&quot;b9d9aca7-5d96-4665-bc8b-e793d5e4e242&quot;:{&quot;id&quot;:&quot;b9d9aca7-5d96-4665-bc8b-e793d5e4e242&quot;,&quot;type&quot;:&quot;FIGURE_OBJECT&quot;,&quot;relativeTransform&quot;:{&quot;translate&quot;:{&quot;x&quot;:426.59113596136154,&quot;y&quot;:55.2974567710637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range&quot;:[0,13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Prix au projet&quot;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{&quot;range&quot;:[0,13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Forfait /étude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{&quot;range&quot;:[0,22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Forfait ou\nau screening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{&quot;range&quot;:[0,17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Consulting mensuel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{&quot;range&quot;:[0,34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Tarif journalier ou au sprint Agile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],&quot;text&quot;:&quot;&quot;,&quot;baseStyle&quot;:{&quot;fontWeight&quot;:&quot;normal&quot;,&quot;fontStyle&quot;:&quot;normal&quot;,&quot;fontSize&quot;:18.666666666666664,&quot;fontFamily&quot;:&quot;Roboto&quot;,&quot;color&quot;:&quot;rgba(49,126,194,1)&quot;,&quot;decoration&quot;:&quot;none&quot;}},{&quot;runs&quot;:[{&quot;range&quot;:[0,28],&quot;style&quot;:{&quot;fontWeight&quot;:&quot;normal&quot;,&quot;fontStyle&quot;:&quot;normal&quot;,&quot;fontSize&quot;:18.666666666666664,&quot;fontFamily&quot;:&quot;Roboto&quot;,&quot;color&quot;:&quot;rgba(49,126,194,1)&quot;,&quot;decoration&quot;:&quot;none&quot;}}],&quot;text&quot;:&quot;Ajout de\nvaleur en consulting&quot;,&quot;baseStyle&quot;:{&quot;fontFamily&quot;:&quot;Roboto&quot;,&quot;fontSize&quot;:18.666666666666664,&quot;color&quot;:&quot;rgba(49,126,194,1)&quot;,&quot;fontWeight&quot;:&quot;normal&quot;,&quot;fontStyle&quot;:&quot;normal&quot;,&quot;decoration&quot;:&quot;none&quot;,&quot;script&quot;:&quot;none&quot;}}],&quot;_lastCaretLocation&quot;:{&quot;lineIndex&quot;:0,&quot;runIndex&quot;:0,&quot;charIndex&quot;:8}},&quot;format&quot;:&quot;BETTER_TEXT&quot;,&quot;size&quot;:{&quot;x&quot;:291.5881599187852,&quot;y&quot;:418},&quot;targetSize&quot;:{&quot;x&quot;:291.5881599187852,&quot;y&quot;:418}},&quot;parent&quot;:{&quot;type&quot;:&quot;CHILD&quot;,&quot;parentId&quot;:&quot;423af77e-c476-4179-b166-d81595445e23&quot;,&quot;order&quot;:&quot;9999999999999999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  <p:tag name="ORIGINALTEMPLATEID" val="670fddbdcdaa31cbf77a11c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423af77e-c476-4179-b166-d81595445e23"/>
  <p:tag name="SELECTIONIDS" val="fd4b463a-04a5-443e-887a-d894bb061f11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fd4b463a-04a5-443e-887a-d894bb061f11&quot;:{&quot;id&quot;:&quot;fd4b463a-04a5-443e-887a-d894bb061f11&quot;,&quot;name&quot;:&quot;Pill (symbol)&quot;,&quot;displayName&quot;:&quot;&quot;,&quot;type&quot;:&quot;FIGURE_OBJECT&quot;,&quot;relativeTransform&quot;:{&quot;translate&quot;:{&quot;x&quot;:-583.932457818032,&quot;y&quot;:-140.1357343611706},&quot;rotate&quot;:0,&quot;skewX&quot;:0,&quot;scale&quot;:{&quot;x&quot;:0.34800879040956556,&quot;y&quot;:0.34800879040956556}},&quot;image&quot;:{&quot;url&quot;:&quot;https://icons.cdn.biorender.com/biorender/6329d45c8dc9890028b7ab80/20230109171232/image/6329d45c8dc9890028b7ab80.png&quot;,&quot;isPremium&quot;:false,&quot;isOrgIcon&quot;:false,&quot;size&quot;:{&quot;x&quot;:80,&quot;y&quot;:77.96825396825396}},&quot;source&quot;:{&quot;id&quot;:&quot;6329d45c8dc9890028b7ab80&quot;,&quot;version&quot;:&quot;20230109171232&quot;,&quot;type&quot;:&quot;ASSETS&quot;},&quot;isPremium&quot;:false,&quot;parent&quot;:{&quot;type&quot;:&quot;CHILD&quot;,&quot;parentId&quot;:&quot;423af77e-c476-4179-b166-d81595445e23&quot;,&quot;order&quot;:&quot;99999999999999&quot;}},&quot;423af77e-c476-4179-b166-d81595445e23&quot;:{&quot;id&quot;:&quot;423af77e-c476-4179-b166-d81595445e23&quot;,&quot;type&quot;:&quot;FIGURE_OBJECT&quot;,&quot;document&quot;:{&quot;type&quot;:&quot;FIGURE&quot;,&quot;canvasType&quot;:&quot;FIGURE&quot;,&quot;units&quot;:&quot;cm&quot;,&quot;title&quot;:&quot;Agenda&quot;,&quot;aspectRatio&quot;:1.7777777777777777},&quot;parent&quot;:{&quot;type&quot;:&quot;DOCUMENT&quot;,&quot;parentId&quot;:&quot;7662c2e9-495f-410a-b806-0df0bb2eec4b&quot;,&quot;order&quot;:&quot;577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423af77e-c476-4179-b166-d81595445e23"/>
  <p:tag name="SELECTIONIDS" val="da6c9f7e-70b3-4bc0-b7e1-f13c92b16093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da6c9f7e-70b3-4bc0-b7e1-f13c92b16093&quot;:{&quot;relativeTransform&quot;:{&quot;translate&quot;:{&quot;x&quot;:-457.25630900828077,&quot;y&quot;:-64.49485782260109},&quot;rotate&quot;:0,&quot;skewX&quot;:0,&quot;scale&quot;:{&quot;x&quot;:1,&quot;y&quot;:1}},&quot;type&quot;:&quot;FIGURE_OBJECT&quot;,&quot;id&quot;:&quot;da6c9f7e-70b3-4bc0-b7e1-f13c92b16093&quot;,&quot;parent&quot;:{&quot;type&quot;:&quot;CHILD&quot;,&quot;parentId&quot;:&quot;423af77e-c476-4179-b166-d81595445e23&quot;,&quot;order&quot;:&quot;999999999999995&quot;},&quot;name&quot;:&quot;Chemical compound (with added functional group, symbol) 1&quot;,&quot;displayName&quot;:&quot;Chemical compound (with added functional group, symbol) 1&quot;,&quot;source&quot;:{&quot;id&quot;:&quot;67ebff124b03cec13f09d09e&quot;,&quot;type&quot;:&quot;ASSETS&quot;},&quot;isPremium&quot;:true},&quot;b0de2246-7608-4bdd-ab6d-5e4c9ae14f8e&quot;:{&quot;id&quot;:&quot;b0de2246-7608-4bdd-ab6d-5e4c9ae14f8e&quot;,&quot;name&quot;:&quot;Chemical compound (symbol) 3&quot;,&quot;displayName&quot;:&quot;&quot;,&quot;type&quot;:&quot;FIGURE_OBJECT&quot;,&quot;relativeTransform&quot;:{&quot;translate&quot;:{&quot;x&quot;:-126.5511006282382,&quot;y&quot;:-21.38411996840666},&quot;rotate&quot;:0,&quot;skewX&quot;:0,&quot;scale&quot;:{&quot;x&quot;:0.3065424223669443,&quot;y&quot;:0.3065424223669443}},&quot;image&quot;:{&quot;url&quot;:&quot;https://icons.cdn.biorender.com/biorender/67e19635ccee62b9430415ff/20250324172843/image/67e19635ccee62b9430415ff.png&quot;,&quot;isPremium&quot;:false,&quot;isOrgIcon&quot;:false,&quot;size&quot;:{&quot;x&quot;:90,&quot;y&quot;:72}},&quot;source&quot;:{&quot;id&quot;:&quot;67e19635ccee62b9430415ff&quot;,&quot;version&quot;:&quot;20250324172843&quot;,&quot;type&quot;:&quot;ASSETS&quot;},&quot;isPremium&quot;:false,&quot;parent&quot;:{&quot;type&quot;:&quot;CHILD&quot;,&quot;parentId&quot;:&quot;da6c9f7e-70b3-4bc0-b7e1-f13c92b16093&quot;,&quot;order&quot;:&quot;5&quot;}},&quot;85e97dee-39cc-40b0-8ee3-1023ce1851b8&quot;:{&quot;id&quot;:&quot;85e97dee-39cc-40b0-8ee3-1023ce1851b8&quot;,&quot;name&quot;:&quot;Chemical compound (symbol) 5&quot;,&quot;displayName&quot;:&quot;&quot;,&quot;type&quot;:&quot;FIGURE_OBJECT&quot;,&quot;relativeTransform&quot;:{&quot;translate&quot;:{&quot;x&quot;:-130.70048922058433,&quot;y&quot;:-3.854400631900013},&quot;rotate&quot;:1.1183365771392162,&quot;skewX&quot;:-1.4768591323935738e-16,&quot;scale&quot;:{&quot;x&quot;:0.3065424223669443,&quot;y&quot;:0.30654242236694457}},&quot;image&quot;:{&quot;url&quot;:&quot;https://icons.cdn.biorender.com/biorender/67e196b56f1cc428e8a5b5e8/67e196966f1cc428e8a5b5d5.png&quot;,&quot;isPremium&quot;:false,&quot;isOrgIcon&quot;:false,&quot;size&quot;:{&quot;x&quot;:58,&quot;y&quot;:35.69230769230769},&quot;fallbackUrl&quot;:&quot;sources/icons/67e196b56f1cc428e8a5b5e8/67e196966f1cc428e8a5b5d5.svg&quot;},&quot;source&quot;:{&quot;id&quot;:&quot;67e196966f1cc428e8a5b5d5&quot;,&quot;version&quot;:&quot;20250324173017&quot;,&quot;type&quot;:&quot;ASSETS&quot;},&quot;isPremium&quot;:false,&quot;parent&quot;:{&quot;type&quot;:&quot;CHILD&quot;,&quot;parentId&quot;:&quot;da6c9f7e-70b3-4bc0-b7e1-f13c92b16093&quot;,&quot;order&quot;:&quot;2&quot;},&quot;styles&quot;:{&quot;editable&quot;:[{&quot;styleName&quot;:&quot;SATURATE&quot;,&quot;index&quot;:0,&quot;value&quot;:145},{&quot;styleName&quot;:&quot;GLOW&quot;,&quot;index&quot;:0,&quot;value&quot;:0}]}},&quot;423af77e-c476-4179-b166-d81595445e23&quot;:{&quot;id&quot;:&quot;423af77e-c476-4179-b166-d81595445e23&quot;,&quot;type&quot;:&quot;FIGURE_OBJECT&quot;,&quot;document&quot;:{&quot;type&quot;:&quot;FIGURE&quot;,&quot;canvasType&quot;:&quot;FIGURE&quot;,&quot;units&quot;:&quot;cm&quot;,&quot;title&quot;:&quot;Agenda&quot;,&quot;aspectRatio&quot;:1.7777777777777777},&quot;parent&quot;:{&quot;type&quot;:&quot;DOCUMENT&quot;,&quot;parentId&quot;:&quot;7662c2e9-495f-410a-b806-0df0bb2eec4b&quot;,&quot;order&quot;:&quot;577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423af77e-c476-4179-b166-d81595445e23"/>
  <p:tag name="SELECTIONIDS" val="d10203c0-7ffe-4e78-a751-f3502312d639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d10203c0-7ffe-4e78-a751-f3502312d639&quot;:{&quot;id&quot;:&quot;d10203c0-7ffe-4e78-a751-f3502312d639&quot;,&quot;name&quot;:&quot;Brain (puzzle piece)&quot;,&quot;displayName&quot;:&quot;Puzzle piece brain (symbol)&quot;,&quot;type&quot;:&quot;FIGURE_OBJECT&quot;,&quot;relativeTransform&quot;:{&quot;translate&quot;:{&quot;x&quot;:-585.5595054954663,&quot;y&quot;:-8.47350870431986},&quot;rotate&quot;:0,&quot;skewX&quot;:0,&quot;scale&quot;:{&quot;x&quot;:0.3764079880714414,&quot;y&quot;:0.3764079880714414}},&quot;image&quot;:{&quot;url&quot;:&quot;https://icons.cdn.biorender.com/biorender/5f21fe50f0d8bf002878464f/20200729225544/image/5f21fe50f0d8bf002878464f.png&quot;,&quot;isPremium&quot;:false,&quot;isOrgIcon&quot;:false,&quot;size&quot;:{&quot;x&quot;:100,&quot;y&quot;:85.29411764705883}},&quot;source&quot;:{&quot;id&quot;:&quot;5f21fe50f0d8bf002878464f&quot;,&quot;version&quot;:&quot;20200729225544&quot;,&quot;type&quot;:&quot;ASSETS&quot;},&quot;isPremium&quot;:false,&quot;parent&quot;:{&quot;type&quot;:&quot;CHILD&quot;,&quot;parentId&quot;:&quot;423af77e-c476-4179-b166-d81595445e23&quot;,&quot;order&quot;:&quot;999999999999997&quot;}},&quot;423af77e-c476-4179-b166-d81595445e23&quot;:{&quot;id&quot;:&quot;423af77e-c476-4179-b166-d81595445e23&quot;,&quot;type&quot;:&quot;FIGURE_OBJECT&quot;,&quot;document&quot;:{&quot;type&quot;:&quot;FIGURE&quot;,&quot;canvasType&quot;:&quot;FIGURE&quot;,&quot;units&quot;:&quot;cm&quot;,&quot;title&quot;:&quot;Agenda&quot;,&quot;aspectRatio&quot;:1.7777777777777777},&quot;parent&quot;:{&quot;type&quot;:&quot;DOCUMENT&quot;,&quot;parentId&quot;:&quot;7662c2e9-495f-410a-b806-0df0bb2eec4b&quot;,&quot;order&quot;:&quot;577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024c7ecd84abac34438707"/>
  <p:tag name="FIGURESLIDEID" val="423af77e-c476-4179-b166-d81595445e23"/>
  <p:tag name="SELECTIONIDS" val="b4b07776-c972-4502-87cd-061b9e43c49a"/>
  <p:tag name="TRANSPARENTBACKGROUND" val="true"/>
  <p:tag name="VERSION" val="1744984143109"/>
  <p:tag name="TITLE" val="Industry • Discovery • Department Meeting: Lead Identification"/>
  <p:tag name="CREATORNAME" val="Agnès Quemener"/>
  <p:tag name="DATEINSERTED" val="1744984162363"/>
  <p:tag name="DPI" val="300"/>
  <p:tag name="BIOJSON" val="{&quot;id&quot;:&quot;7662c2e9-495f-410a-b806-0df0bb2eec4b&quot;,&quot;objects&quot;:{&quot;b4b07776-c972-4502-87cd-061b9e43c49a&quot;:{&quot;relativeTransform&quot;:{&quot;translate&quot;:{&quot;x&quot;:-681.6533816344131,&quot;y&quot;:54.94804962059958},&quot;rotate&quot;:0,&quot;skewX&quot;:0,&quot;scale&quot;:{&quot;x&quot;:1,&quot;y&quot;:1}},&quot;type&quot;:&quot;FIGURE_OBJECT&quot;,&quot;id&quot;:&quot;b4b07776-c972-4502-87cd-061b9e43c49a&quot;,&quot;parent&quot;:{&quot;type&quot;:&quot;CHILD&quot;,&quot;parentId&quot;:&quot;423af77e-c476-4179-b166-d81595445e23&quot;,&quot;order&quot;:&quot;999999999999998&quot;},&quot;name&quot;:&quot;Algorithm development (representative)&quot;,&quot;displayName&quot;:&quot;Algorithm development (representative)&quot;,&quot;source&quot;:{&quot;id&quot;:&quot;6706ab33c3b6807ecbc9ed97&quot;,&quot;type&quot;:&quot;ASSETS&quot;},&quot;isPremium&quot;:false},&quot;46bb740c-825e-463a-a974-574523bd0037&quot;:{&quot;type&quot;:&quot;FIGURE_OBJECT&quot;,&quot;id&quot;:&quot;46bb740c-825e-463a-a974-574523bd0037&quot;,&quot;relativeTransform&quot;:{&quot;translate&quot;:{&quot;x&quot;:192.68522940337695,&quot;y&quot;:129.0634622442522},&quot;rotate&quot;:0},&quot;opacity&quot;:1,&quot;path&quot;:{&quot;type&quot;:&quot;POLY_LINE&quot;,&quot;points&quot;:[{&quot;x&quot;:-103.7341256987791,&quot;y&quot;:-68.0004980928183},{&quot;x&quot;:-94.43524419614087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07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d7408f94-1839-4c01-b74e-3a48ca0782fd&quot;:{&quot;type&quot;:&quot;FIGURE_OBJECT&quot;,&quot;id&quot;:&quot;d7408f94-1839-4c01-b74e-3a48ca0782fd&quot;,&quot;relativeTransform&quot;:{&quot;translate&quot;:{&quot;x&quot;:98.21490816994316,&quot;y&quot;:52.14427723988225},&quot;rotate&quot;:0},&quot;opacity&quot;:1,&quot;path&quot;:{&quot;type&quot;:&quot;ELLIPSE&quot;,&quot;size&quot;:{&quot;x&quot;:3.5596526884773754,&quot;y&quot;:3.5596526884773754}},&quot;pathStyles&quot;:[{&quot;type&quot;:&quot;FILL&quot;,&quot;fillStyle&quot;:&quot;#013f7a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4&quot;}},&quot;5238aa8f-4933-42aa-b35f-785aaefbc701&quot;:{&quot;type&quot;:&quot;FIGURE_OBJECT&quot;,&quot;id&quot;:&quot;5238aa8f-4933-42aa-b35f-785aaefbc701&quot;,&quot;relativeTransform&quot;:{&quot;translate&quot;:{&quot;x&quot;:88.94615196678467,&quot;y&quot;:61.27776447480895},&quot;rotate&quot;:0},&quot;opacity&quot;:1,&quot;path&quot;:{&quot;type&quot;:&quot;ELLIPSE&quot;,&quot;size&quot;:{&quot;x&quot;:3.5596526884773754,&quot;y&quot;:3.5596526884773754}},&quot;pathStyles&quot;:[{&quot;type&quot;:&quot;FILL&quot;,&quot;fillStyle&quot;:&quot;#096c94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5&quot;}},&quot;646665c3-bac1-4f85-9b25-a7076d652ba9&quot;:{&quot;type&quot;:&quot;FIGURE_OBJECT&quot;,&quot;id&quot;:&quot;646665c3-bac1-4f85-9b25-a7076d652ba9&quot;,&quot;relativeTransform&quot;:{&quot;translate&quot;:{&quot;x&quot;:95.19923738492744,&quot;y&quot;:70.45776203512744},&quot;rotate&quot;:0},&quot;opacity&quot;:1,&quot;path&quot;:{&quot;type&quot;:&quot;ELLIPSE&quot;,&quot;size&quot;:{&quot;x&quot;:3.5596526884773754,&quot;y&quot;:3.5596526884773754}},&quot;pathStyles&quot;:[{&quot;type&quot;:&quot;FILL&quot;,&quot;fillStyle&quot;:&quot;rgba(62,114,116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52&quot;}},&quot;10b408fa-57e0-44c3-81e5-57fa411db4b9&quot;:{&quot;id&quot;:&quot;10b408fa-57e0-44c3-81e5-57fa411db4b9&quot;,&quot;name&quot;:&quot;Gear&quot;,&quot;displayName&quot;:&quot;&quot;,&quot;type&quot;:&quot;FIGURE_OBJECT&quot;,&quot;relativeTransform&quot;:{&quot;translate&quot;:{&quot;x&quot;:98.21487770819482,&quot;y&quot;:61.2776643005937},&quot;rotate&quot;:0,&quot;skewX&quot;:0,&quot;scale&quot;:{&quot;x&quot;:0.11139436571730935,&quot;y&quot;:0.11139436571730935}},&quot;image&quot;:{&quot;url&quot;:&quot;https://icons.biorender.com/biorender/5be5e6587664d21200a3f669/gear-1.png&quot;,&quot;fallbackUrl&quot;:&quot;https://res.cloudinary.com/dlcjuc3ej/image/upload/v1541793361/v9orfgem0s0hosc3dcdo.svg#/keystone/api/icons/5be5e6587664d21200a3f669/gear-1.svg#/keystone/api/icons/5be5e6587664d21200a3f669/gear-1.svg#/keystone/api/icons/5be5e6587664d21200a3f669/gear-1.svg#/keystone/api/icons/5be5e6587664d21200a3f669/gear-1.svg#/keystone/api/icons/5be5e6587664d21200a3f669/gear-1.svg#/keystone/api/icons/5be5e6587664d21200a3f669/gear-1.svg&quot;,&quot;isPremium&quot;:false,&quot;isOrgIcon&quot;:false,&quot;size&quot;:{&quot;x&quot;:100,&quot;y&quot;:101.48367952522254}},&quot;source&quot;:{&quot;id&quot;:&quot;5be5e6257664d21200a3f61f&quot;,&quot;version&quot;:&quot;1551986267&quot;,&quot;type&quot;:&quot;ASSETS&quot;},&quot;isPremium&quot;:false,&quot;parent&quot;:{&quot;type&quot;:&quot;CHILD&quot;,&quot;parentId&quot;:&quot;b4b07776-c972-4502-87cd-061b9e43c49a&quot;,&quot;order&quot;:&quot;55&quot;},&quot;styles&quot;:{&quot;gear&quot;:[{&quot;styleName&quot;:&quot;FILL&quot;,&quot;index&quot;:0,&quot;value&quot;:&quot;rgba(78, 88, 102, 1)&quot;,&quot;color&quot;:&quot;#4E5866&quot;}]}},&quot;50a0eae5-238d-4113-800b-9fee5936ddb1&quot;:{&quot;type&quot;:&quot;FIGURE_OBJECT&quot;,&quot;id&quot;:&quot;50a0eae5-238d-4113-800b-9fee5936ddb1&quot;,&quot;relativeTransform&quot;:{&quot;translate&quot;:{&quot;x&quot;:107.47674307087031,&quot;y&quot;:61.27800229918926},&quot;rotate&quot;:0},&quot;opacity&quot;:1,&quot;path&quot;:{&quot;type&quot;:&quot;ELLIPSE&quot;,&quot;size&quot;:{&quot;x&quot;:3.5596526884773754,&quot;y&quot;:3.5596526884773754}},&quot;pathStyles&quot;:[{&quot;type&quot;:&quot;FILL&quot;,&quot;fillStyle&quot;:&quot;#096c94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6&quot;}},&quot;3c1c5c20-d460-4909-81d8-e89a5cfd9160&quot;:{&quot;type&quot;:&quot;FIGURE_OBJECT&quot;,&quot;id&quot;:&quot;3c1c5c20-d460-4909-81d8-e89a5cfd9160&quot;,&quot;relativeTransform&quot;:{&quot;translate&quot;:{&quot;x&quot;:88.94615196678467,&quot;y&quot;:70.45754724271977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72,159,167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62&quot;}},&quot;030227c0-b542-47a9-9455-840ed507aaf4&quot;:{&quot;type&quot;:&quot;FIGURE_OBJECT&quot;,&quot;id&quot;:&quot;030227c0-b542-47a9-9455-840ed507aaf4&quot;,&quot;relativeTransform&quot;:{&quot;translate&quot;:{&quot;x&quot;:82.87614064689954,&quot;y&quot;:70.45778506710008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72,159,167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65&quot;}},&quot;c321bf50-430c-4308-9b90-3281d27b072f&quot;:{&quot;type&quot;:&quot;FIGURE_OBJECT&quot;,&quot;id&quot;:&quot;c321bf50-430c-4308-9b90-3281d27b072f&quot;,&quot;relativeTransform&quot;:{&quot;translate&quot;:{&quot;x&quot;:113.68388249196934,&quot;y&quot;:70.45714414161719},&quot;rotate&quot;:0},&quot;opacity&quot;:1,&quot;path&quot;:{&quot;type&quot;:&quot;ELLIPSE&quot;,&quot;size&quot;:{&quot;x&quot;:3.5596526884773754,&quot;y&quot;:3.5596526884773754}},&quot;pathStyles&quot;:[{&quot;type&quot;:&quot;FILL&quot;,&quot;fillStyle&quot;:&quot;rgba(72, 159, 167, 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7&quot;}},&quot;11c1a9cd-5757-44b8-b80c-e2bcf54573bd&quot;:{&quot;type&quot;:&quot;FIGURE_OBJECT&quot;,&quot;id&quot;:&quot;11c1a9cd-5757-44b8-b80c-e2bcf54573bd&quot;,&quot;relativeTransform&quot;:{&quot;translate&quot;:{&quot;x&quot;:107.52233412295537,&quot;y&quot;:70.45692934920953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72,159,167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72&quot;}},&quot;35285c3f-6f04-405e-85a0-f308e5f13459&quot;:{&quot;type&quot;:&quot;FIGURE_OBJECT&quot;,&quot;id&quot;:&quot;35285c3f-6f04-405e-85a0-f308e5f13459&quot;,&quot;relativeTransform&quot;:{&quot;translate&quot;:{&quot;x&quot;:101.36078575394141,&quot;y&quot;:70.45716717358984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72,159,167,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75&quot;}},&quot;80531b46-f7e4-46b3-a753-f062c9c30550&quot;:{&quot;type&quot;:&quot;FIGURE_OBJECT&quot;,&quot;id&quot;:&quot;80531b46-f7e4-46b3-a753-f062c9c30550&quot;,&quot;relativeTransform&quot;:{&quot;translate&quot;:{&quot;x&quot;:101.36067181581883,&quot;y&quot;:79.63772992187694},&quot;rotate&quot;:0},&quot;opacity&quot;:1,&quot;path&quot;:{&quot;type&quot;:&quot;ELLIPSE&quot;,&quot;size&quot;:{&quot;x&quot;:3.5596526884773754,&quot;y&quot;:3.5596526884773754}},&quot;pathStyles&quot;:[{&quot;type&quot;:&quot;FILL&quot;,&quot;fillStyle&quot;:&quot;rgba(95, 192, 201, 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8&quot;}},&quot;0f47855a-f1ee-4bf0-b85f-baa311303b46&quot;:{&quot;type&quot;:&quot;FIGURE_OBJECT&quot;,&quot;id&quot;:&quot;0f47855a-f1ee-4bf0-b85f-baa311303b46&quot;,&quot;relativeTransform&quot;:{&quot;translate&quot;:{&quot;x&quot;:95.1991234468049,&quot;y&quot;:79.63751512946926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95, 192, 201, 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85&quot;}},&quot;8f98a812-9c85-4494-b94d-33dd74a20036&quot;:{&quot;type&quot;:&quot;FIGURE_OBJECT&quot;,&quot;id&quot;:&quot;8f98a812-9c85-4494-b94d-33dd74a20036&quot;,&quot;relativeTransform&quot;:{&quot;translate&quot;:{&quot;x&quot;:89.03757507779092,&quot;y&quot;:79.63775295384957},&quot;rotate&quot;:-2.443460952792061e-16},&quot;opacity&quot;:1,&quot;path&quot;:{&quot;type&quot;:&quot;ELLIPSE&quot;,&quot;size&quot;:{&quot;x&quot;:3.5596526884773754,&quot;y&quot;:3.5596526884773754}},&quot;pathStyles&quot;:[{&quot;type&quot;:&quot;FILL&quot;,&quot;fillStyle&quot;:&quot;rgba(95, 192, 201, 1)&quot;},{&quot;type&quot;:&quot;STROKE&quot;,&quot;strokeStyle&quot;:&quot;rgba(5, 7, 41, 1)&quot;,&quot;lineWidth&quot;:0,&quot;lineJoin&quot;:&quot;round&quot;}],&quot;isLocked&quot;:false,&quot;parent&quot;:{&quot;type&quot;:&quot;CHILD&quot;,&quot;parentId&quot;:&quot;b4b07776-c972-4502-87cd-061b9e43c49a&quot;,&quot;order&quot;:&quot;9&quot;}},&quot;d8982c60-8357-4c20-b8ad-1d19fa59538a&quot;:{&quot;type&quot;:&quot;FIGURE_OBJECT&quot;,&quot;id&quot;:&quot;d8982c60-8357-4c20-b8ad-1d19fa59538a&quot;,&quot;relativeTransform&quot;:{&quot;translate&quot;:{&quot;x&quot;:3.8302254891883574,&quot;y&quot;:129.06318391273334},&quot;rotate&quot;:-2.449293598294707e-16},&quot;opacity&quot;:1,&quot;path&quot;:{&quot;type&quot;:&quot;POLY_LINE&quot;,&quot;points&quot;:[{&quot;x&quot;:103.7341256987791,&quot;y&quot;:-68.0004980928183},{&quot;x&quot;:94.43524419614087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1fb3a026-bf16-497b-8ed0-94baf833c00c&quot;:{&quot;type&quot;:&quot;FIGURE_OBJECT&quot;,&quot;id&quot;:&quot;1fb3a026-bf16-497b-8ed0-94baf833c00c&quot;,&quot;relativeTransform&quot;:{&quot;translate&quot;:{&quot;x&quot;:186.10949876212428,&quot;y&quot;:137.78415617972666},&quot;rotate&quot;:0},&quot;opacity&quot;:1,&quot;path&quot;:{&quot;type&quot;:&quot;POLY_LINE&quot;,&quot;points&quot;:[{&quot;x&quot;:-103.24757928757742,&quot;y&quot;:-67.23592516092997},{&quot;x&quot;:-97.36336037381216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0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47144414-1a4c-471c-aff2-7398c92a60de&quot;:{&quot;type&quot;:&quot;FIGURE_OBJECT&quot;,&quot;id&quot;:&quot;47144414-1a4c-471c-aff2-7398c92a60de&quot;,&quot;relativeTransform&quot;:{&quot;translate&quot;:{&quot;x&quot;:191.47165081607173,&quot;y&quot;:143.00729497443453},&quot;rotate&quot;:0},&quot;opacity&quot;:1,&quot;path&quot;:{&quot;type&quot;:&quot;POLY_LINE&quot;,&quot;points&quot;:[{&quot;x&quot;:-102.50685100651555,&quot;y&quot;:-72.58793568414833},{&quot;x&quot;:-102.50685100651555,&quot;y&quot;:-77.22530212435005},{&quot;x&quot;:-102.50685100651555,&quot;y&quot;:-81.86266856455177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1&quot;},&quot;connectorInfo&quot;:{&quot;connectedObjects&quot;:[],&quot;type&quot;:&quot;LINE&quot;,&quot;offset&quot;:{&quot;x&quot;:0,&quot;y&quot;:0},&quot;bending&quot;:0.1,&quot;firstElementIsHead&quot;:true,&quot;customized&quot;:tru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9d2e9374-ce89-416b-8aa5-e44f84046839&quot;:{&quot;type&quot;:&quot;FIGURE_OBJECT&quot;,&quot;id&quot;:&quot;9d2e9374-ce89-416b-8aa5-e44f84046839&quot;,&quot;relativeTransform&quot;:{&quot;translate&quot;:{&quot;x&quot;:191.33263755683208,&quot;y&quot;:143.00729497443453},&quot;rotate&quot;:0},&quot;opacity&quot;:1,&quot;path&quot;:{&quot;type&quot;:&quot;POLY_LINE&quot;,&quot;points&quot;:[{&quot;x&quot;:-96.15790301006737,&quot;y&quot;:-72.58793568414832},{&quot;x&quot;:-102.50685100651552,&quot;y&quot;:-81.72365530420842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1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84584699-5f5e-4502-9a4b-4b9ff247faa1&quot;:{&quot;type&quot;:&quot;FIGURE_OBJECT&quot;,&quot;id&quot;:&quot;84584699-5f5e-4502-9a4b-4b9ff247faa1&quot;,&quot;relativeTransform&quot;:{&quot;translate&quot;:{&quot;x&quot;:204.81692370307303,&quot;y&quot;:137.7942977529496},&quot;rotate&quot;:0},&quot;opacity&quot;:1,&quot;path&quot;:{&quot;type&quot;:&quot;POLY_LINE&quot;,&quot;points&quot;:[{&quot;x&quot;:-103.24757928757742,&quot;y&quot;:-67.23592516092997},{&quot;x&quot;:-97.36336037381216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0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ed955770-c848-4d66-8ae3-bd04d679424a&quot;:{&quot;type&quot;:&quot;FIGURE_OBJECT&quot;,&quot;id&quot;:&quot;ed955770-c848-4d66-8ae3-bd04d679424a&quot;,&quot;relativeTransform&quot;:{&quot;translate&quot;:{&quot;x&quot;:210.04006249778087,&quot;y&quot;:143.0174365476574},&quot;rotate&quot;:0},&quot;opacity&quot;:1,&quot;path&quot;:{&quot;type&quot;:&quot;POLY_LINE&quot;,&quot;points&quot;:[{&quot;x&quot;:-102.50685100651555,&quot;y&quot;:-72.58793568414833},{&quot;x&quot;:-102.50685100651555,&quot;y&quot;:-81.86266856455177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1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d57e764b-5925-4861-8761-597504be064b&quot;:{&quot;type&quot;:&quot;FIGURE_OBJECT&quot;,&quot;id&quot;:&quot;d57e764b-5925-4861-8761-597504be064b&quot;,&quot;relativeTransform&quot;:{&quot;translate&quot;:{&quot;x&quot;:210.1230137126219,&quot;y&quot;:143.0174365476574},&quot;rotate&quot;:0},&quot;opacity&quot;:1,&quot;path&quot;:{&quot;type&quot;:&quot;POLY_LINE&quot;,&quot;points&quot;:[{&quot;x&quot;:-95.94938311955241,&quot;y&quot;:-72.44892242380497},{&quot;x&quot;:-102.50685100651552,&quot;y&quot;:-81.72365530420842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2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b23eb499-c790-40fb-bd44-3b9c4d57834f&quot;:{&quot;type&quot;:&quot;FIGURE_OBJECT&quot;,&quot;id&quot;:&quot;b23eb499-c790-40fb-bd44-3b9c4d57834f&quot;,&quot;relativeTransform&quot;:{&quot;translate&quot;:{&quot;x&quot;:192.3615790729625,&quot;y&quot;:147.0386794923828},&quot;rotate&quot;:0},&quot;opacity&quot;:1,&quot;path&quot;:{&quot;type&quot;:&quot;POLY_LINE&quot;,&quot;points&quot;:[{&quot;x&quot;:-103.24757928757742,&quot;y&quot;:-67.23592516092997},{&quot;x&quot;:-97.36336037381216,&quot;y&quot;:-76.58016467150506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2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c2e4cc16-43d0-4f3b-bd9b-a8025305c256&quot;:{&quot;type&quot;:&quot;FIGURE_OBJECT&quot;,&quot;id&quot;:&quot;c2e4cc16-43d0-4f3b-bd9b-a8025305c256&quot;,&quot;relativeTransform&quot;:{&quot;translate&quot;:{&quot;x&quot;:197.72373112690994,&quot;y&quot;:152.26181828709068},&quot;rotate&quot;:0},&quot;opacity&quot;:1,&quot;path&quot;:{&quot;type&quot;:&quot;POLY_LINE&quot;,&quot;points&quot;:[{&quot;x&quot;:-102.50685100651555,&quot;y&quot;:-72.58793568414833},{&quot;x&quot;:-102.50685100651555,&quot;y&quot;:-77.22530212435005},{&quot;x&quot;:-102.50685100651555,&quot;y&quot;:-81.86266856455177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3&quot;},&quot;connectorInfo&quot;:{&quot;connectedObjects&quot;:[],&quot;type&quot;:&quot;LINE&quot;,&quot;offset&quot;:{&quot;x&quot;:0,&quot;y&quot;:0},&quot;bending&quot;:0.1,&quot;firstElementIsHead&quot;:true,&quot;customized&quot;:tru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33c3abd2-57e4-483d-923a-7bc9edee8412&quot;:{&quot;type&quot;:&quot;FIGURE_OBJECT&quot;,&quot;id&quot;:&quot;33c3abd2-57e4-483d-923a-7bc9edee8412&quot;,&quot;relativeTransform&quot;:{&quot;translate&quot;:{&quot;x&quot;:197.58471786767035,&quot;y&quot;:152.26181828709068},&quot;rotate&quot;:0},&quot;opacity&quot;:1,&quot;path&quot;:{&quot;type&quot;:&quot;POLY_LINE&quot;,&quot;points&quot;:[{&quot;x&quot;:-95.94938311955241,&quot;y&quot;:-72.44892242380497},{&quot;x&quot;:-102.50685100651552,&quot;y&quot;:-81.72365530420842}],&quot;closed&quot;:false},&quot;pathStyles&quot;:[{&quot;type&quot;:&quot;FILL&quot;,&quot;fillStyle&quot;:&quot;rgba(0,0,0,0)&quot;},{&quot;type&quot;:&quot;STROKE&quot;,&quot;strokeStyle&quot;:&quot;rgb(78, 88, 102)&quot;,&quot;lineWidth&quot;:0.5693929598428723,&quot;lineJoin&quot;:&quot;round&quot;}],&quot;isLocked&quot;:false,&quot;parent&quot;:{&quot;type&quot;:&quot;CHILD&quot;,&quot;parentId&quot;:&quot;b4b07776-c972-4502-87cd-061b9e43c49a&quot;,&quot;order&quot;:&quot;3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423af77e-c476-4179-b166-d81595445e23&quot;:{&quot;id&quot;:&quot;423af77e-c476-4179-b166-d81595445e23&quot;,&quot;type&quot;:&quot;FIGURE_OBJECT&quot;,&quot;document&quot;:{&quot;type&quot;:&quot;FIGURE&quot;,&quot;canvasType&quot;:&quot;FIGURE&quot;,&quot;units&quot;:&quot;cm&quot;,&quot;title&quot;:&quot;Agenda&quot;,&quot;aspectRatio&quot;:1.7777777777777777},&quot;parent&quot;:{&quot;type&quot;:&quot;DOCUMENT&quot;,&quot;parentId&quot;:&quot;7662c2e9-495f-410a-b806-0df0bb2eec4b&quot;,&quot;order&quot;:&quot;577&quot;},&quot;source&quot;:{&quot;id&quot;:&quot;670fddbdcdaa31cbf77a11c6&quot;,&quot;type&quot;:&quot;TEMPLATES&quot;}},&quot;7662c2e9-495f-410a-b806-0df0bb2eec4b&quot;:{&quot;id&quot;:&quot;7662c2e9-495f-410a-b806-0df0bb2eec4b&quot;,&quot;type&quot;:&quot;FIGURE_OBJECT&quot;,&quot;document&quot;:{&quot;type&quot;:&quot;DOCUMENT_GROUP&quot;,&quot;canvasType&quot;:&quot;SLIDE&quot;,&quot;units&quot;:&quot;in&quot;},&quot;source&quot;:{&quot;id&quot;:&quot;670fddbdcdaa31cbf77a11c6&quot;,&quot;type&quot;:&quot;TEMPLATES&quot;}}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365</Words>
  <Application>Microsoft Office PowerPoint</Application>
  <PresentationFormat>Personnalisé</PresentationFormat>
  <Paragraphs>92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mike.maillasson@gmail.com</cp:lastModifiedBy>
  <cp:revision>12</cp:revision>
  <dcterms:created xsi:type="dcterms:W3CDTF">2025-04-18T13:49:25Z</dcterms:created>
  <dcterms:modified xsi:type="dcterms:W3CDTF">2025-04-25T09:01:11Z</dcterms:modified>
</cp:coreProperties>
</file>