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16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81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07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6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37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0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6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29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87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1CE7-2DDF-46E7-9F8E-832AC9CB41A8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9332-3A27-432B-B2EF-C16CFDC6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74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953691" y="283026"/>
            <a:ext cx="7872129" cy="35400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95749" y="4403450"/>
            <a:ext cx="8026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solidFill>
                  <a:schemeClr val="tx2"/>
                </a:solidFill>
              </a:rPr>
              <a:t>Plan d’affaires simplifiés</a:t>
            </a:r>
            <a:endParaRPr lang="fr-FR" sz="4400" dirty="0">
              <a:solidFill>
                <a:schemeClr val="tx2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1953691" y="4450079"/>
            <a:ext cx="0" cy="67927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6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032729" y="0"/>
            <a:ext cx="2159271" cy="9710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88866" y="1342798"/>
            <a:ext cx="422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9. </a:t>
            </a:r>
            <a:r>
              <a:rPr lang="fr-FR" sz="2800" b="1" dirty="0" smtClean="0">
                <a:solidFill>
                  <a:schemeClr val="tx2"/>
                </a:solidFill>
              </a:rPr>
              <a:t>Ressources nécessaires</a:t>
            </a:r>
            <a:endParaRPr lang="fr-FR" sz="28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71373"/>
              </p:ext>
            </p:extLst>
          </p:nvPr>
        </p:nvGraphicFramePr>
        <p:xfrm>
          <a:off x="1288866" y="1976550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074703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29860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1549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i="1" u="sng" dirty="0">
                          <a:solidFill>
                            <a:schemeClr val="tx2"/>
                          </a:solidFill>
                        </a:rPr>
                        <a:t>Ressource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i="1" u="sng" dirty="0">
                          <a:solidFill>
                            <a:schemeClr val="tx2"/>
                          </a:solidFill>
                        </a:rPr>
                        <a:t>Statut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i="1" u="sng" dirty="0">
                          <a:solidFill>
                            <a:schemeClr val="tx2"/>
                          </a:solidFill>
                        </a:rPr>
                        <a:t>Remarques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35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Prototype </a:t>
                      </a:r>
                      <a:r>
                        <a:rPr lang="fr-FR" dirty="0" err="1">
                          <a:solidFill>
                            <a:schemeClr val="tx2"/>
                          </a:solidFill>
                        </a:rPr>
                        <a:t>Streamlit</a:t>
                      </a:r>
                      <a:endParaRPr lang="fr-F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En cours (v1 </a:t>
                      </a:r>
                      <a:r>
                        <a:rPr lang="fr-FR" dirty="0" err="1">
                          <a:solidFill>
                            <a:schemeClr val="tx2"/>
                          </a:solidFill>
                        </a:rPr>
                        <a:t>mock</a:t>
                      </a:r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Livraison demain 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93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Modèles 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Déjà développés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Autoencodeur, VAE, 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547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Serveur / cluster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OK (GLICID)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À compléter pour cloud 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557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Statut juridique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À définir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SASU recommandé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947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Identité visuelle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En cours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Logo + charte en préparation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82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Aide au dev front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Optionnel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2"/>
                          </a:solidFill>
                        </a:rPr>
                        <a:t>React</a:t>
                      </a:r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/</a:t>
                      </a:r>
                      <a:r>
                        <a:rPr lang="fr-FR" dirty="0" err="1">
                          <a:solidFill>
                            <a:schemeClr val="tx2"/>
                          </a:solidFill>
                        </a:rPr>
                        <a:t>Vercel</a:t>
                      </a:r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 pour version </a:t>
                      </a:r>
                      <a:r>
                        <a:rPr lang="fr-FR" dirty="0" err="1">
                          <a:solidFill>
                            <a:schemeClr val="tx2"/>
                          </a:solidFill>
                        </a:rPr>
                        <a:t>SaaS</a:t>
                      </a:r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 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6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8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884021" y="422363"/>
            <a:ext cx="7872129" cy="35400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4364" y="4249782"/>
            <a:ext cx="99800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>
                <a:solidFill>
                  <a:schemeClr val="tx2"/>
                </a:solidFill>
              </a:rPr>
              <a:t>DeepLig&amp;Target</a:t>
            </a:r>
            <a:r>
              <a:rPr lang="fr-FR" dirty="0" smtClean="0">
                <a:solidFill>
                  <a:schemeClr val="tx2"/>
                </a:solidFill>
              </a:rPr>
              <a:t> combine intelligence artificielle, </a:t>
            </a:r>
            <a:r>
              <a:rPr lang="fr-FR" dirty="0" err="1" smtClean="0">
                <a:solidFill>
                  <a:schemeClr val="tx2"/>
                </a:solidFill>
              </a:rPr>
              <a:t>bioinformatique</a:t>
            </a:r>
            <a:r>
              <a:rPr lang="fr-FR" dirty="0" smtClean="0">
                <a:solidFill>
                  <a:schemeClr val="tx2"/>
                </a:solidFill>
              </a:rPr>
              <a:t> structurale et modélisation moléculaire pour accélérer la découverte de ligands bioactifs.</a:t>
            </a:r>
          </a:p>
          <a:p>
            <a:r>
              <a:rPr lang="fr-FR" dirty="0" smtClean="0">
                <a:solidFill>
                  <a:schemeClr val="tx2"/>
                </a:solidFill>
              </a:rPr>
              <a:t>Notre plateforme génère, évalue et optimise virtuellement des composés chimiques ciblant des protéines d’intérêt, même sans ligand connu.</a:t>
            </a:r>
            <a:br>
              <a:rPr lang="fr-FR" dirty="0" smtClean="0">
                <a:solidFill>
                  <a:schemeClr val="tx2"/>
                </a:solidFill>
              </a:rPr>
            </a:br>
            <a:r>
              <a:rPr lang="fr-FR" dirty="0" smtClean="0">
                <a:solidFill>
                  <a:schemeClr val="tx2"/>
                </a:solidFill>
              </a:rPr>
              <a:t>En combinant génération moléculaire, étude SAR automatisée, </a:t>
            </a:r>
            <a:r>
              <a:rPr lang="fr-FR" dirty="0" err="1" smtClean="0">
                <a:solidFill>
                  <a:schemeClr val="tx2"/>
                </a:solidFill>
              </a:rPr>
              <a:t>profiling</a:t>
            </a:r>
            <a:r>
              <a:rPr lang="fr-FR" dirty="0" smtClean="0">
                <a:solidFill>
                  <a:schemeClr val="tx2"/>
                </a:solidFill>
              </a:rPr>
              <a:t> off-</a:t>
            </a:r>
            <a:r>
              <a:rPr lang="fr-FR" dirty="0" err="1" smtClean="0">
                <a:solidFill>
                  <a:schemeClr val="tx2"/>
                </a:solidFill>
              </a:rPr>
              <a:t>target</a:t>
            </a:r>
            <a:r>
              <a:rPr lang="fr-FR" dirty="0" smtClean="0">
                <a:solidFill>
                  <a:schemeClr val="tx2"/>
                </a:solidFill>
              </a:rPr>
              <a:t> et veille technologique sur-mesure, nous offrons aux </a:t>
            </a:r>
            <a:r>
              <a:rPr lang="fr-FR" dirty="0" err="1" smtClean="0">
                <a:solidFill>
                  <a:schemeClr val="tx2"/>
                </a:solidFill>
              </a:rPr>
              <a:t>biotechs</a:t>
            </a:r>
            <a:r>
              <a:rPr lang="fr-FR" dirty="0" smtClean="0">
                <a:solidFill>
                  <a:schemeClr val="tx2"/>
                </a:solidFill>
              </a:rPr>
              <a:t> un levier rapide, flexible et ciblé pour leur pipeline préclinique.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1010194" y="4336868"/>
            <a:ext cx="2971" cy="1584961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2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032729" y="0"/>
            <a:ext cx="2159271" cy="9710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7576" y="1989129"/>
            <a:ext cx="95358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b="1" dirty="0" err="1" smtClean="0">
                <a:solidFill>
                  <a:schemeClr val="tx2"/>
                </a:solidFill>
              </a:rPr>
              <a:t>DeepLig&amp;Target</a:t>
            </a:r>
            <a:r>
              <a:rPr lang="fr-FR" dirty="0" smtClean="0">
                <a:solidFill>
                  <a:schemeClr val="tx2"/>
                </a:solidFill>
              </a:rPr>
              <a:t> est une start-up de </a:t>
            </a:r>
            <a:r>
              <a:rPr lang="fr-FR" dirty="0" err="1" smtClean="0">
                <a:solidFill>
                  <a:schemeClr val="tx2"/>
                </a:solidFill>
              </a:rPr>
              <a:t>bioinformatique</a:t>
            </a:r>
            <a:r>
              <a:rPr lang="fr-FR" dirty="0" smtClean="0">
                <a:solidFill>
                  <a:schemeClr val="tx2"/>
                </a:solidFill>
              </a:rPr>
              <a:t> spécialisée dans la </a:t>
            </a:r>
            <a:r>
              <a:rPr lang="fr-FR" b="1" dirty="0" smtClean="0">
                <a:solidFill>
                  <a:schemeClr val="tx2"/>
                </a:solidFill>
              </a:rPr>
              <a:t>génération intelligente de ligands chimiques</a:t>
            </a:r>
            <a:r>
              <a:rPr lang="fr-FR" dirty="0" smtClean="0">
                <a:solidFill>
                  <a:schemeClr val="tx2"/>
                </a:solidFill>
              </a:rPr>
              <a:t> et l’</a:t>
            </a:r>
            <a:r>
              <a:rPr lang="fr-FR" b="1" dirty="0" smtClean="0">
                <a:solidFill>
                  <a:schemeClr val="tx2"/>
                </a:solidFill>
              </a:rPr>
              <a:t>analyse structurale in silico</a:t>
            </a:r>
            <a:r>
              <a:rPr lang="fr-FR" dirty="0" smtClean="0">
                <a:solidFill>
                  <a:schemeClr val="tx2"/>
                </a:solidFill>
              </a:rPr>
              <a:t> pour le </a:t>
            </a:r>
            <a:r>
              <a:rPr lang="fr-FR" dirty="0" err="1" smtClean="0">
                <a:solidFill>
                  <a:schemeClr val="tx2"/>
                </a:solidFill>
              </a:rPr>
              <a:t>drug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discovery</a:t>
            </a:r>
            <a:r>
              <a:rPr lang="fr-FR" dirty="0" smtClean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fr-FR" dirty="0" smtClean="0">
                <a:solidFill>
                  <a:schemeClr val="tx2"/>
                </a:solidFill>
              </a:rPr>
              <a:t/>
            </a:r>
            <a:br>
              <a:rPr lang="fr-FR" dirty="0" smtClean="0">
                <a:solidFill>
                  <a:schemeClr val="tx2"/>
                </a:solidFill>
              </a:rPr>
            </a:br>
            <a:r>
              <a:rPr lang="fr-FR" dirty="0" smtClean="0">
                <a:solidFill>
                  <a:schemeClr val="tx2"/>
                </a:solidFill>
              </a:rPr>
              <a:t>Notre solution combine des outils propriétaires basés sur l’intelligence artificielle (</a:t>
            </a:r>
            <a:r>
              <a:rPr lang="fr-FR" dirty="0" err="1" smtClean="0">
                <a:solidFill>
                  <a:schemeClr val="tx2"/>
                </a:solidFill>
              </a:rPr>
              <a:t>autoencodeurs</a:t>
            </a:r>
            <a:r>
              <a:rPr lang="fr-FR" dirty="0" smtClean="0">
                <a:solidFill>
                  <a:schemeClr val="tx2"/>
                </a:solidFill>
              </a:rPr>
              <a:t>, VAE conditionnel, </a:t>
            </a:r>
            <a:r>
              <a:rPr lang="fr-FR" dirty="0" err="1" smtClean="0">
                <a:solidFill>
                  <a:schemeClr val="tx2"/>
                </a:solidFill>
              </a:rPr>
              <a:t>reinforcement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learning</a:t>
            </a:r>
            <a:r>
              <a:rPr lang="fr-FR" dirty="0" smtClean="0">
                <a:solidFill>
                  <a:schemeClr val="tx2"/>
                </a:solidFill>
              </a:rPr>
              <a:t>), l’analyse SAR virtuelle, le screening off-</a:t>
            </a:r>
            <a:r>
              <a:rPr lang="fr-FR" dirty="0" err="1" smtClean="0">
                <a:solidFill>
                  <a:schemeClr val="tx2"/>
                </a:solidFill>
              </a:rPr>
              <a:t>target</a:t>
            </a:r>
            <a:r>
              <a:rPr lang="fr-FR" dirty="0" smtClean="0">
                <a:solidFill>
                  <a:schemeClr val="tx2"/>
                </a:solidFill>
              </a:rPr>
              <a:t>, et la veille </a:t>
            </a:r>
            <a:r>
              <a:rPr lang="fr-FR" dirty="0" err="1" smtClean="0">
                <a:solidFill>
                  <a:schemeClr val="tx2"/>
                </a:solidFill>
              </a:rPr>
              <a:t>bioinformatique</a:t>
            </a:r>
            <a:r>
              <a:rPr lang="fr-FR" dirty="0" smtClean="0">
                <a:solidFill>
                  <a:schemeClr val="tx2"/>
                </a:solidFill>
              </a:rPr>
              <a:t> structurée pour accélérer et fiabiliser le processus d’optimisation de ligands.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88865" y="1342798"/>
            <a:ext cx="4528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tx2"/>
                </a:solidFill>
              </a:rPr>
              <a:t>1. 🎯 Résumé exécutif</a:t>
            </a:r>
          </a:p>
          <a:p>
            <a:endParaRPr lang="fr-F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032729" y="0"/>
            <a:ext cx="2159271" cy="9710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8866" y="1989129"/>
            <a:ext cx="95445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Le </a:t>
            </a:r>
            <a:r>
              <a:rPr lang="fr-FR" dirty="0">
                <a:solidFill>
                  <a:schemeClr val="tx2"/>
                </a:solidFill>
              </a:rPr>
              <a:t>coût de la découverte de médicaments est élevé (plusieurs dizaines de millions d'euros</a:t>
            </a:r>
            <a:r>
              <a:rPr lang="fr-FR" dirty="0" smtClean="0">
                <a:solidFill>
                  <a:schemeClr val="tx2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Les </a:t>
            </a:r>
            <a:r>
              <a:rPr lang="fr-FR" dirty="0">
                <a:solidFill>
                  <a:schemeClr val="tx2"/>
                </a:solidFill>
              </a:rPr>
              <a:t>approches traditionnelles sont longues, linéaires, et peu </a:t>
            </a:r>
            <a:r>
              <a:rPr lang="fr-FR" dirty="0" smtClean="0">
                <a:solidFill>
                  <a:schemeClr val="tx2"/>
                </a:solidFill>
              </a:rPr>
              <a:t>intégrées.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Les </a:t>
            </a:r>
            <a:r>
              <a:rPr lang="fr-FR" dirty="0" err="1">
                <a:solidFill>
                  <a:schemeClr val="tx2"/>
                </a:solidFill>
              </a:rPr>
              <a:t>biotechs</a:t>
            </a:r>
            <a:r>
              <a:rPr lang="fr-FR" dirty="0">
                <a:solidFill>
                  <a:schemeClr val="tx2"/>
                </a:solidFill>
              </a:rPr>
              <a:t>, start-ups et </a:t>
            </a:r>
            <a:r>
              <a:rPr lang="fr-FR" dirty="0" err="1">
                <a:solidFill>
                  <a:schemeClr val="tx2"/>
                </a:solidFill>
              </a:rPr>
              <a:t>CROs</a:t>
            </a:r>
            <a:r>
              <a:rPr lang="fr-FR" dirty="0">
                <a:solidFill>
                  <a:schemeClr val="tx2"/>
                </a:solidFill>
              </a:rPr>
              <a:t> manquent souvent de ressources internes en </a:t>
            </a:r>
            <a:r>
              <a:rPr lang="fr-FR" dirty="0" err="1">
                <a:solidFill>
                  <a:schemeClr val="tx2"/>
                </a:solidFill>
              </a:rPr>
              <a:t>bioinformatique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avancée.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Il </a:t>
            </a:r>
            <a:r>
              <a:rPr lang="fr-FR" dirty="0">
                <a:solidFill>
                  <a:schemeClr val="tx2"/>
                </a:solidFill>
              </a:rPr>
              <a:t>n’existe pas d’outil unique combinant génération, évaluation, sélection, SAR et screening de cibles off-</a:t>
            </a:r>
            <a:r>
              <a:rPr lang="fr-FR" dirty="0" err="1">
                <a:solidFill>
                  <a:schemeClr val="tx2"/>
                </a:solidFill>
              </a:rPr>
              <a:t>target</a:t>
            </a:r>
            <a:r>
              <a:rPr lang="fr-FR" dirty="0">
                <a:solidFill>
                  <a:schemeClr val="tx2"/>
                </a:solidFill>
              </a:rPr>
              <a:t> dans un workflow modulaire et automatisé.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88866" y="1342798"/>
            <a:ext cx="3526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2. 🧩 </a:t>
            </a:r>
            <a:r>
              <a:rPr lang="fr-FR" sz="2800" b="1" dirty="0" smtClean="0">
                <a:solidFill>
                  <a:schemeClr val="tx2"/>
                </a:solidFill>
              </a:rPr>
              <a:t>Problématique</a:t>
            </a:r>
            <a:endParaRPr lang="fr-F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4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032729" y="0"/>
            <a:ext cx="2159271" cy="9710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8866" y="1989129"/>
            <a:ext cx="95445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Une </a:t>
            </a:r>
            <a:r>
              <a:rPr lang="fr-FR" b="1" dirty="0">
                <a:solidFill>
                  <a:schemeClr val="tx2"/>
                </a:solidFill>
              </a:rPr>
              <a:t>plateforme </a:t>
            </a:r>
            <a:r>
              <a:rPr lang="fr-FR" b="1" dirty="0" err="1">
                <a:solidFill>
                  <a:schemeClr val="tx2"/>
                </a:solidFill>
              </a:rPr>
              <a:t>bioinformatique</a:t>
            </a:r>
            <a:r>
              <a:rPr lang="fr-FR" b="1" dirty="0">
                <a:solidFill>
                  <a:schemeClr val="tx2"/>
                </a:solidFill>
              </a:rPr>
              <a:t> IA modulable</a:t>
            </a:r>
            <a:r>
              <a:rPr lang="fr-FR" dirty="0">
                <a:solidFill>
                  <a:schemeClr val="tx2"/>
                </a:solidFill>
              </a:rPr>
              <a:t>, combinant </a:t>
            </a:r>
            <a:r>
              <a:rPr lang="fr-FR" dirty="0" smtClean="0">
                <a:solidFill>
                  <a:schemeClr val="tx2"/>
                </a:solidFill>
              </a:rPr>
              <a:t>: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2"/>
                </a:solidFill>
              </a:rPr>
              <a:t>Génération de nouveaux ligands à partir de SMILES connus ou de structures cibles (</a:t>
            </a:r>
            <a:r>
              <a:rPr lang="fr-FR" dirty="0" err="1">
                <a:solidFill>
                  <a:schemeClr val="tx2"/>
                </a:solidFill>
              </a:rPr>
              <a:t>autoencodeur</a:t>
            </a:r>
            <a:r>
              <a:rPr lang="fr-FR" dirty="0">
                <a:solidFill>
                  <a:schemeClr val="tx2"/>
                </a:solidFill>
              </a:rPr>
              <a:t> / VAE </a:t>
            </a:r>
            <a:r>
              <a:rPr lang="fr-FR" dirty="0" smtClean="0">
                <a:solidFill>
                  <a:schemeClr val="tx2"/>
                </a:solidFill>
              </a:rPr>
              <a:t>conditionnel)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fr-FR" dirty="0" smtClean="0">
              <a:solidFill>
                <a:schemeClr val="tx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Analyse </a:t>
            </a:r>
            <a:r>
              <a:rPr lang="fr-FR" dirty="0">
                <a:solidFill>
                  <a:schemeClr val="tx2"/>
                </a:solidFill>
              </a:rPr>
              <a:t>SAR automatisée basée sur l’effet des groupements chimiques sur </a:t>
            </a:r>
            <a:r>
              <a:rPr lang="fr-FR" dirty="0" smtClean="0">
                <a:solidFill>
                  <a:schemeClr val="tx2"/>
                </a:solidFill>
              </a:rPr>
              <a:t>l’affinité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Recherche </a:t>
            </a:r>
            <a:r>
              <a:rPr lang="fr-FR" dirty="0">
                <a:solidFill>
                  <a:schemeClr val="tx2"/>
                </a:solidFill>
              </a:rPr>
              <a:t>de domaines protéiques analogues (alignement </a:t>
            </a:r>
            <a:r>
              <a:rPr lang="fr-FR" dirty="0" smtClean="0">
                <a:solidFill>
                  <a:schemeClr val="tx2"/>
                </a:solidFill>
              </a:rPr>
              <a:t>structural)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chemeClr val="tx2"/>
                </a:solidFill>
              </a:rPr>
              <a:t>Profiling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>
                <a:solidFill>
                  <a:schemeClr val="tx2"/>
                </a:solidFill>
              </a:rPr>
              <a:t>off-</a:t>
            </a:r>
            <a:r>
              <a:rPr lang="fr-FR" dirty="0" err="1">
                <a:solidFill>
                  <a:schemeClr val="tx2"/>
                </a:solidFill>
              </a:rPr>
              <a:t>target</a:t>
            </a:r>
            <a:r>
              <a:rPr lang="fr-FR" dirty="0">
                <a:solidFill>
                  <a:schemeClr val="tx2"/>
                </a:solidFill>
              </a:rPr>
              <a:t> et suggestions de </a:t>
            </a:r>
            <a:r>
              <a:rPr lang="fr-FR" dirty="0" smtClean="0">
                <a:solidFill>
                  <a:schemeClr val="tx2"/>
                </a:solidFill>
              </a:rPr>
              <a:t>repositionnement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Veille </a:t>
            </a:r>
            <a:r>
              <a:rPr lang="fr-FR" dirty="0">
                <a:solidFill>
                  <a:schemeClr val="tx2"/>
                </a:solidFill>
              </a:rPr>
              <a:t>technologique ciblée selon les besoins du client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88865" y="1342798"/>
            <a:ext cx="3666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3. 💡 </a:t>
            </a:r>
            <a:r>
              <a:rPr lang="fr-FR" sz="2800" b="1" dirty="0" smtClean="0">
                <a:solidFill>
                  <a:schemeClr val="tx2"/>
                </a:solidFill>
              </a:rPr>
              <a:t>Notre solution</a:t>
            </a:r>
            <a:endParaRPr lang="fr-F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8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032729" y="0"/>
            <a:ext cx="2159271" cy="9710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8866" y="1989129"/>
            <a:ext cx="95445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Outils </a:t>
            </a:r>
            <a:r>
              <a:rPr lang="fr-FR" dirty="0">
                <a:solidFill>
                  <a:schemeClr val="tx2"/>
                </a:solidFill>
              </a:rPr>
              <a:t>IA développés en interne, flexibles et facilement </a:t>
            </a:r>
            <a:r>
              <a:rPr lang="fr-FR" dirty="0" smtClean="0">
                <a:solidFill>
                  <a:schemeClr val="tx2"/>
                </a:solidFill>
              </a:rPr>
              <a:t>adaptables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Expertise </a:t>
            </a:r>
            <a:r>
              <a:rPr lang="fr-FR" dirty="0">
                <a:solidFill>
                  <a:schemeClr val="tx2"/>
                </a:solidFill>
              </a:rPr>
              <a:t>fine des interactions protéines-protéines (</a:t>
            </a:r>
            <a:r>
              <a:rPr lang="fr-FR" dirty="0" err="1">
                <a:solidFill>
                  <a:schemeClr val="tx2"/>
                </a:solidFill>
              </a:rPr>
              <a:t>PPIs</a:t>
            </a:r>
            <a:r>
              <a:rPr lang="fr-FR" dirty="0">
                <a:solidFill>
                  <a:schemeClr val="tx2"/>
                </a:solidFill>
              </a:rPr>
              <a:t>), domaine souvent difficile à </a:t>
            </a:r>
            <a:r>
              <a:rPr lang="fr-FR" dirty="0" smtClean="0">
                <a:solidFill>
                  <a:schemeClr val="tx2"/>
                </a:solidFill>
              </a:rPr>
              <a:t>modéliser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Possibilité </a:t>
            </a:r>
            <a:r>
              <a:rPr lang="fr-FR" dirty="0">
                <a:solidFill>
                  <a:schemeClr val="tx2"/>
                </a:solidFill>
              </a:rPr>
              <a:t>d’intervenir même </a:t>
            </a:r>
            <a:r>
              <a:rPr lang="fr-FR" b="1" dirty="0">
                <a:solidFill>
                  <a:schemeClr val="tx2"/>
                </a:solidFill>
              </a:rPr>
              <a:t>sans ligand </a:t>
            </a:r>
            <a:r>
              <a:rPr lang="fr-FR" b="1" dirty="0" smtClean="0">
                <a:solidFill>
                  <a:schemeClr val="tx2"/>
                </a:solidFill>
              </a:rPr>
              <a:t>connu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chemeClr val="tx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 err="1" smtClean="0">
                <a:solidFill>
                  <a:schemeClr val="tx2"/>
                </a:solidFill>
              </a:rPr>
              <a:t>Délivrables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>
                <a:solidFill>
                  <a:schemeClr val="tx2"/>
                </a:solidFill>
              </a:rPr>
              <a:t>clairs : rapports, recommandations chimiques, </a:t>
            </a:r>
            <a:r>
              <a:rPr lang="fr-FR" dirty="0" smtClean="0">
                <a:solidFill>
                  <a:schemeClr val="tx2"/>
                </a:solidFill>
              </a:rPr>
              <a:t>visualisation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Positionnement </a:t>
            </a:r>
            <a:r>
              <a:rPr lang="fr-FR" dirty="0">
                <a:solidFill>
                  <a:schemeClr val="tx2"/>
                </a:solidFill>
              </a:rPr>
              <a:t>unique à la frontière entre </a:t>
            </a:r>
            <a:r>
              <a:rPr lang="fr-FR" b="1" dirty="0">
                <a:solidFill>
                  <a:schemeClr val="tx2"/>
                </a:solidFill>
              </a:rPr>
              <a:t>logiciel </a:t>
            </a:r>
            <a:r>
              <a:rPr lang="fr-FR" b="1" dirty="0" err="1">
                <a:solidFill>
                  <a:schemeClr val="tx2"/>
                </a:solidFill>
              </a:rPr>
              <a:t>SaaS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b="1" dirty="0">
                <a:solidFill>
                  <a:schemeClr val="tx2"/>
                </a:solidFill>
              </a:rPr>
              <a:t>consulting expert</a:t>
            </a:r>
            <a:r>
              <a:rPr lang="fr-FR" dirty="0">
                <a:solidFill>
                  <a:schemeClr val="tx2"/>
                </a:solidFill>
              </a:rPr>
              <a:t> et </a:t>
            </a:r>
            <a:r>
              <a:rPr lang="fr-FR" b="1" dirty="0">
                <a:solidFill>
                  <a:schemeClr val="tx2"/>
                </a:solidFill>
              </a:rPr>
              <a:t>accompagnement stratégique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88865" y="1342798"/>
            <a:ext cx="6130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4. 🏁 </a:t>
            </a:r>
            <a:r>
              <a:rPr lang="fr-FR" sz="2800" b="1" dirty="0" smtClean="0">
                <a:solidFill>
                  <a:schemeClr val="tx2"/>
                </a:solidFill>
              </a:rPr>
              <a:t>Avantage concurrentiel</a:t>
            </a:r>
            <a:endParaRPr lang="fr-F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9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032729" y="0"/>
            <a:ext cx="2159271" cy="9710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88866" y="1342798"/>
            <a:ext cx="3056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5. 🎯 </a:t>
            </a:r>
            <a:r>
              <a:rPr lang="fr-FR" sz="2800" b="1" dirty="0" smtClean="0">
                <a:solidFill>
                  <a:schemeClr val="tx2"/>
                </a:solidFill>
              </a:rPr>
              <a:t>Cible client</a:t>
            </a:r>
            <a:endParaRPr lang="fr-FR" sz="28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1117"/>
              </p:ext>
            </p:extLst>
          </p:nvPr>
        </p:nvGraphicFramePr>
        <p:xfrm>
          <a:off x="1288866" y="2015740"/>
          <a:ext cx="10515600" cy="2651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607643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934562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67048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i="1" u="sng" dirty="0">
                          <a:solidFill>
                            <a:schemeClr val="tx2"/>
                          </a:solidFill>
                        </a:rPr>
                        <a:t>Type de client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i="1" u="sng" dirty="0">
                          <a:solidFill>
                            <a:schemeClr val="tx2"/>
                          </a:solidFill>
                        </a:rPr>
                        <a:t>Besoins typiques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i="1" u="sng" dirty="0">
                          <a:solidFill>
                            <a:schemeClr val="tx2"/>
                          </a:solidFill>
                        </a:rPr>
                        <a:t>Pourquoi nous choisir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165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2"/>
                          </a:solidFill>
                        </a:rPr>
                        <a:t>Biotechs</a:t>
                      </a:r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 européennes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Générer des analogues, explorer des pistes in silico, SAR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Externaliser à bas coût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854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CROs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Ajouter une brique IA/bioinfo à leur offre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Pipeline prêt à l’emploi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642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Start-ups early-stage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Prototyper rapidement une idée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Pas besoin d’équipe dédiée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38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Universités / CHU / Labos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Études ciblées, repositionnement, exploration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Expertise personnalisée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04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92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032729" y="0"/>
            <a:ext cx="2159271" cy="9710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8866" y="1989129"/>
            <a:ext cx="95445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Modèle hybride consulting + </a:t>
            </a:r>
            <a:r>
              <a:rPr lang="fr-FR" b="1" dirty="0" err="1">
                <a:solidFill>
                  <a:schemeClr val="tx2"/>
                </a:solidFill>
              </a:rPr>
              <a:t>SaaS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/>
                </a:solidFill>
              </a:rPr>
              <a:t>Forfait à la mission (étude de ligands, SAR, </a:t>
            </a:r>
            <a:r>
              <a:rPr lang="fr-FR" dirty="0" smtClean="0">
                <a:solidFill>
                  <a:schemeClr val="tx2"/>
                </a:solidFill>
              </a:rPr>
              <a:t>off-</a:t>
            </a:r>
            <a:r>
              <a:rPr lang="fr-FR" dirty="0" err="1" smtClean="0">
                <a:solidFill>
                  <a:schemeClr val="tx2"/>
                </a:solidFill>
              </a:rPr>
              <a:t>targets</a:t>
            </a:r>
            <a:r>
              <a:rPr lang="fr-FR" dirty="0" smtClean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tx2"/>
                </a:solidFill>
              </a:rPr>
              <a:t>Abonnement </a:t>
            </a:r>
            <a:r>
              <a:rPr lang="fr-FR" dirty="0">
                <a:solidFill>
                  <a:schemeClr val="tx2"/>
                </a:solidFill>
              </a:rPr>
              <a:t>mensuel à une plateforme en ligne (MVP </a:t>
            </a:r>
            <a:r>
              <a:rPr lang="fr-FR" dirty="0" smtClean="0">
                <a:solidFill>
                  <a:schemeClr val="tx2"/>
                </a:solidFill>
              </a:rPr>
              <a:t>prévu)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chemeClr val="tx2"/>
                </a:solidFill>
              </a:rPr>
              <a:t>Licensing</a:t>
            </a:r>
            <a:r>
              <a:rPr lang="fr-FR" dirty="0" smtClean="0">
                <a:solidFill>
                  <a:schemeClr val="tx2"/>
                </a:solidFill>
              </a:rPr>
              <a:t> pour </a:t>
            </a:r>
            <a:r>
              <a:rPr lang="fr-FR" dirty="0" err="1">
                <a:solidFill>
                  <a:schemeClr val="tx2"/>
                </a:solidFill>
              </a:rPr>
              <a:t>CROs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Prix moyens :</a:t>
            </a:r>
          </a:p>
          <a:p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88865" y="1342798"/>
            <a:ext cx="500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6. 💰 </a:t>
            </a:r>
            <a:r>
              <a:rPr lang="fr-FR" sz="2800" b="1" dirty="0" smtClean="0">
                <a:solidFill>
                  <a:schemeClr val="tx2"/>
                </a:solidFill>
              </a:rPr>
              <a:t>Business model</a:t>
            </a:r>
            <a:endParaRPr lang="fr-FR" sz="28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39092"/>
              </p:ext>
            </p:extLst>
          </p:nvPr>
        </p:nvGraphicFramePr>
        <p:xfrm>
          <a:off x="1288866" y="3870665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9300168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5826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i="1" u="sng" dirty="0">
                          <a:solidFill>
                            <a:schemeClr val="tx2"/>
                          </a:solidFill>
                        </a:rPr>
                        <a:t>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i="1" u="sng" dirty="0">
                          <a:solidFill>
                            <a:schemeClr val="tx2"/>
                          </a:solidFill>
                        </a:rPr>
                        <a:t>Prix estimé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78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Génération + docking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3 000 à 10 000 €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865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SAR + recommandations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2 000 à 5 000 €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16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Screening off-targets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1 000 à 3 000 €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464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Veille techno mensuelle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500 à 1 500 €/mois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Accès plateforme (licence)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500 à 2 000 €/mois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4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59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032729" y="0"/>
            <a:ext cx="2159271" cy="9710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8866" y="2093632"/>
            <a:ext cx="95445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💊 </a:t>
            </a:r>
            <a:r>
              <a:rPr lang="fr-FR" dirty="0">
                <a:solidFill>
                  <a:schemeClr val="tx2"/>
                </a:solidFill>
              </a:rPr>
              <a:t>Drug </a:t>
            </a:r>
            <a:r>
              <a:rPr lang="fr-FR" dirty="0" err="1">
                <a:solidFill>
                  <a:schemeClr val="tx2"/>
                </a:solidFill>
              </a:rPr>
              <a:t>discovery</a:t>
            </a:r>
            <a:r>
              <a:rPr lang="fr-FR" dirty="0">
                <a:solidFill>
                  <a:schemeClr val="tx2"/>
                </a:solidFill>
              </a:rPr>
              <a:t> : +80 milliards d’euros par </a:t>
            </a:r>
            <a:r>
              <a:rPr lang="fr-FR" dirty="0" smtClean="0">
                <a:solidFill>
                  <a:schemeClr val="tx2"/>
                </a:solidFill>
              </a:rPr>
              <a:t>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+2 </a:t>
            </a:r>
            <a:r>
              <a:rPr lang="fr-FR" dirty="0">
                <a:solidFill>
                  <a:schemeClr val="tx2"/>
                </a:solidFill>
              </a:rPr>
              <a:t>000 </a:t>
            </a:r>
            <a:r>
              <a:rPr lang="fr-FR" dirty="0" err="1">
                <a:solidFill>
                  <a:schemeClr val="tx2"/>
                </a:solidFill>
              </a:rPr>
              <a:t>biotechs</a:t>
            </a:r>
            <a:r>
              <a:rPr lang="fr-FR" dirty="0">
                <a:solidFill>
                  <a:schemeClr val="tx2"/>
                </a:solidFill>
              </a:rPr>
              <a:t> en </a:t>
            </a:r>
            <a:r>
              <a:rPr lang="fr-FR" dirty="0" smtClean="0">
                <a:solidFill>
                  <a:schemeClr val="tx2"/>
                </a:solidFill>
              </a:rPr>
              <a:t>Europe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Explosion </a:t>
            </a:r>
            <a:r>
              <a:rPr lang="fr-FR" dirty="0">
                <a:solidFill>
                  <a:schemeClr val="tx2"/>
                </a:solidFill>
              </a:rPr>
              <a:t>des approches IA en pharma : croissance &gt; 20%/</a:t>
            </a:r>
            <a:r>
              <a:rPr lang="fr-FR" dirty="0" smtClean="0">
                <a:solidFill>
                  <a:schemeClr val="tx2"/>
                </a:solidFill>
              </a:rPr>
              <a:t>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2"/>
                </a:solidFill>
              </a:rPr>
              <a:t>Manque </a:t>
            </a:r>
            <a:r>
              <a:rPr lang="fr-FR" dirty="0">
                <a:solidFill>
                  <a:schemeClr val="tx2"/>
                </a:solidFill>
              </a:rPr>
              <a:t>d’outils intégrés </a:t>
            </a:r>
            <a:r>
              <a:rPr lang="fr-FR" dirty="0" err="1">
                <a:solidFill>
                  <a:schemeClr val="tx2"/>
                </a:solidFill>
              </a:rPr>
              <a:t>bioinfo</a:t>
            </a:r>
            <a:r>
              <a:rPr lang="fr-FR" dirty="0">
                <a:solidFill>
                  <a:schemeClr val="tx2"/>
                </a:solidFill>
              </a:rPr>
              <a:t> + chimie + IA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88866" y="1342798"/>
            <a:ext cx="572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7. 📊 </a:t>
            </a:r>
            <a:r>
              <a:rPr lang="fr-FR" sz="2800" b="1" dirty="0" smtClean="0">
                <a:solidFill>
                  <a:schemeClr val="tx2"/>
                </a:solidFill>
              </a:rPr>
              <a:t>Marché &amp; opportunité</a:t>
            </a:r>
            <a:endParaRPr lang="fr-F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1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8542"/>
          <a:stretch/>
        </p:blipFill>
        <p:spPr>
          <a:xfrm>
            <a:off x="10032729" y="0"/>
            <a:ext cx="2159271" cy="9710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288866" y="1342798"/>
            <a:ext cx="480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2"/>
                </a:solidFill>
              </a:rPr>
              <a:t>8.  </a:t>
            </a:r>
            <a:r>
              <a:rPr lang="fr-FR" sz="2800" b="1" dirty="0" smtClean="0">
                <a:solidFill>
                  <a:schemeClr val="tx2"/>
                </a:solidFill>
              </a:rPr>
              <a:t>Objectifs 6–12 mois</a:t>
            </a:r>
            <a:endParaRPr lang="fr-FR" sz="28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90101"/>
              </p:ext>
            </p:extLst>
          </p:nvPr>
        </p:nvGraphicFramePr>
        <p:xfrm>
          <a:off x="1288866" y="2004854"/>
          <a:ext cx="10515600" cy="1463040"/>
        </p:xfrm>
        <a:graphic>
          <a:graphicData uri="http://schemas.openxmlformats.org/drawingml/2006/table">
            <a:tbl>
              <a:tblPr/>
              <a:tblGrid>
                <a:gridCol w="3117671">
                  <a:extLst>
                    <a:ext uri="{9D8B030D-6E8A-4147-A177-3AD203B41FA5}">
                      <a16:colId xmlns:a16="http://schemas.microsoft.com/office/drawing/2014/main" val="1455071419"/>
                    </a:ext>
                  </a:extLst>
                </a:gridCol>
                <a:gridCol w="7397929">
                  <a:extLst>
                    <a:ext uri="{9D8B030D-6E8A-4147-A177-3AD203B41FA5}">
                      <a16:colId xmlns:a16="http://schemas.microsoft.com/office/drawing/2014/main" val="3292597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i="1" u="sng" dirty="0">
                          <a:solidFill>
                            <a:schemeClr val="tx2"/>
                          </a:solidFill>
                        </a:rPr>
                        <a:t>Période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 i="1" u="sng" dirty="0">
                          <a:solidFill>
                            <a:schemeClr val="tx2"/>
                          </a:solidFill>
                        </a:rPr>
                        <a:t>Objectif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4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0–3 mois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Finalisation prototype SaaS + premiers tests avec prospects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2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3–6 mois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Déploiement d’un démonstrateur stable + 1 à 2 clients pilotes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611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2"/>
                          </a:solidFill>
                        </a:rPr>
                        <a:t>6–12 mois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2"/>
                          </a:solidFill>
                        </a:rPr>
                        <a:t>Premier chiffre d’affaires stable, levée de fonds possible, extension Europe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39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285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648</Words>
  <Application>Microsoft Office PowerPoint</Application>
  <PresentationFormat>Grand écran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mike.maillasson@gmail.com</dc:creator>
  <cp:lastModifiedBy>mike.maillasson@gmail.com</cp:lastModifiedBy>
  <cp:revision>5</cp:revision>
  <dcterms:created xsi:type="dcterms:W3CDTF">2025-04-23T15:19:11Z</dcterms:created>
  <dcterms:modified xsi:type="dcterms:W3CDTF">2025-04-25T08:15:13Z</dcterms:modified>
</cp:coreProperties>
</file>