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sldIdLst>
    <p:sldId id="268" r:id="rId5"/>
    <p:sldId id="261" r:id="rId6"/>
    <p:sldId id="263" r:id="rId7"/>
    <p:sldId id="270" r:id="rId8"/>
    <p:sldId id="275" r:id="rId9"/>
    <p:sldId id="269" r:id="rId10"/>
    <p:sldId id="272" r:id="rId11"/>
    <p:sldId id="273" r:id="rId12"/>
    <p:sldId id="27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E3722"/>
    <a:srgbClr val="2B39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Customers can select, reserve, and purchase a product.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It offers a wide range of products with best-in-class quality and possibly at the cheapest price available. </a:t>
          </a:r>
          <a:endParaRPr lang="en-US" sz="1600" b="1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On-time delivery.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ScaleX="144264" custScaleY="12792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LinFactNeighborX="-11626" custLinFactNeighborY="108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ScaleX="146670" custScaleY="128791"/>
      <dgm:spPr/>
    </dgm:pt>
    <dgm:pt modelId="{DB4CA7C4-FCA1-4127-B20A-2A5C031A3CF4}" type="pres">
      <dgm:prSet presAssocID="{49225C73-1633-42F1-AB3B-7CB183E5F8B8}" presName="iconRect" presStyleLbl="node1" presStyleIdx="1" presStyleCnt="3" custScaleX="282843" custScaleY="239881" custLinFactNeighborX="916" custLinFactNeighborY="-4977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ScaleX="144452" custScaleY="130120" custLinFactNeighborY="-1016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ScaleX="188778" custScaleY="146754" custLinFactNeighborX="5183" custLinFactNeighborY="-13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56615" y="151125"/>
          <a:ext cx="2722532" cy="2414146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50587" y="82854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71006" y="2889605"/>
          <a:ext cx="30937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Customers can select, reserve, and purchase a product.</a:t>
          </a:r>
          <a:endParaRPr lang="en-US" sz="1900" kern="1200" dirty="0"/>
        </a:p>
      </dsp:txBody>
      <dsp:txXfrm>
        <a:off x="71006" y="2889605"/>
        <a:ext cx="3093750" cy="1012500"/>
      </dsp:txXfrm>
    </dsp:sp>
    <dsp:sp modelId="{BCD8CDD9-0C56-4401-ADB1-8B48DAB2C96F}">
      <dsp:nvSpPr>
        <dsp:cNvPr id="0" name=""/>
        <dsp:cNvSpPr/>
      </dsp:nvSpPr>
      <dsp:spPr>
        <a:xfrm>
          <a:off x="3869068" y="188763"/>
          <a:ext cx="2767937" cy="24305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731626" y="51405"/>
          <a:ext cx="3062659" cy="259746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706162" y="2935433"/>
          <a:ext cx="30937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It offers a wide range of products with best-in-class quality and possibly at the cheapest price available. </a:t>
          </a:r>
          <a:endParaRPr lang="en-US" sz="1600" b="1" kern="1200" dirty="0"/>
        </a:p>
      </dsp:txBody>
      <dsp:txXfrm>
        <a:off x="3706162" y="2935433"/>
        <a:ext cx="3093750" cy="1012500"/>
      </dsp:txXfrm>
    </dsp:sp>
    <dsp:sp modelId="{FF93E135-77D6-48A0-8871-9BC93D705D06}">
      <dsp:nvSpPr>
        <dsp:cNvPr id="0" name=""/>
        <dsp:cNvSpPr/>
      </dsp:nvSpPr>
      <dsp:spPr>
        <a:xfrm>
          <a:off x="7525153" y="121586"/>
          <a:ext cx="2726080" cy="2455608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922260" y="559833"/>
          <a:ext cx="2044111" cy="1589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341318" y="2899970"/>
          <a:ext cx="30937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kern="1200" dirty="0"/>
            <a:t>On-time delivery.</a:t>
          </a:r>
        </a:p>
      </dsp:txBody>
      <dsp:txXfrm>
        <a:off x="7341318" y="2899970"/>
        <a:ext cx="3093750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0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166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069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8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4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7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7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1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6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0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51FC-5DEF-F35B-FC0A-E34D94C5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     Project on E-commerce Web App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4CD5EF2-50BA-26F7-156E-DB318DFC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F88161-9106-FD3B-BAF1-ED9A52A5E7EE}"/>
              </a:ext>
            </a:extLst>
          </p:cNvPr>
          <p:cNvSpPr txBox="1"/>
          <p:nvPr/>
        </p:nvSpPr>
        <p:spPr>
          <a:xfrm>
            <a:off x="3822134" y="2073133"/>
            <a:ext cx="3595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 Pro Semibold"/>
              </a:rPr>
              <a:t>Presented By- Deepmala Gupta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E23DF-6321-7CAE-AF35-7414CA5CBA99}"/>
              </a:ext>
            </a:extLst>
          </p:cNvPr>
          <p:cNvSpPr txBox="1"/>
          <p:nvPr/>
        </p:nvSpPr>
        <p:spPr>
          <a:xfrm>
            <a:off x="3405674" y="2762197"/>
            <a:ext cx="44600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 Pro Semibold"/>
              </a:rPr>
              <a:t>       Guided By- Vikash Verma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6379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9B60-DA31-55AC-30C1-BAC486314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94795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sz="6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FC144-369D-BE97-2944-969F76304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80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0" i="0" dirty="0">
                <a:solidFill>
                  <a:srgbClr val="435059"/>
                </a:solidFill>
                <a:effectLst/>
                <a:latin typeface="Source Serif Pro" panose="020B0604020202020204" pitchFamily="18" charset="0"/>
              </a:rPr>
              <a:t>E-Shop is a web application that is designed to allow customers to buy products online</a:t>
            </a:r>
            <a:r>
              <a:rPr lang="en-US" b="0" i="0" dirty="0">
                <a:solidFill>
                  <a:srgbClr val="435059"/>
                </a:solidFill>
                <a:effectLst/>
                <a:latin typeface="Source Serif Pro" panose="020B0604020202020204" pitchFamily="18" charset="0"/>
              </a:rPr>
              <a:t>. </a:t>
            </a:r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20623"/>
              </p:ext>
            </p:extLst>
          </p:nvPr>
        </p:nvGraphicFramePr>
        <p:xfrm>
          <a:off x="1066799" y="2162174"/>
          <a:ext cx="10506075" cy="4053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3995-BF53-71AB-3A01-042ADA6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Data </a:t>
            </a:r>
            <a:r>
              <a:rPr lang="en-IN" b="1" dirty="0">
                <a:solidFill>
                  <a:schemeClr val="tx1"/>
                </a:solidFill>
              </a:rPr>
              <a:t>Flow Diagram</a:t>
            </a:r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1A1D78CA-31B3-51C1-4242-9DD88379B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2083836"/>
            <a:ext cx="9563100" cy="37528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1563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33B4-BE86-836F-A290-90DC03C2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5CDB-FA0F-1CE4-63F7-EB616B00B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1863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 frontend I used visual studio code as a platform and a project made on angular.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 studio for creating web API and implementation of controllers and models it is intermediate of frontend and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SQL server is used for the database to store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Implementation of components for login authentication.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72F0F-5D81-228D-FE4E-B91C2F344D11}"/>
              </a:ext>
            </a:extLst>
          </p:cNvPr>
          <p:cNvSpPr/>
          <p:nvPr/>
        </p:nvSpPr>
        <p:spPr>
          <a:xfrm>
            <a:off x="1434426" y="4487231"/>
            <a:ext cx="2323323" cy="85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Database(Microsoft SQL Server Management Studio)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01D70-2FD1-F540-A366-4B3D9087B2C7}"/>
              </a:ext>
            </a:extLst>
          </p:cNvPr>
          <p:cNvSpPr/>
          <p:nvPr/>
        </p:nvSpPr>
        <p:spPr>
          <a:xfrm>
            <a:off x="4750527" y="4487231"/>
            <a:ext cx="2668555" cy="92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WebAPI</a:t>
            </a:r>
            <a:r>
              <a:rPr lang="en-IN" dirty="0"/>
              <a:t>(Visual Studio 2019)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26594-B4B2-BFD2-AB89-0C64DD9FAFFC}"/>
              </a:ext>
            </a:extLst>
          </p:cNvPr>
          <p:cNvSpPr/>
          <p:nvPr/>
        </p:nvSpPr>
        <p:spPr>
          <a:xfrm>
            <a:off x="8434252" y="4487231"/>
            <a:ext cx="2043404" cy="92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Frontend(Visual studio code)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A85F66-DC83-300D-098F-D48AAD39D8EB}"/>
              </a:ext>
            </a:extLst>
          </p:cNvPr>
          <p:cNvSpPr/>
          <p:nvPr/>
        </p:nvSpPr>
        <p:spPr>
          <a:xfrm>
            <a:off x="3947474" y="4720891"/>
            <a:ext cx="671804" cy="3918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325636-6FB7-A2E4-8094-6492351AE495}"/>
              </a:ext>
            </a:extLst>
          </p:cNvPr>
          <p:cNvSpPr/>
          <p:nvPr/>
        </p:nvSpPr>
        <p:spPr>
          <a:xfrm>
            <a:off x="7550330" y="4683569"/>
            <a:ext cx="752673" cy="4665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69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6D9B-7B1A-ABB8-D15C-4B2CCDA6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Features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1030-ABE9-BE19-4A53-2FE389DD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can register and 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Guest users can see the products but can not buy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Registered users can add products to the cart.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Wide range of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Super fast check 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Cache on delivery Available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94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358C-7387-222D-75E0-A2B8D8AD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22" y="522514"/>
            <a:ext cx="9106678" cy="804299"/>
          </a:xfrm>
        </p:spPr>
        <p:txBody>
          <a:bodyPr>
            <a:norm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Georgia Pro Semibold" panose="02040702050405020303" pitchFamily="18" charset="0"/>
              </a:rPr>
              <a:t>IdppppP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Georgia Pro Semibold" panose="02040702050405020303" pitchFamily="18" charset="0"/>
              </a:rPr>
              <a:t>Password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9D7EA8-A844-4000-FC64-6B4536AA7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905506"/>
              </p:ext>
            </p:extLst>
          </p:nvPr>
        </p:nvGraphicFramePr>
        <p:xfrm>
          <a:off x="1096962" y="1064310"/>
          <a:ext cx="9875835" cy="128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15">
                  <a:extLst>
                    <a:ext uri="{9D8B030D-6E8A-4147-A177-3AD203B41FA5}">
                      <a16:colId xmlns:a16="http://schemas.microsoft.com/office/drawing/2014/main" val="1471974835"/>
                    </a:ext>
                  </a:extLst>
                </a:gridCol>
                <a:gridCol w="1097315">
                  <a:extLst>
                    <a:ext uri="{9D8B030D-6E8A-4147-A177-3AD203B41FA5}">
                      <a16:colId xmlns:a16="http://schemas.microsoft.com/office/drawing/2014/main" val="253946980"/>
                    </a:ext>
                  </a:extLst>
                </a:gridCol>
                <a:gridCol w="1097315">
                  <a:extLst>
                    <a:ext uri="{9D8B030D-6E8A-4147-A177-3AD203B41FA5}">
                      <a16:colId xmlns:a16="http://schemas.microsoft.com/office/drawing/2014/main" val="1047858499"/>
                    </a:ext>
                  </a:extLst>
                </a:gridCol>
                <a:gridCol w="1118596">
                  <a:extLst>
                    <a:ext uri="{9D8B030D-6E8A-4147-A177-3AD203B41FA5}">
                      <a16:colId xmlns:a16="http://schemas.microsoft.com/office/drawing/2014/main" val="1475168320"/>
                    </a:ext>
                  </a:extLst>
                </a:gridCol>
                <a:gridCol w="1076034">
                  <a:extLst>
                    <a:ext uri="{9D8B030D-6E8A-4147-A177-3AD203B41FA5}">
                      <a16:colId xmlns:a16="http://schemas.microsoft.com/office/drawing/2014/main" val="173542094"/>
                    </a:ext>
                  </a:extLst>
                </a:gridCol>
                <a:gridCol w="1097315">
                  <a:extLst>
                    <a:ext uri="{9D8B030D-6E8A-4147-A177-3AD203B41FA5}">
                      <a16:colId xmlns:a16="http://schemas.microsoft.com/office/drawing/2014/main" val="1529123944"/>
                    </a:ext>
                  </a:extLst>
                </a:gridCol>
                <a:gridCol w="1097315">
                  <a:extLst>
                    <a:ext uri="{9D8B030D-6E8A-4147-A177-3AD203B41FA5}">
                      <a16:colId xmlns:a16="http://schemas.microsoft.com/office/drawing/2014/main" val="46071288"/>
                    </a:ext>
                  </a:extLst>
                </a:gridCol>
                <a:gridCol w="1097315">
                  <a:extLst>
                    <a:ext uri="{9D8B030D-6E8A-4147-A177-3AD203B41FA5}">
                      <a16:colId xmlns:a16="http://schemas.microsoft.com/office/drawing/2014/main" val="3455178139"/>
                    </a:ext>
                  </a:extLst>
                </a:gridCol>
                <a:gridCol w="1097315">
                  <a:extLst>
                    <a:ext uri="{9D8B030D-6E8A-4147-A177-3AD203B41FA5}">
                      <a16:colId xmlns:a16="http://schemas.microsoft.com/office/drawing/2014/main" val="1340720658"/>
                    </a:ext>
                  </a:extLst>
                </a:gridCol>
              </a:tblGrid>
              <a:tr h="550196">
                <a:tc>
                  <a:txBody>
                    <a:bodyPr/>
                    <a:lstStyle/>
                    <a:p>
                      <a:r>
                        <a:rPr lang="en-I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CatID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ProductMRP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ProductDiscpount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ProductFinal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ProductQuantity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3751"/>
                  </a:ext>
                </a:extLst>
              </a:tr>
              <a:tr h="27509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5564"/>
                  </a:ext>
                </a:extLst>
              </a:tr>
              <a:tr h="27509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3585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0F8A8C1-1B1F-E110-EDF1-6A2BBE034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68302"/>
              </p:ext>
            </p:extLst>
          </p:nvPr>
        </p:nvGraphicFramePr>
        <p:xfrm>
          <a:off x="1096963" y="2931056"/>
          <a:ext cx="7757788" cy="79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894">
                  <a:extLst>
                    <a:ext uri="{9D8B030D-6E8A-4147-A177-3AD203B41FA5}">
                      <a16:colId xmlns:a16="http://schemas.microsoft.com/office/drawing/2014/main" val="1286491180"/>
                    </a:ext>
                  </a:extLst>
                </a:gridCol>
                <a:gridCol w="3878894">
                  <a:extLst>
                    <a:ext uri="{9D8B030D-6E8A-4147-A177-3AD203B41FA5}">
                      <a16:colId xmlns:a16="http://schemas.microsoft.com/office/drawing/2014/main" val="2394786150"/>
                    </a:ext>
                  </a:extLst>
                </a:gridCol>
              </a:tblGrid>
              <a:tr h="360784">
                <a:tc>
                  <a:txBody>
                    <a:bodyPr/>
                    <a:lstStyle/>
                    <a:p>
                      <a:r>
                        <a:rPr lang="en-I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CatName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6724"/>
                  </a:ext>
                </a:extLst>
              </a:tr>
              <a:tr h="43294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43481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48BBA4-64EB-454E-2D14-78BB4875D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34178"/>
              </p:ext>
            </p:extLst>
          </p:nvPr>
        </p:nvGraphicFramePr>
        <p:xfrm>
          <a:off x="1166327" y="4711959"/>
          <a:ext cx="704461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53">
                  <a:extLst>
                    <a:ext uri="{9D8B030D-6E8A-4147-A177-3AD203B41FA5}">
                      <a16:colId xmlns:a16="http://schemas.microsoft.com/office/drawing/2014/main" val="1425081656"/>
                    </a:ext>
                  </a:extLst>
                </a:gridCol>
                <a:gridCol w="1761153">
                  <a:extLst>
                    <a:ext uri="{9D8B030D-6E8A-4147-A177-3AD203B41FA5}">
                      <a16:colId xmlns:a16="http://schemas.microsoft.com/office/drawing/2014/main" val="3446576139"/>
                    </a:ext>
                  </a:extLst>
                </a:gridCol>
                <a:gridCol w="1761153">
                  <a:extLst>
                    <a:ext uri="{9D8B030D-6E8A-4147-A177-3AD203B41FA5}">
                      <a16:colId xmlns:a16="http://schemas.microsoft.com/office/drawing/2014/main" val="2527775681"/>
                    </a:ext>
                  </a:extLst>
                </a:gridCol>
                <a:gridCol w="1761153">
                  <a:extLst>
                    <a:ext uri="{9D8B030D-6E8A-4147-A177-3AD203B41FA5}">
                      <a16:colId xmlns:a16="http://schemas.microsoft.com/office/drawing/2014/main" val="603869109"/>
                    </a:ext>
                  </a:extLst>
                </a:gridCol>
              </a:tblGrid>
              <a:tr h="208567">
                <a:tc>
                  <a:txBody>
                    <a:bodyPr/>
                    <a:lstStyle/>
                    <a:p>
                      <a:r>
                        <a:rPr lang="en-I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UserName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IsAdmin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72480"/>
                  </a:ext>
                </a:extLst>
              </a:tr>
              <a:tr h="25028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2729"/>
                  </a:ext>
                </a:extLst>
              </a:tr>
              <a:tr h="25028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848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103231-5BA9-497C-B0A2-C81FA01324C0}"/>
              </a:ext>
            </a:extLst>
          </p:cNvPr>
          <p:cNvSpPr txBox="1"/>
          <p:nvPr/>
        </p:nvSpPr>
        <p:spPr>
          <a:xfrm>
            <a:off x="951722" y="5553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Georgia Pro Semibold"/>
              </a:rPr>
              <a:t>Product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DBF78-E364-C9D4-BB53-689744AB85E7}"/>
              </a:ext>
            </a:extLst>
          </p:cNvPr>
          <p:cNvSpPr txBox="1"/>
          <p:nvPr/>
        </p:nvSpPr>
        <p:spPr>
          <a:xfrm>
            <a:off x="1166326" y="4166359"/>
            <a:ext cx="5882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 Pro Semibold"/>
              </a:rPr>
              <a:t>3. Login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94623-E4D2-4148-6B2C-15FC3CEF1AC7}"/>
              </a:ext>
            </a:extLst>
          </p:cNvPr>
          <p:cNvSpPr txBox="1"/>
          <p:nvPr/>
        </p:nvSpPr>
        <p:spPr>
          <a:xfrm>
            <a:off x="1017505" y="2470283"/>
            <a:ext cx="618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 Pro Semibold"/>
              </a:rPr>
              <a:t>2. Category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D8CE0-D28D-9051-3FF1-EF7ABE6C16E1}"/>
              </a:ext>
            </a:extLst>
          </p:cNvPr>
          <p:cNvSpPr txBox="1"/>
          <p:nvPr/>
        </p:nvSpPr>
        <p:spPr>
          <a:xfrm>
            <a:off x="4898570" y="247556"/>
            <a:ext cx="1533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 Pro Semibold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143337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DC70-F3A3-5C0F-3736-2E3995DE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24524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</a:t>
            </a:r>
            <a:r>
              <a:rPr lang="en-US" sz="3600" b="1" dirty="0"/>
              <a:t>Home page</a:t>
            </a:r>
            <a:endParaRPr lang="en-IN" sz="36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DE1A1B-840E-46B2-D973-3093707BD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208" y="531846"/>
            <a:ext cx="11168743" cy="5141165"/>
          </a:xfrm>
        </p:spPr>
      </p:pic>
    </p:spTree>
    <p:extLst>
      <p:ext uri="{BB962C8B-B14F-4D97-AF65-F5344CB8AC3E}">
        <p14:creationId xmlns:p14="http://schemas.microsoft.com/office/powerpoint/2010/main" val="268942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BF9E-3764-436F-BAC0-E314A587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9290"/>
            <a:ext cx="10058400" cy="360410"/>
          </a:xfrm>
        </p:spPr>
        <p:txBody>
          <a:bodyPr>
            <a:noAutofit/>
          </a:bodyPr>
          <a:lstStyle/>
          <a:p>
            <a:r>
              <a:rPr lang="en-US" sz="2800" b="1" dirty="0"/>
              <a:t>                                           Product Page</a:t>
            </a:r>
            <a:endParaRPr lang="en-IN" sz="28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019D38-062C-C05A-6B7C-07A1B942D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23" y="662473"/>
            <a:ext cx="11280711" cy="4898572"/>
          </a:xfrm>
        </p:spPr>
      </p:pic>
    </p:spTree>
    <p:extLst>
      <p:ext uri="{BB962C8B-B14F-4D97-AF65-F5344CB8AC3E}">
        <p14:creationId xmlns:p14="http://schemas.microsoft.com/office/powerpoint/2010/main" val="413383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909C-227E-620A-775C-471E1C7EE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07910"/>
            <a:ext cx="10058400" cy="513184"/>
          </a:xfrm>
        </p:spPr>
        <p:txBody>
          <a:bodyPr>
            <a:normAutofit/>
          </a:bodyPr>
          <a:lstStyle/>
          <a:p>
            <a:r>
              <a:rPr lang="en-US" sz="3200" b="1" dirty="0"/>
              <a:t>                                            Add to Cart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13D00-4659-F8DC-C71E-FD669514E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890560-E2DD-68DA-011D-0362EDA8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757"/>
            <a:ext cx="12192000" cy="44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405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843</TotalTime>
  <Words>227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 Pro Semibold</vt:lpstr>
      <vt:lpstr>Source Serif Pro</vt:lpstr>
      <vt:lpstr>Retrospect</vt:lpstr>
      <vt:lpstr>     Project on E-commerce Web App</vt:lpstr>
      <vt:lpstr>E-Shop is a web application that is designed to allow customers to buy products online. </vt:lpstr>
      <vt:lpstr> Data Flow Diagram</vt:lpstr>
      <vt:lpstr>Implementation</vt:lpstr>
      <vt:lpstr>Features</vt:lpstr>
      <vt:lpstr>IdppppP Password</vt:lpstr>
      <vt:lpstr>                          Home page</vt:lpstr>
      <vt:lpstr>                                           Product Page</vt:lpstr>
      <vt:lpstr>                                            Add to Cart</vt:lpstr>
      <vt:lpstr>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E-Shop</dc:title>
  <dc:creator>Deepmala Gupta</dc:creator>
  <cp:lastModifiedBy>Deepmala Gupta</cp:lastModifiedBy>
  <cp:revision>38</cp:revision>
  <dcterms:created xsi:type="dcterms:W3CDTF">2022-06-22T14:38:49Z</dcterms:created>
  <dcterms:modified xsi:type="dcterms:W3CDTF">2022-06-28T05:24:48Z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