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sldIdLst>
    <p:sldId id="256" r:id="rId2"/>
    <p:sldId id="261" r:id="rId3"/>
    <p:sldId id="259"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463"/>
  </p:normalViewPr>
  <p:slideViewPr>
    <p:cSldViewPr snapToGrid="0" snapToObjects="1">
      <p:cViewPr>
        <p:scale>
          <a:sx n="91" d="100"/>
          <a:sy n="91" d="100"/>
        </p:scale>
        <p:origin x="71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0A89B-4A82-D144-A238-0B3C3B29BB34}" type="datetimeFigureOut">
              <a:rPr lang="en-US" smtClean="0"/>
              <a:t>10/1/19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24C6F-E06A-9742-8C2A-869A40D16137}" type="slidenum">
              <a:rPr lang="en-US" smtClean="0"/>
              <a:t>‹#›</a:t>
            </a:fld>
            <a:endParaRPr lang="en-US"/>
          </a:p>
        </p:txBody>
      </p:sp>
    </p:spTree>
    <p:extLst>
      <p:ext uri="{BB962C8B-B14F-4D97-AF65-F5344CB8AC3E}">
        <p14:creationId xmlns:p14="http://schemas.microsoft.com/office/powerpoint/2010/main" val="110977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A24C6F-E06A-9742-8C2A-869A40D16137}" type="slidenum">
              <a:rPr lang="en-US" smtClean="0"/>
              <a:t>5</a:t>
            </a:fld>
            <a:endParaRPr lang="en-US"/>
          </a:p>
        </p:txBody>
      </p:sp>
    </p:spTree>
    <p:extLst>
      <p:ext uri="{BB962C8B-B14F-4D97-AF65-F5344CB8AC3E}">
        <p14:creationId xmlns:p14="http://schemas.microsoft.com/office/powerpoint/2010/main" val="60237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bar chart shows the trip count for each type of weather. We can see that majority of trips were taken during mostly cloudy days.</a:t>
            </a:r>
            <a:endParaRPr lang="en-US" dirty="0"/>
          </a:p>
        </p:txBody>
      </p:sp>
      <p:sp>
        <p:nvSpPr>
          <p:cNvPr id="4" name="Slide Number Placeholder 3"/>
          <p:cNvSpPr>
            <a:spLocks noGrp="1"/>
          </p:cNvSpPr>
          <p:nvPr>
            <p:ph type="sldNum" sz="quarter" idx="5"/>
          </p:nvPr>
        </p:nvSpPr>
        <p:spPr/>
        <p:txBody>
          <a:bodyPr/>
          <a:lstStyle/>
          <a:p>
            <a:fld id="{82A24C6F-E06A-9742-8C2A-869A40D16137}" type="slidenum">
              <a:rPr lang="en-US" smtClean="0"/>
              <a:t>6</a:t>
            </a:fld>
            <a:endParaRPr lang="en-US"/>
          </a:p>
        </p:txBody>
      </p:sp>
    </p:spTree>
    <p:extLst>
      <p:ext uri="{BB962C8B-B14F-4D97-AF65-F5344CB8AC3E}">
        <p14:creationId xmlns:p14="http://schemas.microsoft.com/office/powerpoint/2010/main" val="145745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above graph there is no correlation between the temperature value and the distance in kms of Uber trips since the correlation is only 0.08, very close to 0. The r-squared is also near 0 which means that only 7.8% of the variance for the Distance (kms) can be explained by the temperature.</a:t>
            </a:r>
            <a:endParaRPr lang="en-US" dirty="0"/>
          </a:p>
        </p:txBody>
      </p:sp>
      <p:sp>
        <p:nvSpPr>
          <p:cNvPr id="4" name="Slide Number Placeholder 3"/>
          <p:cNvSpPr>
            <a:spLocks noGrp="1"/>
          </p:cNvSpPr>
          <p:nvPr>
            <p:ph type="sldNum" sz="quarter" idx="5"/>
          </p:nvPr>
        </p:nvSpPr>
        <p:spPr/>
        <p:txBody>
          <a:bodyPr/>
          <a:lstStyle/>
          <a:p>
            <a:fld id="{82A24C6F-E06A-9742-8C2A-869A40D16137}" type="slidenum">
              <a:rPr lang="en-US" smtClean="0"/>
              <a:t>7</a:t>
            </a:fld>
            <a:endParaRPr lang="en-US"/>
          </a:p>
        </p:txBody>
      </p:sp>
    </p:spTree>
    <p:extLst>
      <p:ext uri="{BB962C8B-B14F-4D97-AF65-F5344CB8AC3E}">
        <p14:creationId xmlns:p14="http://schemas.microsoft.com/office/powerpoint/2010/main" val="1106081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Based on the above scatter plot there is a moderate correlation between the distance in kms and the trip fare since the correlation number is 0.73, closer to 1. The r-squared is also near 1 which means that 72.6% of the variance for the trip fare can be explained by the distance in kms. The linear equation shows a positive linear regression line between the 2 variables, which means that an increase in the distance in kms corresponds to an increase in the trip fare.</a:t>
            </a:r>
            <a:endParaRPr lang="en-US" dirty="0"/>
          </a:p>
        </p:txBody>
      </p:sp>
      <p:sp>
        <p:nvSpPr>
          <p:cNvPr id="4" name="Slide Number Placeholder 3"/>
          <p:cNvSpPr>
            <a:spLocks noGrp="1"/>
          </p:cNvSpPr>
          <p:nvPr>
            <p:ph type="sldNum" sz="quarter" idx="5"/>
          </p:nvPr>
        </p:nvSpPr>
        <p:spPr/>
        <p:txBody>
          <a:bodyPr/>
          <a:lstStyle/>
          <a:p>
            <a:fld id="{82A24C6F-E06A-9742-8C2A-869A40D16137}" type="slidenum">
              <a:rPr lang="en-US" smtClean="0"/>
              <a:t>9</a:t>
            </a:fld>
            <a:endParaRPr lang="en-US"/>
          </a:p>
        </p:txBody>
      </p:sp>
    </p:spTree>
    <p:extLst>
      <p:ext uri="{BB962C8B-B14F-4D97-AF65-F5344CB8AC3E}">
        <p14:creationId xmlns:p14="http://schemas.microsoft.com/office/powerpoint/2010/main" val="337232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pie chart shows the top 5 vehicle make models used by UBER drivers in Russia. The 1st one is the </a:t>
            </a:r>
            <a:r>
              <a:rPr lang="en-US" sz="1200" b="0" i="0" kern="1200" dirty="0" err="1">
                <a:solidFill>
                  <a:schemeClr val="tx1"/>
                </a:solidFill>
                <a:effectLst/>
                <a:latin typeface="+mn-lt"/>
                <a:ea typeface="+mn-ea"/>
                <a:cs typeface="+mn-cs"/>
              </a:rPr>
              <a:t>Hyunday</a:t>
            </a:r>
            <a:r>
              <a:rPr lang="en-US" sz="1200" b="0" i="0" kern="1200" dirty="0">
                <a:solidFill>
                  <a:schemeClr val="tx1"/>
                </a:solidFill>
                <a:effectLst/>
                <a:latin typeface="+mn-lt"/>
                <a:ea typeface="+mn-ea"/>
                <a:cs typeface="+mn-cs"/>
              </a:rPr>
              <a:t> Solaris, a south Korean car, which is sold as Hyundai Accent in the USA. For the Russian market it is assembled by the </a:t>
            </a:r>
            <a:r>
              <a:rPr lang="en-US" sz="1200" b="0" i="0" kern="1200" dirty="0" err="1">
                <a:solidFill>
                  <a:schemeClr val="tx1"/>
                </a:solidFill>
                <a:effectLst/>
                <a:latin typeface="+mn-lt"/>
                <a:ea typeface="+mn-ea"/>
                <a:cs typeface="+mn-cs"/>
              </a:rPr>
              <a:t>TagAZ</a:t>
            </a:r>
            <a:r>
              <a:rPr lang="en-US" sz="1200" b="0" i="0" kern="1200" dirty="0">
                <a:solidFill>
                  <a:schemeClr val="tx1"/>
                </a:solidFill>
                <a:effectLst/>
                <a:latin typeface="+mn-lt"/>
                <a:ea typeface="+mn-ea"/>
                <a:cs typeface="+mn-cs"/>
              </a:rPr>
              <a:t> plant in Taganrog. The 2nd one is the Volkswagen Polo, a car produced by the German manufacturer Volkswagen since 1975. The 3rd one is Kia Rio, another South Korean car.</a:t>
            </a:r>
            <a:endParaRPr lang="en-US" dirty="0"/>
          </a:p>
        </p:txBody>
      </p:sp>
      <p:sp>
        <p:nvSpPr>
          <p:cNvPr id="4" name="Slide Number Placeholder 3"/>
          <p:cNvSpPr>
            <a:spLocks noGrp="1"/>
          </p:cNvSpPr>
          <p:nvPr>
            <p:ph type="sldNum" sz="quarter" idx="5"/>
          </p:nvPr>
        </p:nvSpPr>
        <p:spPr/>
        <p:txBody>
          <a:bodyPr/>
          <a:lstStyle/>
          <a:p>
            <a:fld id="{82A24C6F-E06A-9742-8C2A-869A40D16137}" type="slidenum">
              <a:rPr lang="en-US" smtClean="0"/>
              <a:t>10</a:t>
            </a:fld>
            <a:endParaRPr lang="en-US"/>
          </a:p>
        </p:txBody>
      </p:sp>
    </p:spTree>
    <p:extLst>
      <p:ext uri="{BB962C8B-B14F-4D97-AF65-F5344CB8AC3E}">
        <p14:creationId xmlns:p14="http://schemas.microsoft.com/office/powerpoint/2010/main" val="123357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719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190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082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27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270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2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351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15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96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958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88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2954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person, sign, woman, man&#10;&#10;Description automatically generated">
            <a:extLst>
              <a:ext uri="{FF2B5EF4-FFF2-40B4-BE49-F238E27FC236}">
                <a16:creationId xmlns:a16="http://schemas.microsoft.com/office/drawing/2014/main" id="{63F99199-8A85-6B46-9E4D-EAC03CADB697}"/>
              </a:ext>
            </a:extLst>
          </p:cNvPr>
          <p:cNvPicPr>
            <a:picLocks noChangeAspect="1"/>
          </p:cNvPicPr>
          <p:nvPr/>
        </p:nvPicPr>
        <p:blipFill rotWithShape="1">
          <a:blip r:embed="rId2"/>
          <a:srcRect t="13300" b="22963"/>
          <a:stretch/>
        </p:blipFill>
        <p:spPr>
          <a:xfrm>
            <a:off x="-32" y="10"/>
            <a:ext cx="12192031" cy="4915066"/>
          </a:xfrm>
          <a:prstGeom prst="rect">
            <a:avLst/>
          </a:prstGeom>
        </p:spPr>
      </p:pic>
      <p:sp>
        <p:nvSpPr>
          <p:cNvPr id="61" name="Rectangle 6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F7045A-3727-504E-9F1C-CDD5E6369936}"/>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MAD Team  </a:t>
            </a:r>
            <a:endParaRPr lang="en-US" sz="4800" dirty="0">
              <a:solidFill>
                <a:srgbClr val="FFFFFF"/>
              </a:solidFill>
            </a:endParaRPr>
          </a:p>
        </p:txBody>
      </p:sp>
      <p:sp>
        <p:nvSpPr>
          <p:cNvPr id="3" name="Subtitle 2">
            <a:extLst>
              <a:ext uri="{FF2B5EF4-FFF2-40B4-BE49-F238E27FC236}">
                <a16:creationId xmlns:a16="http://schemas.microsoft.com/office/drawing/2014/main" id="{D8D07AEE-0347-B347-885F-B310C439C072}"/>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rPr>
              <a:t>Michela petrozzi</a:t>
            </a:r>
          </a:p>
          <a:p>
            <a:r>
              <a:rPr lang="en-US" sz="1500">
                <a:solidFill>
                  <a:srgbClr val="FFFFFF"/>
                </a:solidFill>
              </a:rPr>
              <a:t>Alienor Viollet</a:t>
            </a:r>
          </a:p>
          <a:p>
            <a:r>
              <a:rPr lang="en-US" sz="1500">
                <a:solidFill>
                  <a:srgbClr val="FFFFFF"/>
                </a:solidFill>
              </a:rPr>
              <a:t>Deepmala agarwal</a:t>
            </a:r>
            <a:endParaRPr lang="en-US" sz="1500" dirty="0">
              <a:solidFill>
                <a:srgbClr val="FFFFFF"/>
              </a:solidFill>
            </a:endParaRPr>
          </a:p>
        </p:txBody>
      </p:sp>
      <p:cxnSp>
        <p:nvCxnSpPr>
          <p:cNvPr id="63" name="Straight Connector 6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7197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518F-6956-5B4A-AF64-1A52C1156892}"/>
              </a:ext>
            </a:extLst>
          </p:cNvPr>
          <p:cNvSpPr>
            <a:spLocks noGrp="1"/>
          </p:cNvSpPr>
          <p:nvPr>
            <p:ph type="title"/>
          </p:nvPr>
        </p:nvSpPr>
        <p:spPr/>
        <p:txBody>
          <a:bodyPr/>
          <a:lstStyle/>
          <a:p>
            <a:r>
              <a:rPr lang="en-US" dirty="0"/>
              <a:t>5 top cars used by Uber drivers</a:t>
            </a:r>
          </a:p>
        </p:txBody>
      </p:sp>
      <p:pic>
        <p:nvPicPr>
          <p:cNvPr id="6" name="Content Placeholder 5" descr="A picture containing umbrella&#10;&#10;Description automatically generated">
            <a:extLst>
              <a:ext uri="{FF2B5EF4-FFF2-40B4-BE49-F238E27FC236}">
                <a16:creationId xmlns:a16="http://schemas.microsoft.com/office/drawing/2014/main" id="{24A6A2E5-EE68-F143-A4D2-F5741BD49233}"/>
              </a:ext>
            </a:extLst>
          </p:cNvPr>
          <p:cNvPicPr>
            <a:picLocks noGrp="1" noChangeAspect="1"/>
          </p:cNvPicPr>
          <p:nvPr>
            <p:ph sz="half" idx="1"/>
          </p:nvPr>
        </p:nvPicPr>
        <p:blipFill rotWithShape="1">
          <a:blip r:embed="rId3"/>
          <a:srcRect l="4571" t="17142" r="39324" b="19596"/>
          <a:stretch/>
        </p:blipFill>
        <p:spPr>
          <a:xfrm>
            <a:off x="1036636" y="2039815"/>
            <a:ext cx="5362243" cy="4318782"/>
          </a:xfrm>
        </p:spPr>
      </p:pic>
      <p:pic>
        <p:nvPicPr>
          <p:cNvPr id="8" name="Content Placeholder 7" descr="A screenshot of a cell phone&#10;&#10;Description automatically generated">
            <a:extLst>
              <a:ext uri="{FF2B5EF4-FFF2-40B4-BE49-F238E27FC236}">
                <a16:creationId xmlns:a16="http://schemas.microsoft.com/office/drawing/2014/main" id="{2D70C65D-BC14-C14D-B01E-4D54B94ABC46}"/>
              </a:ext>
            </a:extLst>
          </p:cNvPr>
          <p:cNvPicPr>
            <a:picLocks noGrp="1" noChangeAspect="1"/>
          </p:cNvPicPr>
          <p:nvPr>
            <p:ph sz="half" idx="2"/>
          </p:nvPr>
        </p:nvPicPr>
        <p:blipFill>
          <a:blip r:embed="rId4"/>
          <a:stretch>
            <a:fillRect/>
          </a:stretch>
        </p:blipFill>
        <p:spPr>
          <a:xfrm>
            <a:off x="5320039" y="2050366"/>
            <a:ext cx="5835325" cy="1750597"/>
          </a:xfrm>
        </p:spPr>
      </p:pic>
    </p:spTree>
    <p:extLst>
      <p:ext uri="{BB962C8B-B14F-4D97-AF65-F5344CB8AC3E}">
        <p14:creationId xmlns:p14="http://schemas.microsoft.com/office/powerpoint/2010/main" val="207893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7CA0-AE49-6849-A4E0-229F36E27615}"/>
              </a:ext>
            </a:extLst>
          </p:cNvPr>
          <p:cNvSpPr>
            <a:spLocks noGrp="1"/>
          </p:cNvSpPr>
          <p:nvPr>
            <p:ph type="title"/>
          </p:nvPr>
        </p:nvSpPr>
        <p:spPr/>
        <p:txBody>
          <a:bodyPr/>
          <a:lstStyle/>
          <a:p>
            <a:pPr algn="ctr"/>
            <a:r>
              <a:rPr lang="en-US" dirty="0"/>
              <a:t>Comparison of prices/km in the 3 Russian cities</a:t>
            </a:r>
          </a:p>
        </p:txBody>
      </p:sp>
      <p:pic>
        <p:nvPicPr>
          <p:cNvPr id="5" name="Content Placeholder 4" descr="A picture containing screenshot, man&#10;&#10;Description automatically generated">
            <a:extLst>
              <a:ext uri="{FF2B5EF4-FFF2-40B4-BE49-F238E27FC236}">
                <a16:creationId xmlns:a16="http://schemas.microsoft.com/office/drawing/2014/main" id="{DA1D0210-6A45-7E48-8152-2DC18CF08E38}"/>
              </a:ext>
            </a:extLst>
          </p:cNvPr>
          <p:cNvPicPr>
            <a:picLocks noGrp="1" noChangeAspect="1"/>
          </p:cNvPicPr>
          <p:nvPr>
            <p:ph idx="1"/>
          </p:nvPr>
        </p:nvPicPr>
        <p:blipFill rotWithShape="1">
          <a:blip r:embed="rId2"/>
          <a:srcRect l="6332" r="5950" b="7181"/>
          <a:stretch/>
        </p:blipFill>
        <p:spPr>
          <a:xfrm>
            <a:off x="1875692" y="1930388"/>
            <a:ext cx="8440616" cy="4465768"/>
          </a:xfrm>
        </p:spPr>
      </p:pic>
    </p:spTree>
    <p:extLst>
      <p:ext uri="{BB962C8B-B14F-4D97-AF65-F5344CB8AC3E}">
        <p14:creationId xmlns:p14="http://schemas.microsoft.com/office/powerpoint/2010/main" val="321087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9813-83C5-2A46-BD3F-487CB4686BF0}"/>
              </a:ext>
            </a:extLst>
          </p:cNvPr>
          <p:cNvSpPr>
            <a:spLocks noGrp="1"/>
          </p:cNvSpPr>
          <p:nvPr>
            <p:ph type="title"/>
          </p:nvPr>
        </p:nvSpPr>
        <p:spPr/>
        <p:txBody>
          <a:bodyPr/>
          <a:lstStyle/>
          <a:p>
            <a:r>
              <a:rPr lang="en-US" dirty="0"/>
              <a:t>AGENDA</a:t>
            </a:r>
          </a:p>
        </p:txBody>
      </p:sp>
      <p:sp>
        <p:nvSpPr>
          <p:cNvPr id="3" name="TextBox 2">
            <a:extLst>
              <a:ext uri="{FF2B5EF4-FFF2-40B4-BE49-F238E27FC236}">
                <a16:creationId xmlns:a16="http://schemas.microsoft.com/office/drawing/2014/main" id="{B588E578-082F-8F49-B68B-640A9CEFC812}"/>
              </a:ext>
            </a:extLst>
          </p:cNvPr>
          <p:cNvSpPr txBox="1"/>
          <p:nvPr/>
        </p:nvSpPr>
        <p:spPr>
          <a:xfrm>
            <a:off x="1200150" y="2217420"/>
            <a:ext cx="995553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Introduction: Project Overview</a:t>
            </a:r>
          </a:p>
          <a:p>
            <a:pPr marL="285750" indent="-285750">
              <a:buFont typeface="Arial" panose="020B0604020202020204" pitchFamily="34" charset="0"/>
              <a:buChar char="•"/>
            </a:pPr>
            <a:r>
              <a:rPr lang="en-US" dirty="0"/>
              <a:t>User Stories for this project</a:t>
            </a:r>
          </a:p>
          <a:p>
            <a:pPr marL="285750" indent="-285750">
              <a:buFont typeface="Arial" panose="020B0604020202020204" pitchFamily="34" charset="0"/>
              <a:buChar char="•"/>
            </a:pPr>
            <a:r>
              <a:rPr lang="en-US" dirty="0"/>
              <a:t>Data sources</a:t>
            </a:r>
          </a:p>
          <a:p>
            <a:pPr marL="285750" indent="-285750">
              <a:buFont typeface="Arial" panose="020B0604020202020204" pitchFamily="34" charset="0"/>
              <a:buChar char="•"/>
            </a:pPr>
            <a:r>
              <a:rPr lang="en-US" dirty="0"/>
              <a:t>Libraries &amp; Packages</a:t>
            </a:r>
          </a:p>
          <a:p>
            <a:pPr marL="285750" indent="-285750">
              <a:buFont typeface="Arial" panose="020B0604020202020204" pitchFamily="34" charset="0"/>
              <a:buChar char="•"/>
            </a:pPr>
            <a:r>
              <a:rPr lang="en-US" dirty="0"/>
              <a:t>Goals</a:t>
            </a:r>
          </a:p>
          <a:p>
            <a:pPr marL="285750" indent="-285750">
              <a:buFont typeface="Arial" panose="020B0604020202020204" pitchFamily="34" charset="0"/>
              <a:buChar char="•"/>
            </a:pPr>
            <a:r>
              <a:rPr lang="en-US" dirty="0"/>
              <a:t>Explanation of project execution steps</a:t>
            </a:r>
          </a:p>
          <a:p>
            <a:pPr marL="285750" indent="-285750">
              <a:buFont typeface="Arial" panose="020B0604020202020204" pitchFamily="34" charset="0"/>
              <a:buChar char="•"/>
            </a:pPr>
            <a:r>
              <a:rPr lang="en-US" dirty="0"/>
              <a:t>Findings</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55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6053-0B71-7E44-9EFE-55434AE89D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29C73AB-F2DE-E241-8BA6-2F3EC3C86A6D}"/>
              </a:ext>
            </a:extLst>
          </p:cNvPr>
          <p:cNvSpPr>
            <a:spLocks noGrp="1"/>
          </p:cNvSpPr>
          <p:nvPr>
            <p:ph idx="1"/>
          </p:nvPr>
        </p:nvSpPr>
        <p:spPr/>
        <p:txBody>
          <a:bodyPr/>
          <a:lstStyle/>
          <a:p>
            <a:pPr marL="0" indent="0">
              <a:buNone/>
            </a:pPr>
            <a:r>
              <a:rPr lang="en-US" dirty="0"/>
              <a:t>Resources:</a:t>
            </a:r>
          </a:p>
          <a:p>
            <a:r>
              <a:rPr lang="en-US" dirty="0"/>
              <a:t>- UBER API issue</a:t>
            </a:r>
          </a:p>
          <a:p>
            <a:r>
              <a:rPr lang="en-US" dirty="0"/>
              <a:t>- </a:t>
            </a:r>
          </a:p>
          <a:p>
            <a:r>
              <a:rPr lang="en-US" dirty="0"/>
              <a:t>- Russian customer csv file</a:t>
            </a:r>
          </a:p>
          <a:p>
            <a:endParaRPr lang="en-US" dirty="0"/>
          </a:p>
        </p:txBody>
      </p:sp>
    </p:spTree>
    <p:extLst>
      <p:ext uri="{BB962C8B-B14F-4D97-AF65-F5344CB8AC3E}">
        <p14:creationId xmlns:p14="http://schemas.microsoft.com/office/powerpoint/2010/main" val="3719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0DE8-2E7E-FA4B-BD3A-5B587A0EB059}"/>
              </a:ext>
            </a:extLst>
          </p:cNvPr>
          <p:cNvSpPr>
            <a:spLocks noGrp="1"/>
          </p:cNvSpPr>
          <p:nvPr>
            <p:ph type="title"/>
          </p:nvPr>
        </p:nvSpPr>
        <p:spPr/>
        <p:txBody>
          <a:bodyPr/>
          <a:lstStyle/>
          <a:p>
            <a:r>
              <a:rPr lang="en-US" dirty="0"/>
              <a:t>Explanation of project execution steps</a:t>
            </a:r>
          </a:p>
        </p:txBody>
      </p:sp>
      <p:sp>
        <p:nvSpPr>
          <p:cNvPr id="4" name="TextBox 3">
            <a:extLst>
              <a:ext uri="{FF2B5EF4-FFF2-40B4-BE49-F238E27FC236}">
                <a16:creationId xmlns:a16="http://schemas.microsoft.com/office/drawing/2014/main" id="{1B4F2071-65A9-2648-ADDC-83A6FDF618C7}"/>
              </a:ext>
            </a:extLst>
          </p:cNvPr>
          <p:cNvSpPr txBox="1"/>
          <p:nvPr/>
        </p:nvSpPr>
        <p:spPr>
          <a:xfrm>
            <a:off x="1211580" y="2217420"/>
            <a:ext cx="9944100" cy="3970318"/>
          </a:xfrm>
          <a:prstGeom prst="rect">
            <a:avLst/>
          </a:prstGeom>
          <a:noFill/>
        </p:spPr>
        <p:txBody>
          <a:bodyPr wrap="square" rtlCol="0">
            <a:spAutoFit/>
          </a:bodyPr>
          <a:lstStyle/>
          <a:p>
            <a:r>
              <a:rPr lang="en-US" dirty="0"/>
              <a:t>Analysis </a:t>
            </a:r>
          </a:p>
          <a:p>
            <a:r>
              <a:rPr lang="en-US" dirty="0"/>
              <a:t>	Understand the stories </a:t>
            </a:r>
          </a:p>
          <a:p>
            <a:r>
              <a:rPr lang="en-US" dirty="0"/>
              <a:t>	Identify the data sets needed to answer these questions </a:t>
            </a:r>
          </a:p>
          <a:p>
            <a:r>
              <a:rPr lang="en-US" dirty="0"/>
              <a:t>Design</a:t>
            </a:r>
          </a:p>
          <a:p>
            <a:r>
              <a:rPr lang="en-US" dirty="0"/>
              <a:t>	Data design </a:t>
            </a:r>
          </a:p>
          <a:p>
            <a:r>
              <a:rPr lang="en-US" dirty="0"/>
              <a:t>	UI design </a:t>
            </a:r>
          </a:p>
          <a:p>
            <a:r>
              <a:rPr lang="en-US" dirty="0"/>
              <a:t>	Algorithms to answer each story</a:t>
            </a:r>
          </a:p>
          <a:p>
            <a:r>
              <a:rPr lang="en-US" dirty="0"/>
              <a:t>Development</a:t>
            </a:r>
          </a:p>
          <a:p>
            <a:r>
              <a:rPr lang="en-US" dirty="0"/>
              <a:t>	Build data sources for Uber data using Kaggle for Russia and </a:t>
            </a:r>
            <a:r>
              <a:rPr lang="en-US" dirty="0" err="1"/>
              <a:t>Newyork</a:t>
            </a:r>
            <a:r>
              <a:rPr lang="en-US" dirty="0"/>
              <a:t> </a:t>
            </a:r>
          </a:p>
          <a:p>
            <a:r>
              <a:rPr lang="en-US" dirty="0"/>
              <a:t>	Derivation of city name based on Latitude and Longitude using </a:t>
            </a:r>
            <a:r>
              <a:rPr lang="en-US" dirty="0" err="1"/>
              <a:t>citypy</a:t>
            </a:r>
            <a:r>
              <a:rPr lang="en-US" dirty="0"/>
              <a:t> package</a:t>
            </a:r>
          </a:p>
          <a:p>
            <a:r>
              <a:rPr lang="en-US" dirty="0"/>
              <a:t>	Creation of </a:t>
            </a:r>
            <a:r>
              <a:rPr lang="en-US" dirty="0" err="1"/>
              <a:t>dataframes</a:t>
            </a:r>
            <a:r>
              <a:rPr lang="en-US" dirty="0"/>
              <a:t> </a:t>
            </a:r>
          </a:p>
          <a:p>
            <a:r>
              <a:rPr lang="en-US" dirty="0"/>
              <a:t>	Creation of charts (pie charts, bar charts, scatter plots, line graphs, box plots)</a:t>
            </a:r>
          </a:p>
          <a:p>
            <a:r>
              <a:rPr lang="en-US" dirty="0"/>
              <a:t>	Statistical analysis (correlation, linear regression, ANOVA)</a:t>
            </a:r>
          </a:p>
          <a:p>
            <a:r>
              <a:rPr lang="en-US" dirty="0"/>
              <a:t>	Hypothesis analysis and null hypothesis</a:t>
            </a:r>
          </a:p>
        </p:txBody>
      </p:sp>
    </p:spTree>
    <p:extLst>
      <p:ext uri="{BB962C8B-B14F-4D97-AF65-F5344CB8AC3E}">
        <p14:creationId xmlns:p14="http://schemas.microsoft.com/office/powerpoint/2010/main" val="267595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4B61-542C-6346-94D5-9BAF3A846C34}"/>
              </a:ext>
            </a:extLst>
          </p:cNvPr>
          <p:cNvSpPr>
            <a:spLocks noGrp="1"/>
          </p:cNvSpPr>
          <p:nvPr>
            <p:ph type="title"/>
          </p:nvPr>
        </p:nvSpPr>
        <p:spPr/>
        <p:txBody>
          <a:bodyPr/>
          <a:lstStyle/>
          <a:p>
            <a:r>
              <a:rPr lang="en-US" dirty="0"/>
              <a:t>Understand the stories </a:t>
            </a:r>
          </a:p>
        </p:txBody>
      </p:sp>
      <p:sp>
        <p:nvSpPr>
          <p:cNvPr id="3" name="TextBox 2">
            <a:extLst>
              <a:ext uri="{FF2B5EF4-FFF2-40B4-BE49-F238E27FC236}">
                <a16:creationId xmlns:a16="http://schemas.microsoft.com/office/drawing/2014/main" id="{DA9D9585-CEBB-6348-81EC-83E0F6C9B7BE}"/>
              </a:ext>
            </a:extLst>
          </p:cNvPr>
          <p:cNvSpPr txBox="1"/>
          <p:nvPr/>
        </p:nvSpPr>
        <p:spPr>
          <a:xfrm>
            <a:off x="1188720" y="2091690"/>
            <a:ext cx="9921240" cy="3693319"/>
          </a:xfrm>
          <a:prstGeom prst="rect">
            <a:avLst/>
          </a:prstGeom>
          <a:noFill/>
        </p:spPr>
        <p:txBody>
          <a:bodyPr wrap="square" rtlCol="0">
            <a:spAutoFit/>
          </a:bodyPr>
          <a:lstStyle/>
          <a:p>
            <a:r>
              <a:rPr lang="en-US" dirty="0"/>
              <a:t>As a Uber customer, I want to lower my payments and find out what the best time is to book Uber – Rush hour analysis.</a:t>
            </a:r>
          </a:p>
          <a:p>
            <a:r>
              <a:rPr lang="en-US" dirty="0"/>
              <a:t>As a Uber customer, I want to know the peak time.</a:t>
            </a:r>
          </a:p>
          <a:p>
            <a:r>
              <a:rPr lang="en-US" b="1" dirty="0"/>
              <a:t>As a Uber customer, I want to know which cities have maximum Uber drivers level and offer least expensive rides.</a:t>
            </a:r>
          </a:p>
          <a:p>
            <a:r>
              <a:rPr lang="en-US" dirty="0"/>
              <a:t>As a Uber customer, I want to know how much I have to pay based on distance.</a:t>
            </a:r>
          </a:p>
          <a:p>
            <a:r>
              <a:rPr lang="en-US" b="1" dirty="0"/>
              <a:t>As a Uber customer, I want to know the average waiting time and the probability that the ride will get cancelled.</a:t>
            </a:r>
          </a:p>
          <a:p>
            <a:r>
              <a:rPr lang="en-US" dirty="0"/>
              <a:t>As a Uber driver, I want to know which car is the preferred one to drive while working for Uber.</a:t>
            </a:r>
          </a:p>
          <a:p>
            <a:r>
              <a:rPr lang="en-US" dirty="0"/>
              <a:t>As a Uber driver, where I should choose to drive for Uber in order to earn the highest income.</a:t>
            </a:r>
          </a:p>
          <a:p>
            <a:r>
              <a:rPr lang="en-US" dirty="0"/>
              <a:t>As a Uber driver, I want to know during what kind of weather there is the max number of trips.</a:t>
            </a:r>
          </a:p>
          <a:p>
            <a:r>
              <a:rPr lang="en-US" b="1" dirty="0"/>
              <a:t>As a data analyst, we want to know the seasonality of Uber trips. </a:t>
            </a:r>
          </a:p>
          <a:p>
            <a:endParaRPr lang="en-US" dirty="0"/>
          </a:p>
        </p:txBody>
      </p:sp>
    </p:spTree>
    <p:extLst>
      <p:ext uri="{BB962C8B-B14F-4D97-AF65-F5344CB8AC3E}">
        <p14:creationId xmlns:p14="http://schemas.microsoft.com/office/powerpoint/2010/main" val="74558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E981-8F03-B648-81CB-3E5F8F9C54DB}"/>
              </a:ext>
            </a:extLst>
          </p:cNvPr>
          <p:cNvSpPr>
            <a:spLocks noGrp="1"/>
          </p:cNvSpPr>
          <p:nvPr>
            <p:ph type="title"/>
          </p:nvPr>
        </p:nvSpPr>
        <p:spPr/>
        <p:txBody>
          <a:bodyPr/>
          <a:lstStyle/>
          <a:p>
            <a:r>
              <a:rPr lang="en-US" dirty="0"/>
              <a:t>Uber trip count for type of weather</a:t>
            </a:r>
          </a:p>
        </p:txBody>
      </p:sp>
      <p:pic>
        <p:nvPicPr>
          <p:cNvPr id="11" name="Content Placeholder 10" descr="A close up of a logo&#10;&#10;Description automatically generated">
            <a:extLst>
              <a:ext uri="{FF2B5EF4-FFF2-40B4-BE49-F238E27FC236}">
                <a16:creationId xmlns:a16="http://schemas.microsoft.com/office/drawing/2014/main" id="{B0DD38AE-29AF-7C48-B08A-06ADE50B1955}"/>
              </a:ext>
            </a:extLst>
          </p:cNvPr>
          <p:cNvPicPr>
            <a:picLocks noGrp="1" noChangeAspect="1"/>
          </p:cNvPicPr>
          <p:nvPr>
            <p:ph idx="1"/>
          </p:nvPr>
        </p:nvPicPr>
        <p:blipFill>
          <a:blip r:embed="rId3"/>
          <a:stretch>
            <a:fillRect/>
          </a:stretch>
        </p:blipFill>
        <p:spPr>
          <a:xfrm>
            <a:off x="2992173" y="2108200"/>
            <a:ext cx="6267980" cy="3760788"/>
          </a:xfrm>
        </p:spPr>
      </p:pic>
    </p:spTree>
    <p:extLst>
      <p:ext uri="{BB962C8B-B14F-4D97-AF65-F5344CB8AC3E}">
        <p14:creationId xmlns:p14="http://schemas.microsoft.com/office/powerpoint/2010/main" val="140328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757E-55CD-4344-AD93-59F2DDAF38C1}"/>
              </a:ext>
            </a:extLst>
          </p:cNvPr>
          <p:cNvSpPr>
            <a:spLocks noGrp="1"/>
          </p:cNvSpPr>
          <p:nvPr>
            <p:ph type="title"/>
          </p:nvPr>
        </p:nvSpPr>
        <p:spPr/>
        <p:txBody>
          <a:bodyPr/>
          <a:lstStyle/>
          <a:p>
            <a:r>
              <a:rPr lang="en-US" dirty="0"/>
              <a:t>Temperature/Distance correlation</a:t>
            </a:r>
          </a:p>
        </p:txBody>
      </p:sp>
      <p:pic>
        <p:nvPicPr>
          <p:cNvPr id="5" name="Content Placeholder 4" descr="A screenshot of a cell phone&#10;&#10;Description automatically generated">
            <a:extLst>
              <a:ext uri="{FF2B5EF4-FFF2-40B4-BE49-F238E27FC236}">
                <a16:creationId xmlns:a16="http://schemas.microsoft.com/office/drawing/2014/main" id="{00940251-1750-4E43-920B-D14A4955A74F}"/>
              </a:ext>
            </a:extLst>
          </p:cNvPr>
          <p:cNvPicPr>
            <a:picLocks noGrp="1" noChangeAspect="1"/>
          </p:cNvPicPr>
          <p:nvPr>
            <p:ph idx="1"/>
          </p:nvPr>
        </p:nvPicPr>
        <p:blipFill>
          <a:blip r:embed="rId3"/>
          <a:stretch>
            <a:fillRect/>
          </a:stretch>
        </p:blipFill>
        <p:spPr>
          <a:xfrm>
            <a:off x="3382963" y="2159794"/>
            <a:ext cx="5486400" cy="3657600"/>
          </a:xfrm>
        </p:spPr>
      </p:pic>
    </p:spTree>
    <p:extLst>
      <p:ext uri="{BB962C8B-B14F-4D97-AF65-F5344CB8AC3E}">
        <p14:creationId xmlns:p14="http://schemas.microsoft.com/office/powerpoint/2010/main" val="151561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6550-B9E0-B249-9641-FFA409019904}"/>
              </a:ext>
            </a:extLst>
          </p:cNvPr>
          <p:cNvSpPr>
            <a:spLocks noGrp="1"/>
          </p:cNvSpPr>
          <p:nvPr>
            <p:ph type="title"/>
          </p:nvPr>
        </p:nvSpPr>
        <p:spPr/>
        <p:txBody>
          <a:bodyPr/>
          <a:lstStyle/>
          <a:p>
            <a:r>
              <a:rPr lang="en-US" dirty="0"/>
              <a:t>Avg temp/number of trips</a:t>
            </a:r>
          </a:p>
        </p:txBody>
      </p:sp>
      <p:pic>
        <p:nvPicPr>
          <p:cNvPr id="5" name="Content Placeholder 4" descr="A screenshot of a cell phone&#10;&#10;Description automatically generated">
            <a:extLst>
              <a:ext uri="{FF2B5EF4-FFF2-40B4-BE49-F238E27FC236}">
                <a16:creationId xmlns:a16="http://schemas.microsoft.com/office/drawing/2014/main" id="{9EFD3372-F3FD-7540-BEC4-F960ECA47510}"/>
              </a:ext>
            </a:extLst>
          </p:cNvPr>
          <p:cNvPicPr>
            <a:picLocks noGrp="1" noChangeAspect="1"/>
          </p:cNvPicPr>
          <p:nvPr>
            <p:ph idx="1"/>
          </p:nvPr>
        </p:nvPicPr>
        <p:blipFill>
          <a:blip r:embed="rId2"/>
          <a:stretch>
            <a:fillRect/>
          </a:stretch>
        </p:blipFill>
        <p:spPr>
          <a:xfrm>
            <a:off x="3382963" y="2159794"/>
            <a:ext cx="5486400" cy="3657600"/>
          </a:xfrm>
        </p:spPr>
      </p:pic>
    </p:spTree>
    <p:extLst>
      <p:ext uri="{BB962C8B-B14F-4D97-AF65-F5344CB8AC3E}">
        <p14:creationId xmlns:p14="http://schemas.microsoft.com/office/powerpoint/2010/main" val="175563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C5C3-648B-C644-B925-A3AD8338707B}"/>
              </a:ext>
            </a:extLst>
          </p:cNvPr>
          <p:cNvSpPr>
            <a:spLocks noGrp="1"/>
          </p:cNvSpPr>
          <p:nvPr>
            <p:ph type="title"/>
          </p:nvPr>
        </p:nvSpPr>
        <p:spPr/>
        <p:txBody>
          <a:bodyPr/>
          <a:lstStyle/>
          <a:p>
            <a:r>
              <a:rPr lang="en-US" dirty="0"/>
              <a:t>Distance/Trip price</a:t>
            </a:r>
          </a:p>
        </p:txBody>
      </p:sp>
      <p:pic>
        <p:nvPicPr>
          <p:cNvPr id="5" name="Content Placeholder 4">
            <a:extLst>
              <a:ext uri="{FF2B5EF4-FFF2-40B4-BE49-F238E27FC236}">
                <a16:creationId xmlns:a16="http://schemas.microsoft.com/office/drawing/2014/main" id="{739ED362-0F66-AF41-A7AD-39D81F853185}"/>
              </a:ext>
            </a:extLst>
          </p:cNvPr>
          <p:cNvPicPr>
            <a:picLocks noGrp="1" noChangeAspect="1"/>
          </p:cNvPicPr>
          <p:nvPr>
            <p:ph idx="1"/>
          </p:nvPr>
        </p:nvPicPr>
        <p:blipFill>
          <a:blip r:embed="rId3"/>
          <a:stretch>
            <a:fillRect/>
          </a:stretch>
        </p:blipFill>
        <p:spPr>
          <a:xfrm>
            <a:off x="3382963" y="2159794"/>
            <a:ext cx="5486400" cy="3657600"/>
          </a:xfrm>
        </p:spPr>
      </p:pic>
    </p:spTree>
    <p:extLst>
      <p:ext uri="{BB962C8B-B14F-4D97-AF65-F5344CB8AC3E}">
        <p14:creationId xmlns:p14="http://schemas.microsoft.com/office/powerpoint/2010/main" val="322627927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324"/>
      </a:dk2>
      <a:lt2>
        <a:srgbClr val="E2E8E4"/>
      </a:lt2>
      <a:accent1>
        <a:srgbClr val="C34DA2"/>
      </a:accent1>
      <a:accent2>
        <a:srgbClr val="B13B5F"/>
      </a:accent2>
      <a:accent3>
        <a:srgbClr val="C35A4D"/>
      </a:accent3>
      <a:accent4>
        <a:srgbClr val="B17A3B"/>
      </a:accent4>
      <a:accent5>
        <a:srgbClr val="ACA643"/>
      </a:accent5>
      <a:accent6>
        <a:srgbClr val="86B13B"/>
      </a:accent6>
      <a:hlink>
        <a:srgbClr val="657BCB"/>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546</Words>
  <Application>Microsoft Macintosh PowerPoint</Application>
  <PresentationFormat>Widescreen</PresentationFormat>
  <Paragraphs>58</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RetrospectVTI</vt:lpstr>
      <vt:lpstr>MAD Team  </vt:lpstr>
      <vt:lpstr>AGENDA</vt:lpstr>
      <vt:lpstr>Introduction</vt:lpstr>
      <vt:lpstr>Explanation of project execution steps</vt:lpstr>
      <vt:lpstr>Understand the stories </vt:lpstr>
      <vt:lpstr>Uber trip count for type of weather</vt:lpstr>
      <vt:lpstr>Temperature/Distance correlation</vt:lpstr>
      <vt:lpstr>Avg temp/number of trips</vt:lpstr>
      <vt:lpstr>Distance/Trip price</vt:lpstr>
      <vt:lpstr>5 top cars used by Uber drivers</vt:lpstr>
      <vt:lpstr>Comparison of prices/km in the 3 Russian cities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 Team  </dc:title>
  <dc:creator>Michela Petrozzi</dc:creator>
  <cp:lastModifiedBy>Michela Petrozzi</cp:lastModifiedBy>
  <cp:revision>11</cp:revision>
  <dcterms:created xsi:type="dcterms:W3CDTF">2019-10-02T02:36:43Z</dcterms:created>
  <dcterms:modified xsi:type="dcterms:W3CDTF">2019-10-02T03:40:24Z</dcterms:modified>
</cp:coreProperties>
</file>